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notesSlides/notesSlide17.xml" ContentType="application/vnd.openxmlformats-officedocument.presentationml.notesSlide+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7"/>
  </p:notesMasterIdLst>
  <p:handoutMasterIdLst>
    <p:handoutMasterId r:id="rId38"/>
  </p:handoutMasterIdLst>
  <p:sldIdLst>
    <p:sldId id="2454" r:id="rId2"/>
    <p:sldId id="2455" r:id="rId3"/>
    <p:sldId id="2453" r:id="rId4"/>
    <p:sldId id="2438" r:id="rId5"/>
    <p:sldId id="2465" r:id="rId6"/>
    <p:sldId id="2475" r:id="rId7"/>
    <p:sldId id="2467" r:id="rId8"/>
    <p:sldId id="2476" r:id="rId9"/>
    <p:sldId id="2477" r:id="rId10"/>
    <p:sldId id="2485" r:id="rId11"/>
    <p:sldId id="2486" r:id="rId12"/>
    <p:sldId id="2487" r:id="rId13"/>
    <p:sldId id="2488" r:id="rId14"/>
    <p:sldId id="2489" r:id="rId15"/>
    <p:sldId id="2490" r:id="rId16"/>
    <p:sldId id="2491" r:id="rId17"/>
    <p:sldId id="2492" r:id="rId18"/>
    <p:sldId id="2493" r:id="rId19"/>
    <p:sldId id="2494" r:id="rId20"/>
    <p:sldId id="2495" r:id="rId21"/>
    <p:sldId id="2497" r:id="rId22"/>
    <p:sldId id="2496" r:id="rId23"/>
    <p:sldId id="2498" r:id="rId24"/>
    <p:sldId id="2499" r:id="rId25"/>
    <p:sldId id="2501" r:id="rId26"/>
    <p:sldId id="2502" r:id="rId27"/>
    <p:sldId id="2504" r:id="rId28"/>
    <p:sldId id="2505" r:id="rId29"/>
    <p:sldId id="2506" r:id="rId30"/>
    <p:sldId id="2507" r:id="rId31"/>
    <p:sldId id="2511" r:id="rId32"/>
    <p:sldId id="2508" r:id="rId33"/>
    <p:sldId id="2509" r:id="rId34"/>
    <p:sldId id="2510" r:id="rId35"/>
    <p:sldId id="2512" r:id="rId36"/>
  </p:sldIdLst>
  <p:sldSz cx="12192000" cy="6858000"/>
  <p:notesSz cx="6858000" cy="9144000"/>
  <p:custDataLst>
    <p:tags r:id="rId39"/>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E563F10E-D033-4AA1-896D-FCE7919ECA82}">
          <p14:sldIdLst>
            <p14:sldId id="2454"/>
            <p14:sldId id="2455"/>
            <p14:sldId id="2453"/>
            <p14:sldId id="2438"/>
            <p14:sldId id="2465"/>
            <p14:sldId id="2475"/>
            <p14:sldId id="2467"/>
            <p14:sldId id="2476"/>
            <p14:sldId id="2477"/>
            <p14:sldId id="2485"/>
            <p14:sldId id="2486"/>
            <p14:sldId id="2487"/>
            <p14:sldId id="2488"/>
            <p14:sldId id="2489"/>
            <p14:sldId id="2490"/>
            <p14:sldId id="2491"/>
            <p14:sldId id="2492"/>
            <p14:sldId id="2493"/>
            <p14:sldId id="2494"/>
            <p14:sldId id="2495"/>
            <p14:sldId id="2497"/>
            <p14:sldId id="2496"/>
            <p14:sldId id="2498"/>
            <p14:sldId id="2499"/>
            <p14:sldId id="2501"/>
            <p14:sldId id="2502"/>
            <p14:sldId id="2504"/>
            <p14:sldId id="2505"/>
            <p14:sldId id="2506"/>
            <p14:sldId id="2507"/>
            <p14:sldId id="2511"/>
            <p14:sldId id="2508"/>
            <p14:sldId id="2509"/>
            <p14:sldId id="2510"/>
            <p14:sldId id="2512"/>
          </p14:sldIdLst>
        </p14:section>
      </p14:sectionLst>
    </p:ext>
    <p:ext uri="{EFAFB233-063F-42B5-8137-9DF3F51BA10A}">
      <p15:sldGuideLst xmlns:p15="http://schemas.microsoft.com/office/powerpoint/2012/main">
        <p15:guide id="1" orient="horz" pos="2160" userDrawn="1">
          <p15:clr>
            <a:srgbClr val="A4A3A4"/>
          </p15:clr>
        </p15:guide>
        <p15:guide id="2" pos="3807"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AF7FF"/>
    <a:srgbClr val="2E8BC9"/>
    <a:srgbClr val="97C831"/>
    <a:srgbClr val="0081DC"/>
    <a:srgbClr val="9ECC3D"/>
    <a:srgbClr val="35B9F8"/>
    <a:srgbClr val="0070C0"/>
    <a:srgbClr val="F5FBFF"/>
    <a:srgbClr val="BFE4FF"/>
    <a:srgbClr val="EBF8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226" autoAdjust="0"/>
    <p:restoredTop sz="94798" autoAdjust="0"/>
  </p:normalViewPr>
  <p:slideViewPr>
    <p:cSldViewPr snapToGrid="0" showGuides="1">
      <p:cViewPr varScale="1">
        <p:scale>
          <a:sx n="102" d="100"/>
          <a:sy n="102" d="100"/>
        </p:scale>
        <p:origin x="138" y="510"/>
      </p:cViewPr>
      <p:guideLst>
        <p:guide orient="horz" pos="2160"/>
        <p:guide pos="3807"/>
      </p:guideLst>
    </p:cSldViewPr>
  </p:slideViewPr>
  <p:outlineViewPr>
    <p:cViewPr>
      <p:scale>
        <a:sx n="33" d="100"/>
        <a:sy n="33" d="100"/>
      </p:scale>
      <p:origin x="0" y="-1296"/>
    </p:cViewPr>
  </p:outlineViewPr>
  <p:notesTextViewPr>
    <p:cViewPr>
      <p:scale>
        <a:sx n="3" d="2"/>
        <a:sy n="3" d="2"/>
      </p:scale>
      <p:origin x="0" y="0"/>
    </p:cViewPr>
  </p:notesTextViewPr>
  <p:notesViewPr>
    <p:cSldViewPr snapToGrid="0">
      <p:cViewPr varScale="1">
        <p:scale>
          <a:sx n="93" d="100"/>
          <a:sy n="93" d="100"/>
        </p:scale>
        <p:origin x="3784" y="21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gs" Target="tags/tag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AF12511-B164-7049-9F64-2D6903126A4A}" type="datetimeFigureOut">
              <a:rPr kumimoji="1" lang="zh-CN" altLang="en-US" smtClean="0"/>
              <a:t>2025-05-17</a:t>
            </a:fld>
            <a:endParaRPr kumimoji="1"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55A8B8C-0B94-734E-A9BD-46D5E8D860D3}" type="slidenum">
              <a:rPr kumimoji="1" lang="zh-CN" altLang="en-US" smtClean="0"/>
              <a:t>‹#›</a:t>
            </a:fld>
            <a:endParaRPr kumimoji="1"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F60E700-7C7C-4F3A-A75E-EF5062C69BBB}" type="datetimeFigureOut">
              <a:rPr lang="zh-CN" altLang="en-US" smtClean="0"/>
              <a:t>2025-05-17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59FE1DD-0212-4171-9E40-E9FB55AC5095}"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59FE1DD-0212-4171-9E40-E9FB55AC5095}" type="slidenum">
              <a:rPr lang="zh-CN" altLang="en-US" smtClean="0"/>
              <a:t>5</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59FE1DD-0212-4171-9E40-E9FB55AC5095}" type="slidenum">
              <a:rPr lang="zh-CN" altLang="en-US" smtClean="0"/>
              <a:t>14</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59FE1DD-0212-4171-9E40-E9FB55AC5095}" type="slidenum">
              <a:rPr lang="zh-CN" altLang="en-US" smtClean="0"/>
              <a:t>15</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59FE1DD-0212-4171-9E40-E9FB55AC5095}" type="slidenum">
              <a:rPr lang="zh-CN" altLang="en-US" smtClean="0"/>
              <a:t>16</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59FE1DD-0212-4171-9E40-E9FB55AC5095}" type="slidenum">
              <a:rPr lang="zh-CN" altLang="en-US" smtClean="0"/>
              <a:t>17</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59FE1DD-0212-4171-9E40-E9FB55AC5095}" type="slidenum">
              <a:rPr lang="zh-CN" altLang="en-US" smtClean="0"/>
              <a:t>18</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59FE1DD-0212-4171-9E40-E9FB55AC5095}" type="slidenum">
              <a:rPr lang="zh-CN" altLang="en-US" smtClean="0"/>
              <a:t>19</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59FE1DD-0212-4171-9E40-E9FB55AC5095}" type="slidenum">
              <a:rPr lang="zh-CN" altLang="en-US" smtClean="0"/>
              <a:t>20</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59FE1DD-0212-4171-9E40-E9FB55AC5095}" type="slidenum">
              <a:rPr lang="zh-CN" altLang="en-US" smtClean="0"/>
              <a:t>21</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59FE1DD-0212-4171-9E40-E9FB55AC5095}" type="slidenum">
              <a:rPr lang="zh-CN" altLang="en-US" smtClean="0"/>
              <a:t>22</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59FE1DD-0212-4171-9E40-E9FB55AC5095}" type="slidenum">
              <a:rPr lang="zh-CN" altLang="en-US" smtClean="0"/>
              <a:t>23</a:t>
            </a:fld>
            <a:endParaRPr lang="zh-CN" altLang="en-US"/>
          </a:p>
        </p:txBody>
      </p:sp>
    </p:spTree>
    <p:extLst>
      <p:ext uri="{BB962C8B-B14F-4D97-AF65-F5344CB8AC3E}">
        <p14:creationId xmlns:p14="http://schemas.microsoft.com/office/powerpoint/2010/main" val="11351831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59FE1DD-0212-4171-9E40-E9FB55AC5095}" type="slidenum">
              <a:rPr lang="zh-CN" altLang="en-US" smtClean="0"/>
              <a:t>6</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59FE1DD-0212-4171-9E40-E9FB55AC5095}" type="slidenum">
              <a:rPr lang="zh-CN" altLang="en-US" smtClean="0"/>
              <a:t>24</a:t>
            </a:fld>
            <a:endParaRPr lang="zh-CN" altLang="en-US"/>
          </a:p>
        </p:txBody>
      </p:sp>
    </p:spTree>
    <p:extLst>
      <p:ext uri="{BB962C8B-B14F-4D97-AF65-F5344CB8AC3E}">
        <p14:creationId xmlns:p14="http://schemas.microsoft.com/office/powerpoint/2010/main" val="11252170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59FE1DD-0212-4171-9E40-E9FB55AC5095}" type="slidenum">
              <a:rPr lang="zh-CN" altLang="en-US" smtClean="0"/>
              <a:t>25</a:t>
            </a:fld>
            <a:endParaRPr lang="zh-CN" altLang="en-US"/>
          </a:p>
        </p:txBody>
      </p:sp>
    </p:spTree>
    <p:extLst>
      <p:ext uri="{BB962C8B-B14F-4D97-AF65-F5344CB8AC3E}">
        <p14:creationId xmlns:p14="http://schemas.microsoft.com/office/powerpoint/2010/main" val="391128161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59FE1DD-0212-4171-9E40-E9FB55AC5095}" type="slidenum">
              <a:rPr lang="zh-CN" altLang="en-US" smtClean="0"/>
              <a:t>26</a:t>
            </a:fld>
            <a:endParaRPr lang="zh-CN" altLang="en-US"/>
          </a:p>
        </p:txBody>
      </p:sp>
    </p:spTree>
    <p:extLst>
      <p:ext uri="{BB962C8B-B14F-4D97-AF65-F5344CB8AC3E}">
        <p14:creationId xmlns:p14="http://schemas.microsoft.com/office/powerpoint/2010/main" val="18236024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59FE1DD-0212-4171-9E40-E9FB55AC5095}" type="slidenum">
              <a:rPr lang="zh-CN" altLang="en-US" smtClean="0"/>
              <a:t>27</a:t>
            </a:fld>
            <a:endParaRPr lang="zh-CN" altLang="en-US"/>
          </a:p>
        </p:txBody>
      </p:sp>
    </p:spTree>
    <p:extLst>
      <p:ext uri="{BB962C8B-B14F-4D97-AF65-F5344CB8AC3E}">
        <p14:creationId xmlns:p14="http://schemas.microsoft.com/office/powerpoint/2010/main" val="63142704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59FE1DD-0212-4171-9E40-E9FB55AC5095}" type="slidenum">
              <a:rPr lang="zh-CN" altLang="en-US" smtClean="0"/>
              <a:t>28</a:t>
            </a:fld>
            <a:endParaRPr lang="zh-CN" altLang="en-US"/>
          </a:p>
        </p:txBody>
      </p:sp>
    </p:spTree>
    <p:extLst>
      <p:ext uri="{BB962C8B-B14F-4D97-AF65-F5344CB8AC3E}">
        <p14:creationId xmlns:p14="http://schemas.microsoft.com/office/powerpoint/2010/main" val="29378279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59FE1DD-0212-4171-9E40-E9FB55AC5095}" type="slidenum">
              <a:rPr lang="zh-CN" altLang="en-US" smtClean="0"/>
              <a:t>29</a:t>
            </a:fld>
            <a:endParaRPr lang="zh-CN" altLang="en-US"/>
          </a:p>
        </p:txBody>
      </p:sp>
    </p:spTree>
    <p:extLst>
      <p:ext uri="{BB962C8B-B14F-4D97-AF65-F5344CB8AC3E}">
        <p14:creationId xmlns:p14="http://schemas.microsoft.com/office/powerpoint/2010/main" val="36691975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59FE1DD-0212-4171-9E40-E9FB55AC5095}" type="slidenum">
              <a:rPr lang="zh-CN" altLang="en-US" smtClean="0"/>
              <a:t>30</a:t>
            </a:fld>
            <a:endParaRPr lang="zh-CN" altLang="en-US"/>
          </a:p>
        </p:txBody>
      </p:sp>
    </p:spTree>
    <p:extLst>
      <p:ext uri="{BB962C8B-B14F-4D97-AF65-F5344CB8AC3E}">
        <p14:creationId xmlns:p14="http://schemas.microsoft.com/office/powerpoint/2010/main" val="274947276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59FE1DD-0212-4171-9E40-E9FB55AC5095}" type="slidenum">
              <a:rPr lang="zh-CN" altLang="en-US" smtClean="0"/>
              <a:t>32</a:t>
            </a:fld>
            <a:endParaRPr lang="zh-CN" altLang="en-US"/>
          </a:p>
        </p:txBody>
      </p:sp>
    </p:spTree>
    <p:extLst>
      <p:ext uri="{BB962C8B-B14F-4D97-AF65-F5344CB8AC3E}">
        <p14:creationId xmlns:p14="http://schemas.microsoft.com/office/powerpoint/2010/main" val="427766719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59FE1DD-0212-4171-9E40-E9FB55AC5095}" type="slidenum">
              <a:rPr lang="zh-CN" altLang="en-US" smtClean="0"/>
              <a:t>33</a:t>
            </a:fld>
            <a:endParaRPr lang="zh-CN" altLang="en-US"/>
          </a:p>
        </p:txBody>
      </p:sp>
    </p:spTree>
    <p:extLst>
      <p:ext uri="{BB962C8B-B14F-4D97-AF65-F5344CB8AC3E}">
        <p14:creationId xmlns:p14="http://schemas.microsoft.com/office/powerpoint/2010/main" val="371389533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59FE1DD-0212-4171-9E40-E9FB55AC5095}" type="slidenum">
              <a:rPr lang="zh-CN" altLang="en-US" smtClean="0"/>
              <a:t>34</a:t>
            </a:fld>
            <a:endParaRPr lang="zh-CN" altLang="en-US"/>
          </a:p>
        </p:txBody>
      </p:sp>
    </p:spTree>
    <p:extLst>
      <p:ext uri="{BB962C8B-B14F-4D97-AF65-F5344CB8AC3E}">
        <p14:creationId xmlns:p14="http://schemas.microsoft.com/office/powerpoint/2010/main" val="24409802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59FE1DD-0212-4171-9E40-E9FB55AC5095}" type="slidenum">
              <a:rPr lang="zh-CN" altLang="en-US" smtClean="0"/>
              <a:t>7</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59FE1DD-0212-4171-9E40-E9FB55AC5095}" type="slidenum">
              <a:rPr lang="zh-CN" altLang="en-US" smtClean="0"/>
              <a:t>8</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59FE1DD-0212-4171-9E40-E9FB55AC5095}" type="slidenum">
              <a:rPr lang="zh-CN" altLang="en-US" smtClean="0"/>
              <a:t>9</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59FE1DD-0212-4171-9E40-E9FB55AC5095}" type="slidenum">
              <a:rPr lang="zh-CN" altLang="en-US" smtClean="0"/>
              <a:t>10</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59FE1DD-0212-4171-9E40-E9FB55AC5095}" type="slidenum">
              <a:rPr lang="zh-CN" altLang="en-US" smtClean="0"/>
              <a:t>11</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59FE1DD-0212-4171-9E40-E9FB55AC5095}" type="slidenum">
              <a:rPr lang="zh-CN" altLang="en-US" smtClean="0"/>
              <a:t>12</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59FE1DD-0212-4171-9E40-E9FB55AC5095}" type="slidenum">
              <a:rPr lang="zh-CN" altLang="en-US" smtClean="0"/>
              <a:t>13</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1.xml"/><Relationship Id="rId1" Type="http://schemas.openxmlformats.org/officeDocument/2006/relationships/tags" Target="../tags/tag10.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3.xml"/><Relationship Id="rId1" Type="http://schemas.openxmlformats.org/officeDocument/2006/relationships/tags" Target="../tags/tag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xml"/><Relationship Id="rId1" Type="http://schemas.openxmlformats.org/officeDocument/2006/relationships/tags" Target="../tags/tag2.xml"/></Relationships>
</file>

<file path=ppt/slideLayouts/_rels/slideLayout7.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5.xml"/><Relationship Id="rId1" Type="http://schemas.openxmlformats.org/officeDocument/2006/relationships/tags" Target="../tags/tag4.xml"/></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7.xml"/><Relationship Id="rId1" Type="http://schemas.openxmlformats.org/officeDocument/2006/relationships/tags" Target="../tags/tag6.xml"/></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9.xml"/><Relationship Id="rId1" Type="http://schemas.openxmlformats.org/officeDocument/2006/relationships/tags" Target="../tags/tag8.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正文-一级标题">
    <p:spTree>
      <p:nvGrpSpPr>
        <p:cNvPr id="1" name=""/>
        <p:cNvGrpSpPr/>
        <p:nvPr/>
      </p:nvGrpSpPr>
      <p:grpSpPr>
        <a:xfrm>
          <a:off x="0" y="0"/>
          <a:ext cx="0" cy="0"/>
          <a:chOff x="0" y="0"/>
          <a:chExt cx="0" cy="0"/>
        </a:xfrm>
      </p:grpSpPr>
      <p:grpSp>
        <p:nvGrpSpPr>
          <p:cNvPr id="2" name="组合 1"/>
          <p:cNvGrpSpPr/>
          <p:nvPr/>
        </p:nvGrpSpPr>
        <p:grpSpPr>
          <a:xfrm>
            <a:off x="292088" y="357296"/>
            <a:ext cx="355440" cy="181209"/>
            <a:chOff x="411061" y="1736521"/>
            <a:chExt cx="379215" cy="176169"/>
          </a:xfrm>
        </p:grpSpPr>
        <p:sp>
          <p:nvSpPr>
            <p:cNvPr id="4" name="燕尾形 9"/>
            <p:cNvSpPr/>
            <p:nvPr/>
          </p:nvSpPr>
          <p:spPr>
            <a:xfrm>
              <a:off x="411061" y="1736521"/>
              <a:ext cx="209724" cy="176169"/>
            </a:xfrm>
            <a:prstGeom prst="chevron">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 name="燕尾形 11"/>
            <p:cNvSpPr/>
            <p:nvPr/>
          </p:nvSpPr>
          <p:spPr>
            <a:xfrm>
              <a:off x="580552" y="1736521"/>
              <a:ext cx="209724" cy="176169"/>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3" name="标题占位符 1"/>
          <p:cNvSpPr>
            <a:spLocks noGrp="1"/>
          </p:cNvSpPr>
          <p:nvPr>
            <p:ph type="title" hasCustomPrompt="1"/>
          </p:nvPr>
        </p:nvSpPr>
        <p:spPr>
          <a:xfrm>
            <a:off x="647528" y="228664"/>
            <a:ext cx="11278712" cy="406971"/>
          </a:xfrm>
          <a:prstGeom prst="rect">
            <a:avLst/>
          </a:prstGeom>
          <a:noFill/>
        </p:spPr>
        <p:txBody>
          <a:bodyPr wrap="square" rtlCol="0">
            <a:spAutoFit/>
          </a:bodyPr>
          <a:lstStyle>
            <a:lvl1pPr>
              <a:lnSpc>
                <a:spcPct val="125000"/>
              </a:lnSpc>
              <a:defRPr>
                <a:solidFill>
                  <a:schemeClr val="tx1"/>
                </a:solidFill>
                <a:latin typeface="+mn-ea"/>
                <a:ea typeface="+mn-ea"/>
              </a:defRPr>
            </a:lvl1pPr>
          </a:lstStyle>
          <a:p>
            <a:pPr marL="0" lvl="0"/>
            <a:r>
              <a:rPr lang="zh-CN" altLang="en-US" dirty="0"/>
              <a:t>此处添加本页标题</a:t>
            </a:r>
          </a:p>
        </p:txBody>
      </p:sp>
      <p:cxnSp>
        <p:nvCxnSpPr>
          <p:cNvPr id="6" name="直接连接符 5"/>
          <p:cNvCxnSpPr/>
          <p:nvPr/>
        </p:nvCxnSpPr>
        <p:spPr>
          <a:xfrm>
            <a:off x="292088" y="711695"/>
            <a:ext cx="11595112" cy="0"/>
          </a:xfrm>
          <a:prstGeom prst="line">
            <a:avLst/>
          </a:prstGeom>
          <a:ln w="19050" cap="rnd">
            <a:solidFill>
              <a:schemeClr val="tx1"/>
            </a:solidFill>
            <a:round/>
          </a:ln>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9605394" y="6611779"/>
            <a:ext cx="2586606" cy="246221"/>
          </a:xfrm>
          <a:prstGeom prst="rect">
            <a:avLst/>
          </a:prstGeom>
          <a:solidFill>
            <a:schemeClr val="accent1"/>
          </a:solidFill>
          <a:ln>
            <a:noFill/>
          </a:ln>
        </p:spPr>
        <p:txBody>
          <a:bodyPr wrap="square" rtlCol="0" anchor="ctr">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zh-CN" sz="1000" b="1" i="0" u="none" strike="noStrike" kern="1200" cap="none" spc="0" normalizeH="0" baseline="0" noProof="0" dirty="0">
                <a:ln>
                  <a:noFill/>
                </a:ln>
                <a:solidFill>
                  <a:schemeClr val="bg1"/>
                </a:solidFill>
                <a:effectLst/>
                <a:uLnTx/>
                <a:uFillTx/>
                <a:latin typeface="+mn-ea"/>
                <a:ea typeface="+mn-ea"/>
                <a:cs typeface="+mn-cs"/>
              </a:rPr>
              <a:t>扎根场景生态，科技驱动未来</a:t>
            </a:r>
            <a:endParaRPr kumimoji="0" lang="zh-CN" altLang="en-US" sz="1000" b="1" i="0" u="none" strike="noStrike" kern="1200" cap="none" spc="0" normalizeH="0" baseline="0" noProof="0" dirty="0">
              <a:ln>
                <a:noFill/>
              </a:ln>
              <a:solidFill>
                <a:schemeClr val="bg1"/>
              </a:solidFill>
              <a:effectLst/>
              <a:uLnTx/>
              <a:uFillTx/>
              <a:latin typeface="+mn-ea"/>
              <a:ea typeface="+mn-ea"/>
              <a:cs typeface="+mn-cs"/>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目录（5-6个）">
    <p:spTree>
      <p:nvGrpSpPr>
        <p:cNvPr id="1" name=""/>
        <p:cNvGrpSpPr/>
        <p:nvPr/>
      </p:nvGrpSpPr>
      <p:grpSpPr>
        <a:xfrm>
          <a:off x="0" y="0"/>
          <a:ext cx="0" cy="0"/>
          <a:chOff x="0" y="0"/>
          <a:chExt cx="0" cy="0"/>
        </a:xfrm>
      </p:grpSpPr>
      <p:sp>
        <p:nvSpPr>
          <p:cNvPr id="20" name="矩形 19"/>
          <p:cNvSpPr/>
          <p:nvPr/>
        </p:nvSpPr>
        <p:spPr>
          <a:xfrm>
            <a:off x="4208199" y="1680372"/>
            <a:ext cx="7983801" cy="3751218"/>
          </a:xfrm>
          <a:prstGeom prst="rect">
            <a:avLst/>
          </a:prstGeom>
          <a:solidFill>
            <a:srgbClr val="0092D7">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印品黑体" panose="00000500000000000000" pitchFamily="2" charset="-122"/>
              <a:ea typeface="印品黑体" panose="00000500000000000000" pitchFamily="2" charset="-122"/>
            </a:endParaRPr>
          </a:p>
        </p:txBody>
      </p:sp>
      <p:sp>
        <p:nvSpPr>
          <p:cNvPr id="21" name="矩形 20"/>
          <p:cNvSpPr/>
          <p:nvPr/>
        </p:nvSpPr>
        <p:spPr>
          <a:xfrm>
            <a:off x="2" y="1680372"/>
            <a:ext cx="4208197" cy="3751218"/>
          </a:xfrm>
          <a:prstGeom prst="rect">
            <a:avLst/>
          </a:prstGeom>
          <a:solidFill>
            <a:srgbClr val="95C6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印品黑体" panose="00000500000000000000" pitchFamily="2" charset="-122"/>
              <a:ea typeface="印品黑体" panose="00000500000000000000" pitchFamily="2" charset="-122"/>
            </a:endParaRPr>
          </a:p>
        </p:txBody>
      </p:sp>
      <p:sp>
        <p:nvSpPr>
          <p:cNvPr id="22" name="MH_Others_1"/>
          <p:cNvSpPr txBox="1"/>
          <p:nvPr>
            <p:custDataLst>
              <p:tags r:id="rId1"/>
            </p:custDataLst>
          </p:nvPr>
        </p:nvSpPr>
        <p:spPr>
          <a:xfrm>
            <a:off x="541272" y="2231555"/>
            <a:ext cx="3078072" cy="1692771"/>
          </a:xfrm>
          <a:prstGeom prst="rect">
            <a:avLst/>
          </a:prstGeom>
          <a:noFill/>
        </p:spPr>
        <p:txBody>
          <a:bodyPr vert="horz" wrap="square" lIns="0" tIns="0" rIns="0" bIns="0" rtlCol="0" anchor="ctr" anchorCtr="0">
            <a:spAutoFit/>
          </a:bodyPr>
          <a:lstStyle>
            <a:defPPr>
              <a:defRPr lang="zh-CN"/>
            </a:defPPr>
            <a:lvl1pPr algn="ctr">
              <a:defRPr sz="11000" b="1">
                <a:solidFill>
                  <a:schemeClr val="bg1">
                    <a:lumMod val="20000"/>
                    <a:lumOff val="80000"/>
                  </a:schemeClr>
                </a:solidFill>
                <a:latin typeface="+mn-ea"/>
              </a:defRPr>
            </a:lvl1pPr>
          </a:lstStyle>
          <a:p>
            <a:pPr lvl="0"/>
            <a:r>
              <a:rPr lang="zh-CN" altLang="en-US" dirty="0">
                <a:sym typeface="Arial" panose="020B0604020202020204" pitchFamily="34" charset="0"/>
              </a:rPr>
              <a:t>目录</a:t>
            </a:r>
          </a:p>
        </p:txBody>
      </p:sp>
      <p:sp>
        <p:nvSpPr>
          <p:cNvPr id="23" name="MH_Others_2"/>
          <p:cNvSpPr txBox="1"/>
          <p:nvPr>
            <p:custDataLst>
              <p:tags r:id="rId2"/>
            </p:custDataLst>
          </p:nvPr>
        </p:nvSpPr>
        <p:spPr>
          <a:xfrm>
            <a:off x="430660" y="4049252"/>
            <a:ext cx="3299296" cy="646331"/>
          </a:xfrm>
          <a:prstGeom prst="rect">
            <a:avLst/>
          </a:prstGeom>
          <a:noFill/>
        </p:spPr>
        <p:txBody>
          <a:bodyPr wrap="square" lIns="0" tIns="0" rIns="0" bIns="0">
            <a:spAutoFit/>
          </a:bodyPr>
          <a:lstStyle>
            <a:defPPr>
              <a:defRPr lang="zh-CN"/>
            </a:defPPr>
            <a:lvl1pPr algn="ctr">
              <a:defRPr sz="4200" b="1">
                <a:solidFill>
                  <a:schemeClr val="bg1">
                    <a:lumMod val="20000"/>
                    <a:lumOff val="80000"/>
                  </a:schemeClr>
                </a:solidFill>
                <a:ea typeface="印品黑体" panose="00000500000000000000" pitchFamily="2" charset="-122"/>
              </a:defRPr>
            </a:lvl1pPr>
          </a:lstStyle>
          <a:p>
            <a:pPr lvl="0"/>
            <a:r>
              <a:rPr lang="en-US" altLang="zh-CN" dirty="0">
                <a:sym typeface="Arial" panose="020B0604020202020204" pitchFamily="34" charset="0"/>
              </a:rPr>
              <a:t>CONTENTS</a:t>
            </a:r>
            <a:endParaRPr lang="zh-CN" altLang="en-US" dirty="0">
              <a:sym typeface="Arial" panose="020B0604020202020204" pitchFamily="34" charset="0"/>
            </a:endParaRPr>
          </a:p>
        </p:txBody>
      </p:sp>
      <p:sp>
        <p:nvSpPr>
          <p:cNvPr id="37" name="文本占位符 36"/>
          <p:cNvSpPr>
            <a:spLocks noGrp="1"/>
          </p:cNvSpPr>
          <p:nvPr>
            <p:ph type="body" sz="quarter" idx="10" hasCustomPrompt="1"/>
          </p:nvPr>
        </p:nvSpPr>
        <p:spPr>
          <a:xfrm>
            <a:off x="5356500" y="2238079"/>
            <a:ext cx="2880000" cy="443198"/>
          </a:xfrm>
          <a:prstGeom prst="rect">
            <a:avLst/>
          </a:prstGeom>
          <a:noFill/>
          <a:ln w="3175" cap="sq">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spAutoFit/>
          </a:bodyPr>
          <a:lstStyle>
            <a:lvl1pPr>
              <a:defRPr lang="zh-CN" altLang="en-US" sz="3200" b="1" dirty="0">
                <a:solidFill>
                  <a:schemeClr val="bg1"/>
                </a:solidFill>
                <a:latin typeface="+mn-ea"/>
              </a:defRPr>
            </a:lvl1pPr>
          </a:lstStyle>
          <a:p>
            <a:pPr marL="0" lvl="0" indent="0">
              <a:buNone/>
            </a:pPr>
            <a:r>
              <a:rPr lang="zh-CN" altLang="en-US" dirty="0"/>
              <a:t>输入标题</a:t>
            </a:r>
          </a:p>
        </p:txBody>
      </p:sp>
      <p:sp>
        <p:nvSpPr>
          <p:cNvPr id="38" name="文本占位符 36"/>
          <p:cNvSpPr>
            <a:spLocks noGrp="1"/>
          </p:cNvSpPr>
          <p:nvPr>
            <p:ph type="body" sz="quarter" idx="11" hasCustomPrompt="1"/>
          </p:nvPr>
        </p:nvSpPr>
        <p:spPr>
          <a:xfrm>
            <a:off x="9100930" y="2238079"/>
            <a:ext cx="2880000" cy="443198"/>
          </a:xfrm>
          <a:prstGeom prst="rect">
            <a:avLst/>
          </a:prstGeom>
          <a:noFill/>
          <a:ln w="3175" cap="sq">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spAutoFit/>
          </a:bodyPr>
          <a:lstStyle>
            <a:lvl1pPr>
              <a:defRPr lang="zh-CN" altLang="en-US" sz="3200" b="1" dirty="0">
                <a:solidFill>
                  <a:schemeClr val="bg1"/>
                </a:solidFill>
                <a:latin typeface="+mn-ea"/>
              </a:defRPr>
            </a:lvl1pPr>
          </a:lstStyle>
          <a:p>
            <a:pPr marL="0" lvl="0" indent="0">
              <a:buNone/>
            </a:pPr>
            <a:r>
              <a:rPr lang="zh-CN" altLang="en-US" dirty="0"/>
              <a:t>输入标题</a:t>
            </a:r>
          </a:p>
        </p:txBody>
      </p:sp>
      <p:sp>
        <p:nvSpPr>
          <p:cNvPr id="39" name="文本占位符 36"/>
          <p:cNvSpPr>
            <a:spLocks noGrp="1"/>
          </p:cNvSpPr>
          <p:nvPr>
            <p:ph type="body" sz="quarter" idx="12" hasCustomPrompt="1"/>
          </p:nvPr>
        </p:nvSpPr>
        <p:spPr>
          <a:xfrm>
            <a:off x="5356500" y="3349587"/>
            <a:ext cx="2880000" cy="443198"/>
          </a:xfrm>
          <a:prstGeom prst="rect">
            <a:avLst/>
          </a:prstGeom>
          <a:noFill/>
          <a:ln w="3175" cap="sq">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spAutoFit/>
          </a:bodyPr>
          <a:lstStyle>
            <a:lvl1pPr>
              <a:defRPr lang="zh-CN" altLang="en-US" sz="3200" b="1" dirty="0">
                <a:solidFill>
                  <a:schemeClr val="bg1"/>
                </a:solidFill>
                <a:latin typeface="+mn-ea"/>
              </a:defRPr>
            </a:lvl1pPr>
          </a:lstStyle>
          <a:p>
            <a:pPr marL="0" lvl="0" indent="0">
              <a:buNone/>
            </a:pPr>
            <a:r>
              <a:rPr lang="zh-CN" altLang="en-US" dirty="0"/>
              <a:t>输入标题</a:t>
            </a:r>
          </a:p>
        </p:txBody>
      </p:sp>
      <p:sp>
        <p:nvSpPr>
          <p:cNvPr id="3" name="文本占位符 36"/>
          <p:cNvSpPr>
            <a:spLocks noGrp="1"/>
          </p:cNvSpPr>
          <p:nvPr>
            <p:ph type="body" sz="quarter" idx="13" hasCustomPrompt="1"/>
          </p:nvPr>
        </p:nvSpPr>
        <p:spPr>
          <a:xfrm>
            <a:off x="9100930" y="3349587"/>
            <a:ext cx="2880000" cy="443198"/>
          </a:xfrm>
          <a:prstGeom prst="rect">
            <a:avLst/>
          </a:prstGeom>
          <a:noFill/>
          <a:ln w="3175" cap="sq">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spAutoFit/>
          </a:bodyPr>
          <a:lstStyle>
            <a:lvl1pPr>
              <a:defRPr lang="zh-CN" altLang="en-US" sz="3200" b="1" dirty="0">
                <a:solidFill>
                  <a:schemeClr val="bg1"/>
                </a:solidFill>
                <a:latin typeface="+mn-ea"/>
              </a:defRPr>
            </a:lvl1pPr>
          </a:lstStyle>
          <a:p>
            <a:pPr marL="0" lvl="0" indent="0">
              <a:buNone/>
            </a:pPr>
            <a:r>
              <a:rPr lang="zh-CN" altLang="en-US" dirty="0"/>
              <a:t>输入标题</a:t>
            </a:r>
          </a:p>
        </p:txBody>
      </p:sp>
      <p:sp>
        <p:nvSpPr>
          <p:cNvPr id="4" name="矩形 3"/>
          <p:cNvSpPr/>
          <p:nvPr/>
        </p:nvSpPr>
        <p:spPr>
          <a:xfrm>
            <a:off x="4536803" y="2117277"/>
            <a:ext cx="672969" cy="6729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altLang="zh-CN" sz="3000" b="1" dirty="0">
                <a:solidFill>
                  <a:srgbClr val="0092D7"/>
                </a:solidFill>
                <a:ea typeface="微软雅黑" panose="020B0503020204020204" charset="-122"/>
              </a:rPr>
              <a:t>01</a:t>
            </a:r>
            <a:endParaRPr lang="zh-CN" altLang="en-US" sz="3000" b="1" dirty="0">
              <a:solidFill>
                <a:srgbClr val="0092D7"/>
              </a:solidFill>
              <a:ea typeface="微软雅黑" panose="020B0503020204020204" charset="-122"/>
            </a:endParaRPr>
          </a:p>
        </p:txBody>
      </p:sp>
      <p:sp>
        <p:nvSpPr>
          <p:cNvPr id="5" name="矩形 4"/>
          <p:cNvSpPr/>
          <p:nvPr/>
        </p:nvSpPr>
        <p:spPr>
          <a:xfrm>
            <a:off x="4536803" y="3233729"/>
            <a:ext cx="672969" cy="6729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altLang="zh-CN" sz="3000" b="1" dirty="0">
                <a:solidFill>
                  <a:srgbClr val="0092D7"/>
                </a:solidFill>
                <a:ea typeface="微软雅黑" panose="020B0503020204020204" charset="-122"/>
              </a:rPr>
              <a:t>03</a:t>
            </a:r>
            <a:endParaRPr lang="zh-CN" altLang="en-US" sz="3000" b="1" dirty="0">
              <a:solidFill>
                <a:srgbClr val="0092D7"/>
              </a:solidFill>
              <a:ea typeface="微软雅黑" panose="020B0503020204020204" charset="-122"/>
            </a:endParaRPr>
          </a:p>
        </p:txBody>
      </p:sp>
      <p:sp>
        <p:nvSpPr>
          <p:cNvPr id="6" name="矩形 5"/>
          <p:cNvSpPr/>
          <p:nvPr/>
        </p:nvSpPr>
        <p:spPr>
          <a:xfrm>
            <a:off x="4536803" y="4350182"/>
            <a:ext cx="672969" cy="6729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altLang="zh-CN" sz="3000" b="1" dirty="0">
                <a:solidFill>
                  <a:srgbClr val="0092D7"/>
                </a:solidFill>
                <a:ea typeface="微软雅黑" panose="020B0503020204020204" charset="-122"/>
              </a:rPr>
              <a:t>05</a:t>
            </a:r>
            <a:endParaRPr lang="zh-CN" altLang="en-US" sz="3000" b="1" dirty="0">
              <a:solidFill>
                <a:srgbClr val="0092D7"/>
              </a:solidFill>
              <a:ea typeface="微软雅黑" panose="020B0503020204020204" charset="-122"/>
            </a:endParaRPr>
          </a:p>
        </p:txBody>
      </p:sp>
      <p:sp>
        <p:nvSpPr>
          <p:cNvPr id="8" name="矩形 7"/>
          <p:cNvSpPr/>
          <p:nvPr/>
        </p:nvSpPr>
        <p:spPr>
          <a:xfrm>
            <a:off x="8313805" y="2113305"/>
            <a:ext cx="672969" cy="6729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altLang="zh-CN" sz="3000" b="1" dirty="0">
                <a:solidFill>
                  <a:srgbClr val="0092D7"/>
                </a:solidFill>
                <a:ea typeface="微软雅黑" panose="020B0503020204020204" charset="-122"/>
              </a:rPr>
              <a:t>02</a:t>
            </a:r>
            <a:endParaRPr lang="zh-CN" altLang="en-US" sz="3000" b="1" dirty="0">
              <a:solidFill>
                <a:srgbClr val="0092D7"/>
              </a:solidFill>
              <a:ea typeface="微软雅黑" panose="020B0503020204020204" charset="-122"/>
            </a:endParaRPr>
          </a:p>
        </p:txBody>
      </p:sp>
      <p:sp>
        <p:nvSpPr>
          <p:cNvPr id="9" name="矩形 8"/>
          <p:cNvSpPr/>
          <p:nvPr/>
        </p:nvSpPr>
        <p:spPr>
          <a:xfrm>
            <a:off x="8313805" y="3229757"/>
            <a:ext cx="672969" cy="6729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altLang="zh-CN" sz="3000" b="1" dirty="0">
                <a:solidFill>
                  <a:srgbClr val="0092D7"/>
                </a:solidFill>
                <a:ea typeface="微软雅黑" panose="020B0503020204020204" charset="-122"/>
              </a:rPr>
              <a:t>04</a:t>
            </a:r>
            <a:endParaRPr lang="zh-CN" altLang="en-US" sz="3000" b="1" dirty="0">
              <a:solidFill>
                <a:srgbClr val="0092D7"/>
              </a:solidFill>
              <a:ea typeface="微软雅黑" panose="020B0503020204020204" charset="-122"/>
            </a:endParaRPr>
          </a:p>
        </p:txBody>
      </p:sp>
      <p:sp>
        <p:nvSpPr>
          <p:cNvPr id="11" name="文本占位符 36"/>
          <p:cNvSpPr>
            <a:spLocks noGrp="1"/>
          </p:cNvSpPr>
          <p:nvPr>
            <p:ph type="body" sz="quarter" idx="14" hasCustomPrompt="1"/>
          </p:nvPr>
        </p:nvSpPr>
        <p:spPr>
          <a:xfrm>
            <a:off x="5356500" y="4461095"/>
            <a:ext cx="2880000" cy="443198"/>
          </a:xfrm>
          <a:prstGeom prst="rect">
            <a:avLst/>
          </a:prstGeom>
          <a:noFill/>
          <a:ln w="3175" cap="sq">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spAutoFit/>
          </a:bodyPr>
          <a:lstStyle>
            <a:lvl1pPr>
              <a:defRPr lang="zh-CN" altLang="en-US" sz="3200" b="1" dirty="0">
                <a:solidFill>
                  <a:schemeClr val="bg1"/>
                </a:solidFill>
                <a:latin typeface="+mn-ea"/>
              </a:defRPr>
            </a:lvl1pPr>
          </a:lstStyle>
          <a:p>
            <a:pPr marL="0" lvl="0" indent="0">
              <a:buNone/>
            </a:pPr>
            <a:r>
              <a:rPr lang="zh-CN" altLang="en-US" dirty="0"/>
              <a:t>输入标题</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章节标题">
    <p:spTree>
      <p:nvGrpSpPr>
        <p:cNvPr id="1" name=""/>
        <p:cNvGrpSpPr/>
        <p:nvPr/>
      </p:nvGrpSpPr>
      <p:grpSpPr>
        <a:xfrm>
          <a:off x="0" y="0"/>
          <a:ext cx="0" cy="0"/>
          <a:chOff x="0" y="0"/>
          <a:chExt cx="0" cy="0"/>
        </a:xfrm>
      </p:grpSpPr>
      <p:pic>
        <p:nvPicPr>
          <p:cNvPr id="6" name="图片 5"/>
          <p:cNvPicPr>
            <a:picLocks noChangeAspect="1"/>
          </p:cNvPicPr>
          <p:nvPr/>
        </p:nvPicPr>
        <p:blipFill>
          <a:blip r:embed="rId2">
            <a:extLst>
              <a:ext uri="{28A0092B-C50C-407E-A947-70E740481C1C}">
                <a14:useLocalDpi xmlns:a14="http://schemas.microsoft.com/office/drawing/2010/main" val="0"/>
              </a:ext>
            </a:extLst>
          </a:blip>
          <a:srcRect l="49695" t="2872" r="3167" b="1634"/>
          <a:stretch>
            <a:fillRect/>
          </a:stretch>
        </p:blipFill>
        <p:spPr>
          <a:xfrm>
            <a:off x="786238" y="0"/>
            <a:ext cx="3805084" cy="5781368"/>
          </a:xfrm>
          <a:custGeom>
            <a:avLst/>
            <a:gdLst>
              <a:gd name="connsiteX0" fmla="*/ 0 w 3805084"/>
              <a:gd name="connsiteY0" fmla="*/ 0 h 5781368"/>
              <a:gd name="connsiteX1" fmla="*/ 3805084 w 3805084"/>
              <a:gd name="connsiteY1" fmla="*/ 0 h 5781368"/>
              <a:gd name="connsiteX2" fmla="*/ 3805084 w 3805084"/>
              <a:gd name="connsiteY2" fmla="*/ 5781368 h 5781368"/>
              <a:gd name="connsiteX3" fmla="*/ 0 w 3805084"/>
              <a:gd name="connsiteY3" fmla="*/ 5781368 h 5781368"/>
            </a:gdLst>
            <a:ahLst/>
            <a:cxnLst>
              <a:cxn ang="0">
                <a:pos x="connsiteX0" y="connsiteY0"/>
              </a:cxn>
              <a:cxn ang="0">
                <a:pos x="connsiteX1" y="connsiteY1"/>
              </a:cxn>
              <a:cxn ang="0">
                <a:pos x="connsiteX2" y="connsiteY2"/>
              </a:cxn>
              <a:cxn ang="0">
                <a:pos x="connsiteX3" y="connsiteY3"/>
              </a:cxn>
            </a:cxnLst>
            <a:rect l="l" t="t" r="r" b="b"/>
            <a:pathLst>
              <a:path w="3805084" h="5781368">
                <a:moveTo>
                  <a:pt x="0" y="0"/>
                </a:moveTo>
                <a:lnTo>
                  <a:pt x="3805084" y="0"/>
                </a:lnTo>
                <a:lnTo>
                  <a:pt x="3805084" y="5781368"/>
                </a:lnTo>
                <a:lnTo>
                  <a:pt x="0" y="5781368"/>
                </a:lnTo>
                <a:close/>
              </a:path>
            </a:pathLst>
          </a:custGeom>
        </p:spPr>
      </p:pic>
      <p:sp>
        <p:nvSpPr>
          <p:cNvPr id="7" name="矩形 6"/>
          <p:cNvSpPr/>
          <p:nvPr/>
        </p:nvSpPr>
        <p:spPr>
          <a:xfrm>
            <a:off x="3202500" y="4976376"/>
            <a:ext cx="1887794" cy="1881624"/>
          </a:xfrm>
          <a:prstGeom prst="rect">
            <a:avLst/>
          </a:prstGeom>
          <a:solidFill>
            <a:srgbClr val="95C6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5373241" y="5184673"/>
            <a:ext cx="6818759" cy="442451"/>
          </a:xfrm>
          <a:prstGeom prst="rect">
            <a:avLst/>
          </a:prstGeom>
          <a:solidFill>
            <a:srgbClr val="0092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占位符 36"/>
          <p:cNvSpPr>
            <a:spLocks noGrp="1"/>
          </p:cNvSpPr>
          <p:nvPr>
            <p:ph type="body" sz="quarter" idx="10" hasCustomPrompt="1"/>
          </p:nvPr>
        </p:nvSpPr>
        <p:spPr>
          <a:xfrm>
            <a:off x="5267704" y="2213416"/>
            <a:ext cx="1275971" cy="923330"/>
          </a:xfrm>
          <a:prstGeom prst="rect">
            <a:avLst/>
          </a:prstGeom>
          <a:noFill/>
        </p:spPr>
        <p:txBody>
          <a:bodyPr wrap="square" rtlCol="0">
            <a:spAutoFit/>
          </a:bodyPr>
          <a:lstStyle>
            <a:lvl1pPr marL="0" indent="0">
              <a:buNone/>
              <a:defRPr lang="zh-CN" altLang="en-US" sz="6000" b="1" dirty="0">
                <a:solidFill>
                  <a:schemeClr val="tx1"/>
                </a:solidFill>
                <a:latin typeface="+mn-lt"/>
                <a:ea typeface="微软雅黑" panose="020B0503020204020204" charset="-122"/>
                <a:cs typeface="+mn-ea"/>
              </a:defRPr>
            </a:lvl1pPr>
          </a:lstStyle>
          <a:p>
            <a:pPr marL="0" lvl="0" defTabSz="228600"/>
            <a:r>
              <a:rPr lang="en-US" altLang="zh-CN" dirty="0"/>
              <a:t>01</a:t>
            </a:r>
            <a:endParaRPr lang="zh-CN" altLang="en-US" dirty="0"/>
          </a:p>
        </p:txBody>
      </p:sp>
      <p:sp>
        <p:nvSpPr>
          <p:cNvPr id="14" name="文本占位符 36"/>
          <p:cNvSpPr>
            <a:spLocks noGrp="1"/>
          </p:cNvSpPr>
          <p:nvPr>
            <p:ph type="body" sz="quarter" idx="11" hasCustomPrompt="1"/>
          </p:nvPr>
        </p:nvSpPr>
        <p:spPr>
          <a:xfrm>
            <a:off x="6754699" y="2267941"/>
            <a:ext cx="4789601" cy="757130"/>
          </a:xfrm>
          <a:prstGeom prst="rect">
            <a:avLst/>
          </a:prstGeom>
          <a:noFill/>
        </p:spPr>
        <p:txBody>
          <a:bodyPr wrap="square" rtlCol="0">
            <a:spAutoFit/>
          </a:bodyPr>
          <a:lstStyle>
            <a:lvl1pPr marL="0" indent="0">
              <a:buNone/>
              <a:defRPr lang="zh-CN" altLang="en-US" sz="4800" b="1" dirty="0">
                <a:solidFill>
                  <a:schemeClr val="tx1"/>
                </a:solidFill>
                <a:latin typeface="+mn-ea"/>
                <a:ea typeface="+mn-ea"/>
                <a:cs typeface="+mn-ea"/>
              </a:defRPr>
            </a:lvl1pPr>
          </a:lstStyle>
          <a:p>
            <a:pPr marL="0" lvl="0" defTabSz="228600"/>
            <a:r>
              <a:rPr lang="zh-CN" altLang="en-US" dirty="0"/>
              <a:t>输入标题</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尾页">
    <p:spTree>
      <p:nvGrpSpPr>
        <p:cNvPr id="1" name=""/>
        <p:cNvGrpSpPr/>
        <p:nvPr/>
      </p:nvGrpSpPr>
      <p:grpSpPr>
        <a:xfrm>
          <a:off x="0" y="0"/>
          <a:ext cx="0" cy="0"/>
          <a:chOff x="0" y="0"/>
          <a:chExt cx="0" cy="0"/>
        </a:xfrm>
      </p:grpSpPr>
      <p:grpSp>
        <p:nvGrpSpPr>
          <p:cNvPr id="2" name="组合 1"/>
          <p:cNvGrpSpPr/>
          <p:nvPr/>
        </p:nvGrpSpPr>
        <p:grpSpPr>
          <a:xfrm>
            <a:off x="0" y="1213756"/>
            <a:ext cx="12192000" cy="4677412"/>
            <a:chOff x="1" y="1544935"/>
            <a:chExt cx="12192000" cy="3741440"/>
          </a:xfrm>
        </p:grpSpPr>
        <p:pic>
          <p:nvPicPr>
            <p:cNvPr id="3" name="图片 2"/>
            <p:cNvPicPr>
              <a:picLocks noChangeAspect="1"/>
            </p:cNvPicPr>
            <p:nvPr/>
          </p:nvPicPr>
          <p:blipFill>
            <a:blip r:embed="rId2">
              <a:extLst>
                <a:ext uri="{28A0092B-C50C-407E-A947-70E740481C1C}">
                  <a14:useLocalDpi xmlns:a14="http://schemas.microsoft.com/office/drawing/2010/main" val="0"/>
                </a:ext>
              </a:extLst>
            </a:blip>
            <a:srcRect t="3893"/>
            <a:stretch>
              <a:fillRect/>
            </a:stretch>
          </p:blipFill>
          <p:spPr>
            <a:xfrm>
              <a:off x="1" y="1544935"/>
              <a:ext cx="6132609" cy="3741440"/>
            </a:xfrm>
            <a:custGeom>
              <a:avLst/>
              <a:gdLst>
                <a:gd name="connsiteX0" fmla="*/ 258760 w 6132609"/>
                <a:gd name="connsiteY0" fmla="*/ 0 h 3741440"/>
                <a:gd name="connsiteX1" fmla="*/ 6132609 w 6132609"/>
                <a:gd name="connsiteY1" fmla="*/ 0 h 3741440"/>
                <a:gd name="connsiteX2" fmla="*/ 6132609 w 6132609"/>
                <a:gd name="connsiteY2" fmla="*/ 586186 h 3741440"/>
                <a:gd name="connsiteX3" fmla="*/ 5135581 w 6132609"/>
                <a:gd name="connsiteY3" fmla="*/ 3741440 h 3741440"/>
                <a:gd name="connsiteX4" fmla="*/ 0 w 6132609"/>
                <a:gd name="connsiteY4" fmla="*/ 3741440 h 3741440"/>
                <a:gd name="connsiteX5" fmla="*/ 0 w 6132609"/>
                <a:gd name="connsiteY5" fmla="*/ 818887 h 3741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32609" h="3741440">
                  <a:moveTo>
                    <a:pt x="258760" y="0"/>
                  </a:moveTo>
                  <a:lnTo>
                    <a:pt x="6132609" y="0"/>
                  </a:lnTo>
                  <a:lnTo>
                    <a:pt x="6132609" y="586186"/>
                  </a:lnTo>
                  <a:lnTo>
                    <a:pt x="5135581" y="3741440"/>
                  </a:lnTo>
                  <a:lnTo>
                    <a:pt x="0" y="3741440"/>
                  </a:lnTo>
                  <a:lnTo>
                    <a:pt x="0" y="818887"/>
                  </a:lnTo>
                  <a:close/>
                </a:path>
              </a:pathLst>
            </a:custGeom>
          </p:spPr>
        </p:pic>
        <p:sp>
          <p:nvSpPr>
            <p:cNvPr id="4" name="任意多边形 13"/>
            <p:cNvSpPr/>
            <p:nvPr/>
          </p:nvSpPr>
          <p:spPr>
            <a:xfrm>
              <a:off x="5326743" y="2334339"/>
              <a:ext cx="6865257" cy="2162629"/>
            </a:xfrm>
            <a:custGeom>
              <a:avLst/>
              <a:gdLst>
                <a:gd name="connsiteX0" fmla="*/ 690203 w 6865257"/>
                <a:gd name="connsiteY0" fmla="*/ 0 h 2162629"/>
                <a:gd name="connsiteX1" fmla="*/ 6865257 w 6865257"/>
                <a:gd name="connsiteY1" fmla="*/ 0 h 2162629"/>
                <a:gd name="connsiteX2" fmla="*/ 6865257 w 6865257"/>
                <a:gd name="connsiteY2" fmla="*/ 2162629 h 2162629"/>
                <a:gd name="connsiteX3" fmla="*/ 0 w 6865257"/>
                <a:gd name="connsiteY3" fmla="*/ 2162629 h 2162629"/>
              </a:gdLst>
              <a:ahLst/>
              <a:cxnLst>
                <a:cxn ang="0">
                  <a:pos x="connsiteX0" y="connsiteY0"/>
                </a:cxn>
                <a:cxn ang="0">
                  <a:pos x="connsiteX1" y="connsiteY1"/>
                </a:cxn>
                <a:cxn ang="0">
                  <a:pos x="connsiteX2" y="connsiteY2"/>
                </a:cxn>
                <a:cxn ang="0">
                  <a:pos x="connsiteX3" y="connsiteY3"/>
                </a:cxn>
              </a:cxnLst>
              <a:rect l="l" t="t" r="r" b="b"/>
              <a:pathLst>
                <a:path w="6865257" h="2162629">
                  <a:moveTo>
                    <a:pt x="690203" y="0"/>
                  </a:moveTo>
                  <a:lnTo>
                    <a:pt x="6865257" y="0"/>
                  </a:lnTo>
                  <a:lnTo>
                    <a:pt x="6865257" y="2162629"/>
                  </a:lnTo>
                  <a:lnTo>
                    <a:pt x="0" y="2162629"/>
                  </a:lnTo>
                  <a:close/>
                </a:path>
              </a:pathLst>
            </a:custGeom>
            <a:solidFill>
              <a:srgbClr val="2CA6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任意多边形 14"/>
            <p:cNvSpPr/>
            <p:nvPr/>
          </p:nvSpPr>
          <p:spPr>
            <a:xfrm>
              <a:off x="3454400" y="2347988"/>
              <a:ext cx="8737601" cy="2162629"/>
            </a:xfrm>
            <a:custGeom>
              <a:avLst/>
              <a:gdLst>
                <a:gd name="connsiteX0" fmla="*/ 690203 w 8737601"/>
                <a:gd name="connsiteY0" fmla="*/ 0 h 2162629"/>
                <a:gd name="connsiteX1" fmla="*/ 8737601 w 8737601"/>
                <a:gd name="connsiteY1" fmla="*/ 0 h 2162629"/>
                <a:gd name="connsiteX2" fmla="*/ 8737601 w 8737601"/>
                <a:gd name="connsiteY2" fmla="*/ 5658 h 2162629"/>
                <a:gd name="connsiteX3" fmla="*/ 2613346 w 8737601"/>
                <a:gd name="connsiteY3" fmla="*/ 5658 h 2162629"/>
                <a:gd name="connsiteX4" fmla="*/ 1924949 w 8737601"/>
                <a:gd name="connsiteY4" fmla="*/ 2162629 h 2162629"/>
                <a:gd name="connsiteX5" fmla="*/ 0 w 8737601"/>
                <a:gd name="connsiteY5" fmla="*/ 2162629 h 2162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737601" h="2162629">
                  <a:moveTo>
                    <a:pt x="690203" y="0"/>
                  </a:moveTo>
                  <a:lnTo>
                    <a:pt x="8737601" y="0"/>
                  </a:lnTo>
                  <a:lnTo>
                    <a:pt x="8737601" y="5658"/>
                  </a:lnTo>
                  <a:lnTo>
                    <a:pt x="2613346" y="5658"/>
                  </a:lnTo>
                  <a:lnTo>
                    <a:pt x="1924949" y="2162629"/>
                  </a:lnTo>
                  <a:lnTo>
                    <a:pt x="0" y="2162629"/>
                  </a:lnTo>
                  <a:close/>
                </a:path>
              </a:pathLst>
            </a:custGeom>
            <a:solidFill>
              <a:srgbClr val="95C62E">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文本框 7"/>
          <p:cNvSpPr txBox="1"/>
          <p:nvPr/>
        </p:nvSpPr>
        <p:spPr>
          <a:xfrm>
            <a:off x="8359022" y="5182799"/>
            <a:ext cx="3620098" cy="757643"/>
          </a:xfrm>
          <a:prstGeom prst="rect">
            <a:avLst/>
          </a:prstGeom>
          <a:noFill/>
        </p:spPr>
        <p:txBody>
          <a:bodyPr wrap="square" rtlCol="0">
            <a:spAutoFit/>
          </a:bodyPr>
          <a:lstStyle/>
          <a:p>
            <a:pPr marL="0" marR="0" lvl="0" indent="0" algn="r" defTabSz="914400" rtl="0" eaLnBrk="1" fontAlgn="auto" latinLnBrk="0" hangingPunct="1">
              <a:lnSpc>
                <a:spcPct val="150000"/>
              </a:lnSpc>
              <a:spcBef>
                <a:spcPts val="0"/>
              </a:spcBef>
              <a:spcAft>
                <a:spcPts val="0"/>
              </a:spcAft>
              <a:buClrTx/>
              <a:buSzTx/>
              <a:buFontTx/>
              <a:buNone/>
              <a:defRPr/>
            </a:pPr>
            <a:r>
              <a:rPr kumimoji="0" lang="zh-CN" altLang="en-US" sz="2000" b="1" i="0" u="none" strike="noStrike" kern="1200" cap="none" spc="0" normalizeH="0" baseline="0" noProof="0" dirty="0">
                <a:ln>
                  <a:noFill/>
                </a:ln>
                <a:solidFill>
                  <a:schemeClr val="bg1">
                    <a:lumMod val="50000"/>
                  </a:schemeClr>
                </a:solidFill>
                <a:effectLst/>
                <a:uLnTx/>
                <a:uFillTx/>
                <a:latin typeface="+mn-ea"/>
                <a:ea typeface="+mn-ea"/>
                <a:cs typeface="汉仪晓波花月圆W" panose="00020600040101010101" charset="-122"/>
              </a:rPr>
              <a:t>先行通数字科技有限公司</a:t>
            </a:r>
            <a:endParaRPr kumimoji="0" lang="en-US" altLang="zh-CN" sz="2000" b="1" i="0" u="none" strike="noStrike" kern="1200" cap="none" spc="0" normalizeH="0" baseline="0" noProof="0" dirty="0">
              <a:ln>
                <a:noFill/>
              </a:ln>
              <a:solidFill>
                <a:schemeClr val="bg1">
                  <a:lumMod val="50000"/>
                </a:schemeClr>
              </a:solidFill>
              <a:effectLst/>
              <a:uLnTx/>
              <a:uFillTx/>
              <a:latin typeface="+mn-ea"/>
              <a:ea typeface="+mn-ea"/>
              <a:cs typeface="汉仪晓波花月圆W" panose="00020600040101010101" charset="-122"/>
            </a:endParaRPr>
          </a:p>
          <a:p>
            <a:pPr marL="0" marR="0" lvl="0" indent="0" algn="r" defTabSz="914400" rtl="0" eaLnBrk="1" fontAlgn="auto" latinLnBrk="0" hangingPunct="1">
              <a:lnSpc>
                <a:spcPct val="150000"/>
              </a:lnSpc>
              <a:spcBef>
                <a:spcPts val="0"/>
              </a:spcBef>
              <a:spcAft>
                <a:spcPts val="0"/>
              </a:spcAft>
              <a:buClrTx/>
              <a:buSzTx/>
              <a:buFontTx/>
              <a:buNone/>
              <a:defRPr/>
            </a:pPr>
            <a:r>
              <a:rPr kumimoji="0" lang="en-US" altLang="zh-CN" sz="1000" b="1" i="0" u="none" strike="noStrike" kern="1200" cap="none" spc="0" normalizeH="0" baseline="0" noProof="0" dirty="0">
                <a:ln>
                  <a:noFill/>
                </a:ln>
                <a:solidFill>
                  <a:schemeClr val="bg1">
                    <a:lumMod val="50000"/>
                  </a:schemeClr>
                </a:solidFill>
                <a:effectLst/>
                <a:uLnTx/>
                <a:uFillTx/>
                <a:latin typeface="+mn-ea"/>
                <a:ea typeface="+mn-ea"/>
                <a:cs typeface="汉仪晓波花月圆W" panose="00020600040101010101" charset="-122"/>
              </a:rPr>
              <a:t>Xianxingtong Digital Technology Co., Ltd</a:t>
            </a:r>
          </a:p>
        </p:txBody>
      </p:sp>
      <p:sp>
        <p:nvSpPr>
          <p:cNvPr id="6" name="文本框 5"/>
          <p:cNvSpPr txBox="1"/>
          <p:nvPr/>
        </p:nvSpPr>
        <p:spPr>
          <a:xfrm>
            <a:off x="5572125" y="3067712"/>
            <a:ext cx="6412924" cy="825419"/>
          </a:xfrm>
          <a:prstGeom prst="rect">
            <a:avLst/>
          </a:prstGeom>
          <a:noFill/>
        </p:spPr>
        <p:txBody>
          <a:bodyPr wrap="square" rtlCol="0">
            <a:spAutoFit/>
          </a:bodyPr>
          <a:lstStyle/>
          <a:p>
            <a:pPr algn="r">
              <a:lnSpc>
                <a:spcPct val="150000"/>
              </a:lnSpc>
            </a:pPr>
            <a:r>
              <a:rPr lang="zh-CN" altLang="en-US" sz="3600" b="1" dirty="0">
                <a:solidFill>
                  <a:schemeClr val="bg1"/>
                </a:solidFill>
                <a:latin typeface="+mn-ea"/>
                <a:ea typeface="+mn-ea"/>
                <a:cs typeface="+mn-ea"/>
                <a:sym typeface="思源黑体 CN Medium" panose="020B0600000000000000" pitchFamily="34" charset="-122"/>
              </a:rPr>
              <a:t>扎根场景生态</a:t>
            </a:r>
            <a:r>
              <a:rPr lang="en-US" altLang="zh-CN" sz="3600" b="1" dirty="0">
                <a:solidFill>
                  <a:schemeClr val="bg1"/>
                </a:solidFill>
                <a:latin typeface="+mn-ea"/>
                <a:ea typeface="+mn-ea"/>
                <a:cs typeface="+mn-ea"/>
                <a:sym typeface="思源黑体 CN Medium" panose="020B0600000000000000" pitchFamily="34" charset="-122"/>
              </a:rPr>
              <a:t>  </a:t>
            </a:r>
            <a:r>
              <a:rPr lang="zh-CN" altLang="en-US" sz="3600" b="1" dirty="0">
                <a:solidFill>
                  <a:schemeClr val="bg1"/>
                </a:solidFill>
                <a:latin typeface="+mn-ea"/>
                <a:ea typeface="+mn-ea"/>
                <a:cs typeface="+mn-ea"/>
                <a:sym typeface="思源黑体 CN Medium" panose="020B0600000000000000" pitchFamily="34" charset="-122"/>
              </a:rPr>
              <a:t>科技驱动未来</a:t>
            </a:r>
            <a:endParaRPr lang="en-US" altLang="zh-CN" sz="3600" b="1" dirty="0">
              <a:solidFill>
                <a:schemeClr val="bg1"/>
              </a:solidFill>
              <a:latin typeface="+mn-ea"/>
              <a:ea typeface="+mn-ea"/>
              <a:cs typeface="+mn-ea"/>
              <a:sym typeface="思源黑体 CN Medium" panose="020B0600000000000000" pitchFamily="34" charset="-122"/>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目录（5-6个）">
    <p:spTree>
      <p:nvGrpSpPr>
        <p:cNvPr id="1" name=""/>
        <p:cNvGrpSpPr/>
        <p:nvPr/>
      </p:nvGrpSpPr>
      <p:grpSpPr>
        <a:xfrm>
          <a:off x="0" y="0"/>
          <a:ext cx="0" cy="0"/>
          <a:chOff x="0" y="0"/>
          <a:chExt cx="0" cy="0"/>
        </a:xfrm>
      </p:grpSpPr>
      <p:sp>
        <p:nvSpPr>
          <p:cNvPr id="20" name="矩形 19"/>
          <p:cNvSpPr/>
          <p:nvPr userDrawn="1"/>
        </p:nvSpPr>
        <p:spPr>
          <a:xfrm>
            <a:off x="4208199" y="1680372"/>
            <a:ext cx="7983801" cy="3751218"/>
          </a:xfrm>
          <a:prstGeom prst="rect">
            <a:avLst/>
          </a:prstGeom>
          <a:solidFill>
            <a:srgbClr val="0092D7">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印品黑体" panose="00000500000000000000" pitchFamily="2" charset="-122"/>
              <a:ea typeface="印品黑体" panose="00000500000000000000" pitchFamily="2" charset="-122"/>
            </a:endParaRPr>
          </a:p>
        </p:txBody>
      </p:sp>
      <p:sp>
        <p:nvSpPr>
          <p:cNvPr id="21" name="矩形 20"/>
          <p:cNvSpPr/>
          <p:nvPr/>
        </p:nvSpPr>
        <p:spPr>
          <a:xfrm>
            <a:off x="2" y="1680372"/>
            <a:ext cx="4208197" cy="3751218"/>
          </a:xfrm>
          <a:prstGeom prst="rect">
            <a:avLst/>
          </a:prstGeom>
          <a:solidFill>
            <a:srgbClr val="95C6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印品黑体" panose="00000500000000000000" pitchFamily="2" charset="-122"/>
              <a:ea typeface="印品黑体" panose="00000500000000000000" pitchFamily="2" charset="-122"/>
            </a:endParaRPr>
          </a:p>
        </p:txBody>
      </p:sp>
      <p:sp>
        <p:nvSpPr>
          <p:cNvPr id="22" name="MH_Others_1"/>
          <p:cNvSpPr txBox="1"/>
          <p:nvPr>
            <p:custDataLst>
              <p:tags r:id="rId1"/>
            </p:custDataLst>
          </p:nvPr>
        </p:nvSpPr>
        <p:spPr>
          <a:xfrm>
            <a:off x="541272" y="2231555"/>
            <a:ext cx="3078072" cy="1692771"/>
          </a:xfrm>
          <a:prstGeom prst="rect">
            <a:avLst/>
          </a:prstGeom>
          <a:noFill/>
        </p:spPr>
        <p:txBody>
          <a:bodyPr vert="horz" wrap="square" lIns="0" tIns="0" rIns="0" bIns="0" rtlCol="0" anchor="ctr" anchorCtr="0">
            <a:spAutoFit/>
          </a:bodyPr>
          <a:lstStyle>
            <a:defPPr>
              <a:defRPr lang="zh-CN"/>
            </a:defPPr>
            <a:lvl1pPr algn="ctr">
              <a:defRPr sz="11000" b="1">
                <a:solidFill>
                  <a:schemeClr val="bg1">
                    <a:lumMod val="20000"/>
                    <a:lumOff val="80000"/>
                  </a:schemeClr>
                </a:solidFill>
                <a:latin typeface="+mn-ea"/>
              </a:defRPr>
            </a:lvl1pPr>
          </a:lstStyle>
          <a:p>
            <a:pPr lvl="0"/>
            <a:r>
              <a:rPr lang="zh-CN" altLang="en-US" dirty="0">
                <a:sym typeface="Arial" panose="020B0604020202020204" pitchFamily="34" charset="0"/>
              </a:rPr>
              <a:t>目录</a:t>
            </a:r>
          </a:p>
        </p:txBody>
      </p:sp>
      <p:sp>
        <p:nvSpPr>
          <p:cNvPr id="23" name="MH_Others_2"/>
          <p:cNvSpPr txBox="1"/>
          <p:nvPr>
            <p:custDataLst>
              <p:tags r:id="rId2"/>
            </p:custDataLst>
          </p:nvPr>
        </p:nvSpPr>
        <p:spPr>
          <a:xfrm>
            <a:off x="430660" y="4049252"/>
            <a:ext cx="3299296" cy="646331"/>
          </a:xfrm>
          <a:prstGeom prst="rect">
            <a:avLst/>
          </a:prstGeom>
          <a:noFill/>
        </p:spPr>
        <p:txBody>
          <a:bodyPr wrap="square" lIns="0" tIns="0" rIns="0" bIns="0">
            <a:spAutoFit/>
          </a:bodyPr>
          <a:lstStyle>
            <a:defPPr>
              <a:defRPr lang="zh-CN"/>
            </a:defPPr>
            <a:lvl1pPr algn="ctr">
              <a:defRPr sz="4200" b="1">
                <a:solidFill>
                  <a:schemeClr val="bg1">
                    <a:lumMod val="20000"/>
                    <a:lumOff val="80000"/>
                  </a:schemeClr>
                </a:solidFill>
                <a:ea typeface="印品黑体" panose="00000500000000000000" pitchFamily="2" charset="-122"/>
              </a:defRPr>
            </a:lvl1pPr>
          </a:lstStyle>
          <a:p>
            <a:pPr lvl="0"/>
            <a:r>
              <a:rPr lang="en-US" altLang="zh-CN" dirty="0">
                <a:sym typeface="Arial" panose="020B0604020202020204" pitchFamily="34" charset="0"/>
              </a:rPr>
              <a:t>CONTENTS</a:t>
            </a:r>
            <a:endParaRPr lang="zh-CN" altLang="en-US" dirty="0">
              <a:sym typeface="Arial" panose="020B0604020202020204" pitchFamily="34" charset="0"/>
            </a:endParaRPr>
          </a:p>
        </p:txBody>
      </p:sp>
      <p:sp>
        <p:nvSpPr>
          <p:cNvPr id="37" name="文本占位符 36"/>
          <p:cNvSpPr>
            <a:spLocks noGrp="1"/>
          </p:cNvSpPr>
          <p:nvPr>
            <p:ph type="body" sz="quarter" idx="10" hasCustomPrompt="1"/>
          </p:nvPr>
        </p:nvSpPr>
        <p:spPr>
          <a:xfrm>
            <a:off x="5356500" y="2238079"/>
            <a:ext cx="2880000" cy="443198"/>
          </a:xfrm>
          <a:prstGeom prst="rect">
            <a:avLst/>
          </a:prstGeom>
          <a:noFill/>
          <a:ln w="3175" cap="sq">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spAutoFit/>
          </a:bodyPr>
          <a:lstStyle>
            <a:lvl1pPr>
              <a:defRPr lang="zh-CN" altLang="en-US" sz="3200" b="1" dirty="0">
                <a:solidFill>
                  <a:schemeClr val="bg1"/>
                </a:solidFill>
                <a:latin typeface="+mn-ea"/>
              </a:defRPr>
            </a:lvl1pPr>
          </a:lstStyle>
          <a:p>
            <a:pPr marL="0" lvl="0" indent="0">
              <a:buNone/>
            </a:pPr>
            <a:r>
              <a:rPr lang="zh-CN" altLang="en-US" dirty="0"/>
              <a:t>输入标题</a:t>
            </a:r>
          </a:p>
        </p:txBody>
      </p:sp>
      <p:sp>
        <p:nvSpPr>
          <p:cNvPr id="38" name="文本占位符 36"/>
          <p:cNvSpPr>
            <a:spLocks noGrp="1"/>
          </p:cNvSpPr>
          <p:nvPr>
            <p:ph type="body" sz="quarter" idx="11" hasCustomPrompt="1"/>
          </p:nvPr>
        </p:nvSpPr>
        <p:spPr>
          <a:xfrm>
            <a:off x="9100930" y="2238079"/>
            <a:ext cx="2880000" cy="443198"/>
          </a:xfrm>
          <a:prstGeom prst="rect">
            <a:avLst/>
          </a:prstGeom>
          <a:noFill/>
          <a:ln w="3175" cap="sq">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spAutoFit/>
          </a:bodyPr>
          <a:lstStyle>
            <a:lvl1pPr>
              <a:defRPr lang="zh-CN" altLang="en-US" sz="3200" b="1" dirty="0">
                <a:solidFill>
                  <a:schemeClr val="bg1"/>
                </a:solidFill>
                <a:latin typeface="+mn-ea"/>
              </a:defRPr>
            </a:lvl1pPr>
          </a:lstStyle>
          <a:p>
            <a:pPr marL="0" lvl="0" indent="0">
              <a:buNone/>
            </a:pPr>
            <a:r>
              <a:rPr lang="zh-CN" altLang="en-US" dirty="0"/>
              <a:t>输入标题</a:t>
            </a:r>
          </a:p>
        </p:txBody>
      </p:sp>
      <p:sp>
        <p:nvSpPr>
          <p:cNvPr id="39" name="文本占位符 36"/>
          <p:cNvSpPr>
            <a:spLocks noGrp="1"/>
          </p:cNvSpPr>
          <p:nvPr>
            <p:ph type="body" sz="quarter" idx="12" hasCustomPrompt="1"/>
          </p:nvPr>
        </p:nvSpPr>
        <p:spPr>
          <a:xfrm>
            <a:off x="5356500" y="3349587"/>
            <a:ext cx="2880000" cy="443198"/>
          </a:xfrm>
          <a:prstGeom prst="rect">
            <a:avLst/>
          </a:prstGeom>
          <a:noFill/>
          <a:ln w="3175" cap="sq">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spAutoFit/>
          </a:bodyPr>
          <a:lstStyle>
            <a:lvl1pPr>
              <a:defRPr lang="zh-CN" altLang="en-US" sz="3200" b="1" dirty="0">
                <a:solidFill>
                  <a:schemeClr val="bg1"/>
                </a:solidFill>
                <a:latin typeface="+mn-ea"/>
              </a:defRPr>
            </a:lvl1pPr>
          </a:lstStyle>
          <a:p>
            <a:pPr marL="0" lvl="0" indent="0">
              <a:buNone/>
            </a:pPr>
            <a:r>
              <a:rPr lang="zh-CN" altLang="en-US" dirty="0"/>
              <a:t>输入标题</a:t>
            </a:r>
          </a:p>
        </p:txBody>
      </p:sp>
      <p:sp>
        <p:nvSpPr>
          <p:cNvPr id="3" name="文本占位符 36"/>
          <p:cNvSpPr>
            <a:spLocks noGrp="1"/>
          </p:cNvSpPr>
          <p:nvPr>
            <p:ph type="body" sz="quarter" idx="13" hasCustomPrompt="1"/>
          </p:nvPr>
        </p:nvSpPr>
        <p:spPr>
          <a:xfrm>
            <a:off x="9100930" y="3349587"/>
            <a:ext cx="2880000" cy="443198"/>
          </a:xfrm>
          <a:prstGeom prst="rect">
            <a:avLst/>
          </a:prstGeom>
          <a:noFill/>
          <a:ln w="3175" cap="sq">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spAutoFit/>
          </a:bodyPr>
          <a:lstStyle>
            <a:lvl1pPr>
              <a:defRPr lang="zh-CN" altLang="en-US" sz="3200" b="1" dirty="0">
                <a:solidFill>
                  <a:schemeClr val="bg1"/>
                </a:solidFill>
                <a:latin typeface="+mn-ea"/>
              </a:defRPr>
            </a:lvl1pPr>
          </a:lstStyle>
          <a:p>
            <a:pPr marL="0" lvl="0" indent="0">
              <a:buNone/>
            </a:pPr>
            <a:r>
              <a:rPr lang="zh-CN" altLang="en-US" dirty="0"/>
              <a:t>输入标题</a:t>
            </a:r>
          </a:p>
        </p:txBody>
      </p:sp>
      <p:sp>
        <p:nvSpPr>
          <p:cNvPr id="4" name="矩形 3"/>
          <p:cNvSpPr/>
          <p:nvPr/>
        </p:nvSpPr>
        <p:spPr>
          <a:xfrm>
            <a:off x="4536803" y="2117277"/>
            <a:ext cx="672969" cy="6729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altLang="zh-CN" sz="3000" b="1" dirty="0">
                <a:solidFill>
                  <a:srgbClr val="0092D7"/>
                </a:solidFill>
                <a:ea typeface="微软雅黑" panose="020B0503020204020204" charset="-122"/>
              </a:rPr>
              <a:t>01</a:t>
            </a:r>
            <a:endParaRPr lang="zh-CN" altLang="en-US" sz="3000" b="1" dirty="0">
              <a:solidFill>
                <a:srgbClr val="0092D7"/>
              </a:solidFill>
              <a:ea typeface="微软雅黑" panose="020B0503020204020204" charset="-122"/>
            </a:endParaRPr>
          </a:p>
        </p:txBody>
      </p:sp>
      <p:sp>
        <p:nvSpPr>
          <p:cNvPr id="5" name="矩形 4"/>
          <p:cNvSpPr/>
          <p:nvPr/>
        </p:nvSpPr>
        <p:spPr>
          <a:xfrm>
            <a:off x="4536803" y="3233729"/>
            <a:ext cx="672969" cy="6729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altLang="zh-CN" sz="3000" b="1" dirty="0">
                <a:solidFill>
                  <a:srgbClr val="0092D7"/>
                </a:solidFill>
                <a:ea typeface="微软雅黑" panose="020B0503020204020204" charset="-122"/>
              </a:rPr>
              <a:t>03</a:t>
            </a:r>
            <a:endParaRPr lang="zh-CN" altLang="en-US" sz="3000" b="1" dirty="0">
              <a:solidFill>
                <a:srgbClr val="0092D7"/>
              </a:solidFill>
              <a:ea typeface="微软雅黑" panose="020B0503020204020204" charset="-122"/>
            </a:endParaRPr>
          </a:p>
        </p:txBody>
      </p:sp>
      <p:sp>
        <p:nvSpPr>
          <p:cNvPr id="6" name="矩形 5"/>
          <p:cNvSpPr/>
          <p:nvPr/>
        </p:nvSpPr>
        <p:spPr>
          <a:xfrm>
            <a:off x="4536803" y="4350182"/>
            <a:ext cx="672969" cy="6729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altLang="zh-CN" sz="3000" b="1" dirty="0">
                <a:solidFill>
                  <a:srgbClr val="0092D7"/>
                </a:solidFill>
                <a:ea typeface="微软雅黑" panose="020B0503020204020204" charset="-122"/>
              </a:rPr>
              <a:t>05</a:t>
            </a:r>
            <a:endParaRPr lang="zh-CN" altLang="en-US" sz="3000" b="1" dirty="0">
              <a:solidFill>
                <a:srgbClr val="0092D7"/>
              </a:solidFill>
              <a:ea typeface="微软雅黑" panose="020B0503020204020204" charset="-122"/>
            </a:endParaRPr>
          </a:p>
        </p:txBody>
      </p:sp>
      <p:sp>
        <p:nvSpPr>
          <p:cNvPr id="8" name="矩形 7"/>
          <p:cNvSpPr/>
          <p:nvPr/>
        </p:nvSpPr>
        <p:spPr>
          <a:xfrm>
            <a:off x="8313805" y="2113305"/>
            <a:ext cx="672969" cy="6729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altLang="zh-CN" sz="3000" b="1" dirty="0">
                <a:solidFill>
                  <a:srgbClr val="0092D7"/>
                </a:solidFill>
                <a:ea typeface="微软雅黑" panose="020B0503020204020204" charset="-122"/>
              </a:rPr>
              <a:t>02</a:t>
            </a:r>
            <a:endParaRPr lang="zh-CN" altLang="en-US" sz="3000" b="1" dirty="0">
              <a:solidFill>
                <a:srgbClr val="0092D7"/>
              </a:solidFill>
              <a:ea typeface="微软雅黑" panose="020B0503020204020204" charset="-122"/>
            </a:endParaRPr>
          </a:p>
        </p:txBody>
      </p:sp>
      <p:sp>
        <p:nvSpPr>
          <p:cNvPr id="9" name="矩形 8"/>
          <p:cNvSpPr/>
          <p:nvPr/>
        </p:nvSpPr>
        <p:spPr>
          <a:xfrm>
            <a:off x="8313805" y="3229757"/>
            <a:ext cx="672969" cy="6729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altLang="zh-CN" sz="3000" b="1" dirty="0">
                <a:solidFill>
                  <a:srgbClr val="0092D7"/>
                </a:solidFill>
                <a:ea typeface="微软雅黑" panose="020B0503020204020204" charset="-122"/>
              </a:rPr>
              <a:t>04</a:t>
            </a:r>
            <a:endParaRPr lang="zh-CN" altLang="en-US" sz="3000" b="1" dirty="0">
              <a:solidFill>
                <a:srgbClr val="0092D7"/>
              </a:solidFill>
              <a:ea typeface="微软雅黑" panose="020B0503020204020204" charset="-122"/>
            </a:endParaRPr>
          </a:p>
        </p:txBody>
      </p:sp>
      <p:sp>
        <p:nvSpPr>
          <p:cNvPr id="11" name="文本占位符 36"/>
          <p:cNvSpPr>
            <a:spLocks noGrp="1"/>
          </p:cNvSpPr>
          <p:nvPr>
            <p:ph type="body" sz="quarter" idx="14" hasCustomPrompt="1"/>
          </p:nvPr>
        </p:nvSpPr>
        <p:spPr>
          <a:xfrm>
            <a:off x="5356500" y="4461095"/>
            <a:ext cx="2880000" cy="443198"/>
          </a:xfrm>
          <a:prstGeom prst="rect">
            <a:avLst/>
          </a:prstGeom>
          <a:noFill/>
          <a:ln w="3175" cap="sq">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spAutoFit/>
          </a:bodyPr>
          <a:lstStyle>
            <a:lvl1pPr>
              <a:defRPr lang="zh-CN" altLang="en-US" sz="3200" b="1" dirty="0">
                <a:solidFill>
                  <a:schemeClr val="bg1"/>
                </a:solidFill>
                <a:latin typeface="+mn-ea"/>
              </a:defRPr>
            </a:lvl1pPr>
          </a:lstStyle>
          <a:p>
            <a:pPr marL="0" lvl="0" indent="0">
              <a:buNone/>
            </a:pPr>
            <a:r>
              <a:rPr lang="zh-CN" altLang="en-US" dirty="0"/>
              <a:t>输入标题</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cxnSp>
        <p:nvCxnSpPr>
          <p:cNvPr id="3" name="直接连接符 2"/>
          <p:cNvCxnSpPr/>
          <p:nvPr userDrawn="1"/>
        </p:nvCxnSpPr>
        <p:spPr>
          <a:xfrm>
            <a:off x="292088" y="711695"/>
            <a:ext cx="11595112" cy="0"/>
          </a:xfrm>
          <a:prstGeom prst="line">
            <a:avLst/>
          </a:prstGeom>
          <a:ln w="19050" cap="rnd">
            <a:solidFill>
              <a:schemeClr val="tx1"/>
            </a:solidFill>
            <a:round/>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400" b="1" i="0">
                <a:solidFill>
                  <a:schemeClr val="bg1"/>
                </a:solidFill>
                <a:latin typeface="Microsoft JhengHei" panose="020B0604030504040204" charset="-120"/>
                <a:cs typeface="Microsoft JhengHei" panose="020B0604030504040204" charset="-120"/>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5/17/2025</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1_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smtClean="0"/>
              <a:t>单击此处编辑母版标题样式</a:t>
            </a:r>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1_正文-一级标题">
    <p:spTree>
      <p:nvGrpSpPr>
        <p:cNvPr id="1" name=""/>
        <p:cNvGrpSpPr/>
        <p:nvPr/>
      </p:nvGrpSpPr>
      <p:grpSpPr>
        <a:xfrm>
          <a:off x="0" y="0"/>
          <a:ext cx="0" cy="0"/>
          <a:chOff x="0" y="0"/>
          <a:chExt cx="0" cy="0"/>
        </a:xfrm>
      </p:grpSpPr>
      <p:grpSp>
        <p:nvGrpSpPr>
          <p:cNvPr id="2" name="组合 1"/>
          <p:cNvGrpSpPr/>
          <p:nvPr/>
        </p:nvGrpSpPr>
        <p:grpSpPr>
          <a:xfrm>
            <a:off x="289794" y="837356"/>
            <a:ext cx="355440" cy="181209"/>
            <a:chOff x="411061" y="1736521"/>
            <a:chExt cx="379215" cy="176169"/>
          </a:xfrm>
        </p:grpSpPr>
        <p:sp>
          <p:nvSpPr>
            <p:cNvPr id="4" name="燕尾形 9"/>
            <p:cNvSpPr/>
            <p:nvPr/>
          </p:nvSpPr>
          <p:spPr>
            <a:xfrm>
              <a:off x="411061" y="1736521"/>
              <a:ext cx="209724" cy="176169"/>
            </a:xfrm>
            <a:prstGeom prst="chevron">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 name="燕尾形 11"/>
            <p:cNvSpPr/>
            <p:nvPr/>
          </p:nvSpPr>
          <p:spPr>
            <a:xfrm>
              <a:off x="580552" y="1736521"/>
              <a:ext cx="209724" cy="176169"/>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3" name="标题占位符 1"/>
          <p:cNvSpPr>
            <a:spLocks noGrp="1"/>
          </p:cNvSpPr>
          <p:nvPr>
            <p:ph type="title" hasCustomPrompt="1"/>
          </p:nvPr>
        </p:nvSpPr>
        <p:spPr>
          <a:xfrm>
            <a:off x="623494" y="723964"/>
            <a:ext cx="11278712" cy="753220"/>
          </a:xfrm>
          <a:prstGeom prst="rect">
            <a:avLst/>
          </a:prstGeom>
          <a:noFill/>
        </p:spPr>
        <p:txBody>
          <a:bodyPr wrap="square" rtlCol="0">
            <a:spAutoFit/>
          </a:bodyPr>
          <a:lstStyle>
            <a:lvl1pPr>
              <a:lnSpc>
                <a:spcPct val="125000"/>
              </a:lnSpc>
              <a:defRPr>
                <a:solidFill>
                  <a:schemeClr val="tx1"/>
                </a:solidFill>
                <a:latin typeface="+mn-ea"/>
                <a:ea typeface="+mn-ea"/>
              </a:defRPr>
            </a:lvl1pPr>
          </a:lstStyle>
          <a:p>
            <a:pPr marL="0" lvl="0"/>
            <a:r>
              <a:rPr lang="zh-CN" altLang="en-US" dirty="0"/>
              <a:t>此处添加本页标题（直接输入文本，可以调整文本颜色、是否加粗，不要调整字体、字号、段落、间距，不要移动文本框位置）</a:t>
            </a:r>
          </a:p>
        </p:txBody>
      </p:sp>
      <p:cxnSp>
        <p:nvCxnSpPr>
          <p:cNvPr id="6" name="直接连接符 5"/>
          <p:cNvCxnSpPr/>
          <p:nvPr/>
        </p:nvCxnSpPr>
        <p:spPr>
          <a:xfrm>
            <a:off x="292088" y="711695"/>
            <a:ext cx="11595112" cy="0"/>
          </a:xfrm>
          <a:prstGeom prst="line">
            <a:avLst/>
          </a:prstGeom>
          <a:ln w="19050" cap="rnd">
            <a:solidFill>
              <a:schemeClr val="tx1"/>
            </a:solidFill>
            <a:round/>
          </a:ln>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9605394" y="6611779"/>
            <a:ext cx="2586606" cy="246221"/>
          </a:xfrm>
          <a:prstGeom prst="rect">
            <a:avLst/>
          </a:prstGeom>
          <a:solidFill>
            <a:schemeClr val="accent1"/>
          </a:solidFill>
          <a:ln>
            <a:noFill/>
          </a:ln>
        </p:spPr>
        <p:txBody>
          <a:bodyPr wrap="square" rtlCol="0" anchor="ctr">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zh-CN" sz="1000" b="1" i="0" u="none" strike="noStrike" kern="1200" cap="none" spc="0" normalizeH="0" baseline="0" noProof="0" dirty="0">
                <a:ln>
                  <a:noFill/>
                </a:ln>
                <a:solidFill>
                  <a:schemeClr val="bg1"/>
                </a:solidFill>
                <a:effectLst/>
                <a:uLnTx/>
                <a:uFillTx/>
                <a:latin typeface="+mn-ea"/>
                <a:ea typeface="+mn-ea"/>
                <a:cs typeface="+mn-cs"/>
              </a:rPr>
              <a:t>扎根场景生态，科技驱动未来</a:t>
            </a:r>
            <a:endParaRPr kumimoji="0" lang="zh-CN" altLang="en-US" sz="1000" b="1" i="0" u="none" strike="noStrike" kern="1200" cap="none" spc="0" normalizeH="0" baseline="0" noProof="0" dirty="0">
              <a:ln>
                <a:noFill/>
              </a:ln>
              <a:solidFill>
                <a:schemeClr val="bg1"/>
              </a:solidFill>
              <a:effectLst/>
              <a:uLnTx/>
              <a:uFillTx/>
              <a:latin typeface="+mn-ea"/>
              <a:ea typeface="+mn-ea"/>
              <a:cs typeface="+mn-cs"/>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正文-二级标题">
    <p:spTree>
      <p:nvGrpSpPr>
        <p:cNvPr id="1" name=""/>
        <p:cNvGrpSpPr/>
        <p:nvPr/>
      </p:nvGrpSpPr>
      <p:grpSpPr>
        <a:xfrm>
          <a:off x="0" y="0"/>
          <a:ext cx="0" cy="0"/>
          <a:chOff x="0" y="0"/>
          <a:chExt cx="0" cy="0"/>
        </a:xfrm>
      </p:grpSpPr>
      <p:grpSp>
        <p:nvGrpSpPr>
          <p:cNvPr id="3" name="组合 2"/>
          <p:cNvGrpSpPr/>
          <p:nvPr/>
        </p:nvGrpSpPr>
        <p:grpSpPr>
          <a:xfrm>
            <a:off x="289794" y="1209499"/>
            <a:ext cx="355440" cy="181209"/>
            <a:chOff x="411061" y="1736521"/>
            <a:chExt cx="379215" cy="176169"/>
          </a:xfrm>
        </p:grpSpPr>
        <p:sp>
          <p:nvSpPr>
            <p:cNvPr id="4" name="燕尾形 9"/>
            <p:cNvSpPr/>
            <p:nvPr/>
          </p:nvSpPr>
          <p:spPr>
            <a:xfrm>
              <a:off x="411061" y="1736521"/>
              <a:ext cx="209724" cy="176169"/>
            </a:xfrm>
            <a:prstGeom prst="chevron">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 name="燕尾形 11"/>
            <p:cNvSpPr/>
            <p:nvPr/>
          </p:nvSpPr>
          <p:spPr>
            <a:xfrm>
              <a:off x="580552" y="1736521"/>
              <a:ext cx="209724" cy="176169"/>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7" name="标题占位符 1"/>
          <p:cNvSpPr>
            <a:spLocks noGrp="1"/>
          </p:cNvSpPr>
          <p:nvPr>
            <p:ph type="title" hasCustomPrompt="1"/>
          </p:nvPr>
        </p:nvSpPr>
        <p:spPr>
          <a:xfrm>
            <a:off x="623494" y="1101002"/>
            <a:ext cx="10968432" cy="762581"/>
          </a:xfrm>
          <a:prstGeom prst="rect">
            <a:avLst/>
          </a:prstGeom>
          <a:noFill/>
        </p:spPr>
        <p:txBody>
          <a:bodyPr wrap="square" rtlCol="0">
            <a:spAutoFit/>
          </a:bodyPr>
          <a:lstStyle>
            <a:lvl1pPr>
              <a:defRPr lang="zh-CN" altLang="en-US" dirty="0">
                <a:solidFill>
                  <a:schemeClr val="tx1"/>
                </a:solidFill>
                <a:latin typeface="+mn-ea"/>
                <a:ea typeface="+mn-ea"/>
              </a:defRPr>
            </a:lvl1pPr>
          </a:lstStyle>
          <a:p>
            <a:pPr marL="0" lvl="0">
              <a:lnSpc>
                <a:spcPct val="125000"/>
              </a:lnSpc>
            </a:pPr>
            <a:r>
              <a:rPr lang="zh-CN" altLang="en-US" dirty="0"/>
              <a:t>此处添加本页标题（直接输入文本，可以调整文本颜色、是否加粗，不要调整字体、字号、段落、间距，不要移动文本框位置）</a:t>
            </a:r>
          </a:p>
        </p:txBody>
      </p:sp>
      <p:cxnSp>
        <p:nvCxnSpPr>
          <p:cNvPr id="2" name="直接连接符 1"/>
          <p:cNvCxnSpPr/>
          <p:nvPr/>
        </p:nvCxnSpPr>
        <p:spPr>
          <a:xfrm>
            <a:off x="292088" y="711695"/>
            <a:ext cx="11595112" cy="0"/>
          </a:xfrm>
          <a:prstGeom prst="line">
            <a:avLst/>
          </a:prstGeom>
          <a:ln w="19050" cap="rnd">
            <a:solidFill>
              <a:schemeClr val="tx1"/>
            </a:solidFill>
            <a:round/>
          </a:ln>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9605394" y="6611779"/>
            <a:ext cx="2586606" cy="246221"/>
          </a:xfrm>
          <a:prstGeom prst="rect">
            <a:avLst/>
          </a:prstGeom>
          <a:solidFill>
            <a:schemeClr val="accent1"/>
          </a:solidFill>
          <a:ln>
            <a:noFill/>
          </a:ln>
        </p:spPr>
        <p:txBody>
          <a:bodyPr wrap="square" rtlCol="0" anchor="ctr">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zh-CN" sz="1000" b="1" i="0" u="none" strike="noStrike" kern="1200" cap="none" spc="0" normalizeH="0" baseline="0" noProof="0" dirty="0">
                <a:ln>
                  <a:noFill/>
                </a:ln>
                <a:solidFill>
                  <a:schemeClr val="bg1"/>
                </a:solidFill>
                <a:effectLst/>
                <a:uLnTx/>
                <a:uFillTx/>
                <a:latin typeface="+mn-ea"/>
                <a:ea typeface="+mn-ea"/>
                <a:cs typeface="+mn-cs"/>
              </a:rPr>
              <a:t>扎根场景生态，科技驱动未来</a:t>
            </a:r>
            <a:endParaRPr kumimoji="0" lang="zh-CN" altLang="en-US" sz="1000" b="1" i="0" u="none" strike="noStrike" kern="1200" cap="none" spc="0" normalizeH="0" baseline="0" noProof="0" dirty="0">
              <a:ln>
                <a:noFill/>
              </a:ln>
              <a:solidFill>
                <a:schemeClr val="bg1"/>
              </a:solidFill>
              <a:effectLst/>
              <a:uLnTx/>
              <a:uFillTx/>
              <a:latin typeface="+mn-ea"/>
              <a:ea typeface="+mn-ea"/>
              <a:cs typeface="+mn-cs"/>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正文-无标题">
    <p:spTree>
      <p:nvGrpSpPr>
        <p:cNvPr id="1" name=""/>
        <p:cNvGrpSpPr/>
        <p:nvPr/>
      </p:nvGrpSpPr>
      <p:grpSpPr>
        <a:xfrm>
          <a:off x="0" y="0"/>
          <a:ext cx="0" cy="0"/>
          <a:chOff x="0" y="0"/>
          <a:chExt cx="0" cy="0"/>
        </a:xfrm>
      </p:grpSpPr>
      <p:cxnSp>
        <p:nvCxnSpPr>
          <p:cNvPr id="2" name="直接连接符 1"/>
          <p:cNvCxnSpPr/>
          <p:nvPr/>
        </p:nvCxnSpPr>
        <p:spPr>
          <a:xfrm>
            <a:off x="292088" y="711695"/>
            <a:ext cx="11595112" cy="0"/>
          </a:xfrm>
          <a:prstGeom prst="line">
            <a:avLst/>
          </a:prstGeom>
          <a:ln w="19050" cap="rnd">
            <a:solidFill>
              <a:schemeClr val="tx1"/>
            </a:solidFill>
            <a:round/>
          </a:ln>
        </p:spPr>
        <p:style>
          <a:lnRef idx="1">
            <a:schemeClr val="accent1"/>
          </a:lnRef>
          <a:fillRef idx="0">
            <a:schemeClr val="accent1"/>
          </a:fillRef>
          <a:effectRef idx="0">
            <a:schemeClr val="accent1"/>
          </a:effectRef>
          <a:fontRef idx="minor">
            <a:schemeClr val="tx1"/>
          </a:fontRef>
        </p:style>
      </p:cxnSp>
      <p:sp>
        <p:nvSpPr>
          <p:cNvPr id="3" name="文本框 2"/>
          <p:cNvSpPr txBox="1"/>
          <p:nvPr/>
        </p:nvSpPr>
        <p:spPr>
          <a:xfrm>
            <a:off x="9605394" y="6611779"/>
            <a:ext cx="2586606" cy="246221"/>
          </a:xfrm>
          <a:prstGeom prst="rect">
            <a:avLst/>
          </a:prstGeom>
          <a:solidFill>
            <a:schemeClr val="accent1"/>
          </a:solidFill>
          <a:ln>
            <a:noFill/>
          </a:ln>
        </p:spPr>
        <p:txBody>
          <a:bodyPr wrap="square" rtlCol="0" anchor="ctr">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zh-CN" sz="1000" b="1" i="0" u="none" strike="noStrike" kern="1200" cap="none" spc="0" normalizeH="0" baseline="0" noProof="0" dirty="0">
                <a:ln>
                  <a:noFill/>
                </a:ln>
                <a:solidFill>
                  <a:schemeClr val="bg1"/>
                </a:solidFill>
                <a:effectLst/>
                <a:uLnTx/>
                <a:uFillTx/>
                <a:latin typeface="+mn-ea"/>
                <a:ea typeface="+mn-ea"/>
                <a:cs typeface="+mn-cs"/>
              </a:rPr>
              <a:t>扎根场景生态，科技驱动未来</a:t>
            </a:r>
            <a:endParaRPr kumimoji="0" lang="zh-CN" altLang="en-US" sz="1000" b="1" i="0" u="none" strike="noStrike" kern="1200" cap="none" spc="0" normalizeH="0" baseline="0" noProof="0" dirty="0">
              <a:ln>
                <a:noFill/>
              </a:ln>
              <a:solidFill>
                <a:schemeClr val="bg1"/>
              </a:solidFill>
              <a:effectLst/>
              <a:uLnTx/>
              <a:uFillTx/>
              <a:latin typeface="+mn-ea"/>
              <a:ea typeface="+mn-ea"/>
              <a:cs typeface="+mn-cs"/>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封面">
    <p:spTree>
      <p:nvGrpSpPr>
        <p:cNvPr id="1" name=""/>
        <p:cNvGrpSpPr/>
        <p:nvPr/>
      </p:nvGrpSpPr>
      <p:grpSpPr>
        <a:xfrm>
          <a:off x="0" y="0"/>
          <a:ext cx="0" cy="0"/>
          <a:chOff x="0" y="0"/>
          <a:chExt cx="0" cy="0"/>
        </a:xfrm>
      </p:grpSpPr>
      <p:grpSp>
        <p:nvGrpSpPr>
          <p:cNvPr id="2" name="组合 1"/>
          <p:cNvGrpSpPr/>
          <p:nvPr/>
        </p:nvGrpSpPr>
        <p:grpSpPr>
          <a:xfrm>
            <a:off x="0" y="1213756"/>
            <a:ext cx="12192000" cy="4677412"/>
            <a:chOff x="1" y="1544935"/>
            <a:chExt cx="12192000" cy="3741440"/>
          </a:xfrm>
        </p:grpSpPr>
        <p:pic>
          <p:nvPicPr>
            <p:cNvPr id="3" name="图片 2"/>
            <p:cNvPicPr>
              <a:picLocks noChangeAspect="1"/>
            </p:cNvPicPr>
            <p:nvPr/>
          </p:nvPicPr>
          <p:blipFill>
            <a:blip r:embed="rId2">
              <a:extLst>
                <a:ext uri="{28A0092B-C50C-407E-A947-70E740481C1C}">
                  <a14:useLocalDpi xmlns:a14="http://schemas.microsoft.com/office/drawing/2010/main" val="0"/>
                </a:ext>
              </a:extLst>
            </a:blip>
            <a:srcRect t="3893"/>
            <a:stretch>
              <a:fillRect/>
            </a:stretch>
          </p:blipFill>
          <p:spPr>
            <a:xfrm>
              <a:off x="1" y="1544935"/>
              <a:ext cx="6132609" cy="3741440"/>
            </a:xfrm>
            <a:custGeom>
              <a:avLst/>
              <a:gdLst>
                <a:gd name="connsiteX0" fmla="*/ 258760 w 6132609"/>
                <a:gd name="connsiteY0" fmla="*/ 0 h 3741440"/>
                <a:gd name="connsiteX1" fmla="*/ 6132609 w 6132609"/>
                <a:gd name="connsiteY1" fmla="*/ 0 h 3741440"/>
                <a:gd name="connsiteX2" fmla="*/ 6132609 w 6132609"/>
                <a:gd name="connsiteY2" fmla="*/ 586186 h 3741440"/>
                <a:gd name="connsiteX3" fmla="*/ 5135581 w 6132609"/>
                <a:gd name="connsiteY3" fmla="*/ 3741440 h 3741440"/>
                <a:gd name="connsiteX4" fmla="*/ 0 w 6132609"/>
                <a:gd name="connsiteY4" fmla="*/ 3741440 h 3741440"/>
                <a:gd name="connsiteX5" fmla="*/ 0 w 6132609"/>
                <a:gd name="connsiteY5" fmla="*/ 818887 h 3741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32609" h="3741440">
                  <a:moveTo>
                    <a:pt x="258760" y="0"/>
                  </a:moveTo>
                  <a:lnTo>
                    <a:pt x="6132609" y="0"/>
                  </a:lnTo>
                  <a:lnTo>
                    <a:pt x="6132609" y="586186"/>
                  </a:lnTo>
                  <a:lnTo>
                    <a:pt x="5135581" y="3741440"/>
                  </a:lnTo>
                  <a:lnTo>
                    <a:pt x="0" y="3741440"/>
                  </a:lnTo>
                  <a:lnTo>
                    <a:pt x="0" y="818887"/>
                  </a:lnTo>
                  <a:close/>
                </a:path>
              </a:pathLst>
            </a:custGeom>
          </p:spPr>
        </p:pic>
        <p:sp>
          <p:nvSpPr>
            <p:cNvPr id="4" name="任意多边形 13"/>
            <p:cNvSpPr/>
            <p:nvPr/>
          </p:nvSpPr>
          <p:spPr>
            <a:xfrm>
              <a:off x="5326743" y="2334339"/>
              <a:ext cx="6865257" cy="2162629"/>
            </a:xfrm>
            <a:custGeom>
              <a:avLst/>
              <a:gdLst>
                <a:gd name="connsiteX0" fmla="*/ 690203 w 6865257"/>
                <a:gd name="connsiteY0" fmla="*/ 0 h 2162629"/>
                <a:gd name="connsiteX1" fmla="*/ 6865257 w 6865257"/>
                <a:gd name="connsiteY1" fmla="*/ 0 h 2162629"/>
                <a:gd name="connsiteX2" fmla="*/ 6865257 w 6865257"/>
                <a:gd name="connsiteY2" fmla="*/ 2162629 h 2162629"/>
                <a:gd name="connsiteX3" fmla="*/ 0 w 6865257"/>
                <a:gd name="connsiteY3" fmla="*/ 2162629 h 2162629"/>
              </a:gdLst>
              <a:ahLst/>
              <a:cxnLst>
                <a:cxn ang="0">
                  <a:pos x="connsiteX0" y="connsiteY0"/>
                </a:cxn>
                <a:cxn ang="0">
                  <a:pos x="connsiteX1" y="connsiteY1"/>
                </a:cxn>
                <a:cxn ang="0">
                  <a:pos x="connsiteX2" y="connsiteY2"/>
                </a:cxn>
                <a:cxn ang="0">
                  <a:pos x="connsiteX3" y="connsiteY3"/>
                </a:cxn>
              </a:cxnLst>
              <a:rect l="l" t="t" r="r" b="b"/>
              <a:pathLst>
                <a:path w="6865257" h="2162629">
                  <a:moveTo>
                    <a:pt x="690203" y="0"/>
                  </a:moveTo>
                  <a:lnTo>
                    <a:pt x="6865257" y="0"/>
                  </a:lnTo>
                  <a:lnTo>
                    <a:pt x="6865257" y="2162629"/>
                  </a:lnTo>
                  <a:lnTo>
                    <a:pt x="0" y="2162629"/>
                  </a:lnTo>
                  <a:close/>
                </a:path>
              </a:pathLst>
            </a:custGeom>
            <a:solidFill>
              <a:srgbClr val="2CA6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任意多边形 14"/>
            <p:cNvSpPr/>
            <p:nvPr/>
          </p:nvSpPr>
          <p:spPr>
            <a:xfrm>
              <a:off x="3454400" y="2347988"/>
              <a:ext cx="8737601" cy="2162629"/>
            </a:xfrm>
            <a:custGeom>
              <a:avLst/>
              <a:gdLst>
                <a:gd name="connsiteX0" fmla="*/ 690203 w 8737601"/>
                <a:gd name="connsiteY0" fmla="*/ 0 h 2162629"/>
                <a:gd name="connsiteX1" fmla="*/ 8737601 w 8737601"/>
                <a:gd name="connsiteY1" fmla="*/ 0 h 2162629"/>
                <a:gd name="connsiteX2" fmla="*/ 8737601 w 8737601"/>
                <a:gd name="connsiteY2" fmla="*/ 5658 h 2162629"/>
                <a:gd name="connsiteX3" fmla="*/ 2613346 w 8737601"/>
                <a:gd name="connsiteY3" fmla="*/ 5658 h 2162629"/>
                <a:gd name="connsiteX4" fmla="*/ 1924949 w 8737601"/>
                <a:gd name="connsiteY4" fmla="*/ 2162629 h 2162629"/>
                <a:gd name="connsiteX5" fmla="*/ 0 w 8737601"/>
                <a:gd name="connsiteY5" fmla="*/ 2162629 h 21626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737601" h="2162629">
                  <a:moveTo>
                    <a:pt x="690203" y="0"/>
                  </a:moveTo>
                  <a:lnTo>
                    <a:pt x="8737601" y="0"/>
                  </a:lnTo>
                  <a:lnTo>
                    <a:pt x="8737601" y="5658"/>
                  </a:lnTo>
                  <a:lnTo>
                    <a:pt x="2613346" y="5658"/>
                  </a:lnTo>
                  <a:lnTo>
                    <a:pt x="1924949" y="2162629"/>
                  </a:lnTo>
                  <a:lnTo>
                    <a:pt x="0" y="2162629"/>
                  </a:lnTo>
                  <a:close/>
                </a:path>
              </a:pathLst>
            </a:custGeom>
            <a:solidFill>
              <a:srgbClr val="95C62E">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文本框 7"/>
          <p:cNvSpPr txBox="1"/>
          <p:nvPr/>
        </p:nvSpPr>
        <p:spPr>
          <a:xfrm>
            <a:off x="7595118" y="5182799"/>
            <a:ext cx="4384002" cy="757643"/>
          </a:xfrm>
          <a:prstGeom prst="rect">
            <a:avLst/>
          </a:prstGeom>
          <a:noFill/>
        </p:spPr>
        <p:txBody>
          <a:bodyPr wrap="square" rtlCol="0">
            <a:spAutoFit/>
          </a:bodyPr>
          <a:lstStyle/>
          <a:p>
            <a:pPr marL="0" marR="0" lvl="0" indent="0" algn="r" defTabSz="914400" rtl="0" eaLnBrk="1" fontAlgn="auto" latinLnBrk="0" hangingPunct="1">
              <a:lnSpc>
                <a:spcPct val="150000"/>
              </a:lnSpc>
              <a:spcBef>
                <a:spcPts val="0"/>
              </a:spcBef>
              <a:spcAft>
                <a:spcPts val="0"/>
              </a:spcAft>
              <a:buClrTx/>
              <a:buSzTx/>
              <a:buFontTx/>
              <a:buNone/>
              <a:defRPr/>
            </a:pPr>
            <a:r>
              <a:rPr kumimoji="0" lang="zh-CN" altLang="en-US" sz="2000" b="1" i="0" u="none" strike="noStrike" kern="1200" cap="none" spc="0" normalizeH="0" baseline="0" noProof="0" dirty="0">
                <a:ln>
                  <a:noFill/>
                </a:ln>
                <a:solidFill>
                  <a:srgbClr val="767171"/>
                </a:solidFill>
                <a:effectLst/>
                <a:uLnTx/>
                <a:uFillTx/>
                <a:latin typeface="+mn-ea"/>
                <a:ea typeface="+mn-ea"/>
                <a:cs typeface="汉仪晓波花月圆W" panose="00020600040101010101" charset="-122"/>
              </a:rPr>
              <a:t>通汇诚泰信息科技（上海）有限公司</a:t>
            </a:r>
            <a:endParaRPr kumimoji="0" lang="en-US" altLang="zh-CN" sz="2000" b="1" i="0" u="none" strike="noStrike" kern="1200" cap="none" spc="0" normalizeH="0" baseline="0" noProof="0" dirty="0">
              <a:ln>
                <a:noFill/>
              </a:ln>
              <a:solidFill>
                <a:srgbClr val="767171"/>
              </a:solidFill>
              <a:effectLst/>
              <a:uLnTx/>
              <a:uFillTx/>
              <a:latin typeface="+mn-ea"/>
              <a:ea typeface="+mn-ea"/>
              <a:cs typeface="汉仪晓波花月圆W" panose="00020600040101010101" charset="-122"/>
            </a:endParaRPr>
          </a:p>
          <a:p>
            <a:pPr marL="0" marR="0" lvl="0" indent="0" algn="r" defTabSz="914400" rtl="0" eaLnBrk="1" fontAlgn="auto" latinLnBrk="0" hangingPunct="1">
              <a:lnSpc>
                <a:spcPct val="150000"/>
              </a:lnSpc>
              <a:spcBef>
                <a:spcPts val="0"/>
              </a:spcBef>
              <a:spcAft>
                <a:spcPts val="0"/>
              </a:spcAft>
              <a:buClrTx/>
              <a:buSzTx/>
              <a:buFontTx/>
              <a:buNone/>
              <a:defRPr/>
            </a:pPr>
            <a:r>
              <a:rPr kumimoji="0" lang="en-US" altLang="zh-CN" sz="1000" b="1" i="0" u="none" strike="noStrike" kern="1200" cap="none" spc="0" normalizeH="0" baseline="0" noProof="0" dirty="0" err="1">
                <a:ln>
                  <a:noFill/>
                </a:ln>
                <a:solidFill>
                  <a:srgbClr val="767171"/>
                </a:solidFill>
                <a:effectLst/>
                <a:uLnTx/>
                <a:uFillTx/>
                <a:latin typeface="+mn-ea"/>
                <a:ea typeface="+mn-ea"/>
                <a:cs typeface="汉仪晓波花月圆W" panose="00020600040101010101" charset="-122"/>
              </a:rPr>
              <a:t>THChengtay</a:t>
            </a:r>
            <a:r>
              <a:rPr kumimoji="0" lang="en-US" altLang="zh-CN" sz="1000" b="1" i="0" u="none" strike="noStrike" kern="1200" cap="none" spc="0" normalizeH="0" baseline="0" noProof="0" dirty="0">
                <a:ln>
                  <a:noFill/>
                </a:ln>
                <a:solidFill>
                  <a:srgbClr val="767171"/>
                </a:solidFill>
                <a:effectLst/>
                <a:uLnTx/>
                <a:uFillTx/>
                <a:latin typeface="+mn-ea"/>
                <a:ea typeface="+mn-ea"/>
                <a:cs typeface="汉仪晓波花月圆W" panose="00020600040101010101" charset="-122"/>
              </a:rPr>
              <a:t> Information Technology (Shanghai) Co., Ltd</a:t>
            </a:r>
          </a:p>
        </p:txBody>
      </p:sp>
      <p:sp>
        <p:nvSpPr>
          <p:cNvPr id="7" name="文本占位符 36"/>
          <p:cNvSpPr>
            <a:spLocks noGrp="1"/>
          </p:cNvSpPr>
          <p:nvPr>
            <p:ph type="body" sz="quarter" idx="10" hasCustomPrompt="1"/>
          </p:nvPr>
        </p:nvSpPr>
        <p:spPr>
          <a:xfrm>
            <a:off x="5797242" y="3294390"/>
            <a:ext cx="6280087" cy="498598"/>
          </a:xfrm>
          <a:prstGeom prst="rect">
            <a:avLst/>
          </a:prstGeom>
          <a:noFill/>
          <a:ln w="3175" cap="sq">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spAutoFit/>
          </a:bodyPr>
          <a:lstStyle>
            <a:lvl1pPr marL="0" indent="0" algn="ctr">
              <a:buNone/>
              <a:defRPr lang="zh-CN" altLang="en-US" sz="3600" b="1" dirty="0">
                <a:solidFill>
                  <a:schemeClr val="bg1"/>
                </a:solidFill>
                <a:latin typeface="+mn-ea"/>
                <a:ea typeface="+mn-ea"/>
              </a:defRPr>
            </a:lvl1pPr>
          </a:lstStyle>
          <a:p>
            <a:pPr marL="0" lvl="0"/>
            <a:r>
              <a:rPr lang="zh-CN" altLang="en-US" dirty="0"/>
              <a:t>输入标题</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目录（3个）">
    <p:spTree>
      <p:nvGrpSpPr>
        <p:cNvPr id="1" name=""/>
        <p:cNvGrpSpPr/>
        <p:nvPr/>
      </p:nvGrpSpPr>
      <p:grpSpPr>
        <a:xfrm>
          <a:off x="0" y="0"/>
          <a:ext cx="0" cy="0"/>
          <a:chOff x="0" y="0"/>
          <a:chExt cx="0" cy="0"/>
        </a:xfrm>
      </p:grpSpPr>
      <p:sp>
        <p:nvSpPr>
          <p:cNvPr id="20" name="矩形 19"/>
          <p:cNvSpPr/>
          <p:nvPr/>
        </p:nvSpPr>
        <p:spPr>
          <a:xfrm>
            <a:off x="4208199" y="1680372"/>
            <a:ext cx="7983801" cy="3751218"/>
          </a:xfrm>
          <a:prstGeom prst="rect">
            <a:avLst/>
          </a:prstGeom>
          <a:solidFill>
            <a:srgbClr val="0092D7">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印品黑体" panose="00000500000000000000" pitchFamily="2" charset="-122"/>
              <a:ea typeface="印品黑体" panose="00000500000000000000" pitchFamily="2" charset="-122"/>
            </a:endParaRPr>
          </a:p>
        </p:txBody>
      </p:sp>
      <p:sp>
        <p:nvSpPr>
          <p:cNvPr id="21" name="矩形 20"/>
          <p:cNvSpPr/>
          <p:nvPr/>
        </p:nvSpPr>
        <p:spPr>
          <a:xfrm>
            <a:off x="2" y="1680372"/>
            <a:ext cx="4208197" cy="3751218"/>
          </a:xfrm>
          <a:prstGeom prst="rect">
            <a:avLst/>
          </a:prstGeom>
          <a:solidFill>
            <a:srgbClr val="95C6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印品黑体" panose="00000500000000000000" pitchFamily="2" charset="-122"/>
              <a:ea typeface="印品黑体" panose="00000500000000000000" pitchFamily="2" charset="-122"/>
            </a:endParaRPr>
          </a:p>
        </p:txBody>
      </p:sp>
      <p:sp>
        <p:nvSpPr>
          <p:cNvPr id="22" name="MH_Others_1"/>
          <p:cNvSpPr txBox="1"/>
          <p:nvPr>
            <p:custDataLst>
              <p:tags r:id="rId1"/>
            </p:custDataLst>
          </p:nvPr>
        </p:nvSpPr>
        <p:spPr>
          <a:xfrm>
            <a:off x="541272" y="2231555"/>
            <a:ext cx="3078072" cy="1692771"/>
          </a:xfrm>
          <a:prstGeom prst="rect">
            <a:avLst/>
          </a:prstGeom>
          <a:noFill/>
        </p:spPr>
        <p:txBody>
          <a:bodyPr vert="horz" wrap="square" lIns="0" tIns="0" rIns="0" bIns="0" rtlCol="0" anchor="ctr" anchorCtr="0">
            <a:spAutoFit/>
          </a:bodyPr>
          <a:lstStyle/>
          <a:p>
            <a:pPr algn="ctr"/>
            <a:r>
              <a:rPr lang="zh-CN" altLang="en-US" sz="11000" b="1" dirty="0">
                <a:solidFill>
                  <a:schemeClr val="bg1">
                    <a:lumMod val="20000"/>
                    <a:lumOff val="80000"/>
                  </a:schemeClr>
                </a:solidFill>
                <a:latin typeface="+mn-ea"/>
                <a:ea typeface="+mn-ea"/>
                <a:sym typeface="Arial" panose="020B0604020202020204" pitchFamily="34" charset="0"/>
              </a:rPr>
              <a:t>目录</a:t>
            </a:r>
          </a:p>
        </p:txBody>
      </p:sp>
      <p:sp>
        <p:nvSpPr>
          <p:cNvPr id="23" name="MH_Others_2"/>
          <p:cNvSpPr txBox="1"/>
          <p:nvPr>
            <p:custDataLst>
              <p:tags r:id="rId2"/>
            </p:custDataLst>
          </p:nvPr>
        </p:nvSpPr>
        <p:spPr>
          <a:xfrm>
            <a:off x="430660" y="4049252"/>
            <a:ext cx="3299296" cy="646331"/>
          </a:xfrm>
          <a:prstGeom prst="rect">
            <a:avLst/>
          </a:prstGeom>
          <a:noFill/>
        </p:spPr>
        <p:txBody>
          <a:bodyPr wrap="square" lIns="0" tIns="0" rIns="0" bIns="0">
            <a:spAutoFit/>
          </a:bodyPr>
          <a:lstStyle/>
          <a:p>
            <a:pPr algn="ctr">
              <a:defRPr/>
            </a:pPr>
            <a:r>
              <a:rPr lang="en-US" altLang="zh-CN" sz="4200" b="1" dirty="0">
                <a:solidFill>
                  <a:schemeClr val="bg1">
                    <a:lumMod val="20000"/>
                    <a:lumOff val="80000"/>
                  </a:schemeClr>
                </a:solidFill>
                <a:latin typeface="+mn-lt"/>
                <a:ea typeface="印品黑体" panose="00000500000000000000" pitchFamily="2" charset="-122"/>
                <a:sym typeface="Arial" panose="020B0604020202020204" pitchFamily="34" charset="0"/>
              </a:rPr>
              <a:t>CONTENTS</a:t>
            </a:r>
            <a:endParaRPr lang="zh-CN" altLang="en-US" sz="4200" b="1" dirty="0">
              <a:solidFill>
                <a:schemeClr val="bg1">
                  <a:lumMod val="20000"/>
                  <a:lumOff val="80000"/>
                </a:schemeClr>
              </a:solidFill>
              <a:latin typeface="+mn-lt"/>
              <a:ea typeface="印品黑体" panose="00000500000000000000" pitchFamily="2" charset="-122"/>
              <a:sym typeface="Arial" panose="020B0604020202020204" pitchFamily="34" charset="0"/>
            </a:endParaRPr>
          </a:p>
        </p:txBody>
      </p:sp>
      <p:sp>
        <p:nvSpPr>
          <p:cNvPr id="26" name="矩形 25"/>
          <p:cNvSpPr/>
          <p:nvPr/>
        </p:nvSpPr>
        <p:spPr>
          <a:xfrm>
            <a:off x="5117828" y="2634639"/>
            <a:ext cx="672969" cy="6729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000" b="1" dirty="0">
                <a:solidFill>
                  <a:srgbClr val="0092D7"/>
                </a:solidFill>
                <a:latin typeface="+mn-lt"/>
                <a:ea typeface="微软雅黑" panose="020B0503020204020204" charset="-122"/>
              </a:rPr>
              <a:t>01</a:t>
            </a:r>
            <a:endParaRPr lang="zh-CN" altLang="en-US" sz="3000" b="1" dirty="0">
              <a:solidFill>
                <a:srgbClr val="0092D7"/>
              </a:solidFill>
              <a:latin typeface="+mn-lt"/>
              <a:ea typeface="微软雅黑" panose="020B0503020204020204" charset="-122"/>
            </a:endParaRPr>
          </a:p>
        </p:txBody>
      </p:sp>
      <p:sp>
        <p:nvSpPr>
          <p:cNvPr id="29" name="矩形 28"/>
          <p:cNvSpPr/>
          <p:nvPr/>
        </p:nvSpPr>
        <p:spPr>
          <a:xfrm>
            <a:off x="5117828" y="3751091"/>
            <a:ext cx="672969" cy="6729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000" b="1" dirty="0">
                <a:solidFill>
                  <a:srgbClr val="0092D7"/>
                </a:solidFill>
                <a:latin typeface="+mn-lt"/>
                <a:ea typeface="微软雅黑" panose="020B0503020204020204" charset="-122"/>
              </a:rPr>
              <a:t>02</a:t>
            </a:r>
            <a:endParaRPr lang="zh-CN" altLang="en-US" sz="3000" b="1" dirty="0">
              <a:solidFill>
                <a:srgbClr val="0092D7"/>
              </a:solidFill>
              <a:latin typeface="+mn-lt"/>
              <a:ea typeface="微软雅黑" panose="020B0503020204020204" charset="-122"/>
            </a:endParaRPr>
          </a:p>
        </p:txBody>
      </p:sp>
      <p:sp>
        <p:nvSpPr>
          <p:cNvPr id="37" name="文本占位符 36"/>
          <p:cNvSpPr>
            <a:spLocks noGrp="1"/>
          </p:cNvSpPr>
          <p:nvPr>
            <p:ph type="body" sz="quarter" idx="10" hasCustomPrompt="1"/>
          </p:nvPr>
        </p:nvSpPr>
        <p:spPr>
          <a:xfrm>
            <a:off x="6112113" y="2768574"/>
            <a:ext cx="5400000" cy="443198"/>
          </a:xfrm>
          <a:prstGeom prst="rect">
            <a:avLst/>
          </a:prstGeom>
          <a:noFill/>
          <a:ln w="3175" cap="sq">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spAutoFit/>
          </a:bodyPr>
          <a:lstStyle>
            <a:lvl1pPr marL="0" indent="0">
              <a:buNone/>
              <a:defRPr lang="zh-CN" altLang="en-US" sz="3200" b="1" dirty="0">
                <a:solidFill>
                  <a:schemeClr val="bg1"/>
                </a:solidFill>
                <a:latin typeface="+mn-ea"/>
                <a:ea typeface="+mn-ea"/>
              </a:defRPr>
            </a:lvl1pPr>
          </a:lstStyle>
          <a:p>
            <a:pPr marL="0" lvl="0"/>
            <a:r>
              <a:rPr lang="zh-CN" altLang="en-US" dirty="0"/>
              <a:t>输入标题</a:t>
            </a:r>
          </a:p>
        </p:txBody>
      </p:sp>
      <p:sp>
        <p:nvSpPr>
          <p:cNvPr id="38" name="文本占位符 36"/>
          <p:cNvSpPr>
            <a:spLocks noGrp="1"/>
          </p:cNvSpPr>
          <p:nvPr>
            <p:ph type="body" sz="quarter" idx="11" hasCustomPrompt="1"/>
          </p:nvPr>
        </p:nvSpPr>
        <p:spPr>
          <a:xfrm>
            <a:off x="6112113" y="3879960"/>
            <a:ext cx="5400000" cy="443198"/>
          </a:xfrm>
          <a:prstGeom prst="rect">
            <a:avLst/>
          </a:prstGeom>
          <a:noFill/>
          <a:ln w="3175" cap="sq">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spAutoFit/>
          </a:bodyPr>
          <a:lstStyle>
            <a:lvl1pPr marL="0" indent="0">
              <a:buNone/>
              <a:defRPr lang="zh-CN" altLang="en-US" sz="3200" b="1" dirty="0">
                <a:solidFill>
                  <a:schemeClr val="bg1"/>
                </a:solidFill>
                <a:latin typeface="+mn-ea"/>
                <a:ea typeface="+mn-ea"/>
              </a:defRPr>
            </a:lvl1pPr>
          </a:lstStyle>
          <a:p>
            <a:pPr marL="0" lvl="0"/>
            <a:r>
              <a:rPr lang="zh-CN" altLang="en-US" dirty="0"/>
              <a:t>输入标题</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1_目录（3个）">
    <p:spTree>
      <p:nvGrpSpPr>
        <p:cNvPr id="1" name=""/>
        <p:cNvGrpSpPr/>
        <p:nvPr/>
      </p:nvGrpSpPr>
      <p:grpSpPr>
        <a:xfrm>
          <a:off x="0" y="0"/>
          <a:ext cx="0" cy="0"/>
          <a:chOff x="0" y="0"/>
          <a:chExt cx="0" cy="0"/>
        </a:xfrm>
      </p:grpSpPr>
      <p:sp>
        <p:nvSpPr>
          <p:cNvPr id="20" name="矩形 19"/>
          <p:cNvSpPr/>
          <p:nvPr/>
        </p:nvSpPr>
        <p:spPr>
          <a:xfrm>
            <a:off x="4208199" y="1680372"/>
            <a:ext cx="7983801" cy="3751218"/>
          </a:xfrm>
          <a:prstGeom prst="rect">
            <a:avLst/>
          </a:prstGeom>
          <a:solidFill>
            <a:srgbClr val="0092D7">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印品黑体" panose="00000500000000000000" pitchFamily="2" charset="-122"/>
              <a:ea typeface="印品黑体" panose="00000500000000000000" pitchFamily="2" charset="-122"/>
            </a:endParaRPr>
          </a:p>
        </p:txBody>
      </p:sp>
      <p:sp>
        <p:nvSpPr>
          <p:cNvPr id="21" name="矩形 20"/>
          <p:cNvSpPr/>
          <p:nvPr/>
        </p:nvSpPr>
        <p:spPr>
          <a:xfrm>
            <a:off x="2" y="1680372"/>
            <a:ext cx="4208197" cy="3751218"/>
          </a:xfrm>
          <a:prstGeom prst="rect">
            <a:avLst/>
          </a:prstGeom>
          <a:solidFill>
            <a:srgbClr val="95C6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印品黑体" panose="00000500000000000000" pitchFamily="2" charset="-122"/>
              <a:ea typeface="印品黑体" panose="00000500000000000000" pitchFamily="2" charset="-122"/>
            </a:endParaRPr>
          </a:p>
        </p:txBody>
      </p:sp>
      <p:sp>
        <p:nvSpPr>
          <p:cNvPr id="22" name="MH_Others_1"/>
          <p:cNvSpPr txBox="1"/>
          <p:nvPr>
            <p:custDataLst>
              <p:tags r:id="rId1"/>
            </p:custDataLst>
          </p:nvPr>
        </p:nvSpPr>
        <p:spPr>
          <a:xfrm>
            <a:off x="541272" y="2231555"/>
            <a:ext cx="3078072" cy="1692771"/>
          </a:xfrm>
          <a:prstGeom prst="rect">
            <a:avLst/>
          </a:prstGeom>
          <a:noFill/>
        </p:spPr>
        <p:txBody>
          <a:bodyPr vert="horz" wrap="square" lIns="0" tIns="0" rIns="0" bIns="0" rtlCol="0" anchor="ctr" anchorCtr="0">
            <a:spAutoFit/>
          </a:bodyPr>
          <a:lstStyle/>
          <a:p>
            <a:pPr algn="ctr"/>
            <a:r>
              <a:rPr lang="zh-CN" altLang="en-US" sz="11000" b="1" dirty="0">
                <a:solidFill>
                  <a:schemeClr val="bg1">
                    <a:lumMod val="20000"/>
                    <a:lumOff val="80000"/>
                  </a:schemeClr>
                </a:solidFill>
                <a:latin typeface="+mn-ea"/>
                <a:ea typeface="+mn-ea"/>
                <a:sym typeface="Arial" panose="020B0604020202020204" pitchFamily="34" charset="0"/>
              </a:rPr>
              <a:t>目录</a:t>
            </a:r>
          </a:p>
        </p:txBody>
      </p:sp>
      <p:sp>
        <p:nvSpPr>
          <p:cNvPr id="23" name="MH_Others_2"/>
          <p:cNvSpPr txBox="1"/>
          <p:nvPr>
            <p:custDataLst>
              <p:tags r:id="rId2"/>
            </p:custDataLst>
          </p:nvPr>
        </p:nvSpPr>
        <p:spPr>
          <a:xfrm>
            <a:off x="430660" y="4049252"/>
            <a:ext cx="3299296" cy="646331"/>
          </a:xfrm>
          <a:prstGeom prst="rect">
            <a:avLst/>
          </a:prstGeom>
          <a:noFill/>
        </p:spPr>
        <p:txBody>
          <a:bodyPr wrap="square" lIns="0" tIns="0" rIns="0" bIns="0">
            <a:spAutoFit/>
          </a:bodyPr>
          <a:lstStyle/>
          <a:p>
            <a:pPr algn="ctr">
              <a:defRPr/>
            </a:pPr>
            <a:r>
              <a:rPr lang="en-US" altLang="zh-CN" sz="4200" b="1" dirty="0">
                <a:solidFill>
                  <a:schemeClr val="bg1">
                    <a:lumMod val="20000"/>
                    <a:lumOff val="80000"/>
                  </a:schemeClr>
                </a:solidFill>
                <a:latin typeface="+mn-lt"/>
                <a:ea typeface="印品黑体" panose="00000500000000000000" pitchFamily="2" charset="-122"/>
                <a:sym typeface="Arial" panose="020B0604020202020204" pitchFamily="34" charset="0"/>
              </a:rPr>
              <a:t>CONTENTS</a:t>
            </a:r>
            <a:endParaRPr lang="zh-CN" altLang="en-US" sz="4200" b="1" dirty="0">
              <a:solidFill>
                <a:schemeClr val="bg1">
                  <a:lumMod val="20000"/>
                  <a:lumOff val="80000"/>
                </a:schemeClr>
              </a:solidFill>
              <a:latin typeface="+mn-lt"/>
              <a:ea typeface="印品黑体" panose="00000500000000000000" pitchFamily="2" charset="-122"/>
              <a:sym typeface="Arial" panose="020B0604020202020204" pitchFamily="34" charset="0"/>
            </a:endParaRPr>
          </a:p>
        </p:txBody>
      </p:sp>
      <p:sp>
        <p:nvSpPr>
          <p:cNvPr id="26" name="矩形 25"/>
          <p:cNvSpPr/>
          <p:nvPr/>
        </p:nvSpPr>
        <p:spPr>
          <a:xfrm>
            <a:off x="5117828" y="2117277"/>
            <a:ext cx="672969" cy="6729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000" b="1" dirty="0">
                <a:solidFill>
                  <a:srgbClr val="0092D7"/>
                </a:solidFill>
                <a:latin typeface="+mn-lt"/>
                <a:ea typeface="微软雅黑" panose="020B0503020204020204" charset="-122"/>
              </a:rPr>
              <a:t>01</a:t>
            </a:r>
            <a:endParaRPr lang="zh-CN" altLang="en-US" sz="3000" b="1" dirty="0">
              <a:solidFill>
                <a:srgbClr val="0092D7"/>
              </a:solidFill>
              <a:latin typeface="+mn-lt"/>
              <a:ea typeface="微软雅黑" panose="020B0503020204020204" charset="-122"/>
            </a:endParaRPr>
          </a:p>
        </p:txBody>
      </p:sp>
      <p:sp>
        <p:nvSpPr>
          <p:cNvPr id="29" name="矩形 28"/>
          <p:cNvSpPr/>
          <p:nvPr/>
        </p:nvSpPr>
        <p:spPr>
          <a:xfrm>
            <a:off x="5117828" y="3233729"/>
            <a:ext cx="672969" cy="6729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000" b="1" dirty="0">
                <a:solidFill>
                  <a:srgbClr val="0092D7"/>
                </a:solidFill>
                <a:latin typeface="+mn-lt"/>
                <a:ea typeface="微软雅黑" panose="020B0503020204020204" charset="-122"/>
              </a:rPr>
              <a:t>02</a:t>
            </a:r>
            <a:endParaRPr lang="zh-CN" altLang="en-US" sz="3000" b="1" dirty="0">
              <a:solidFill>
                <a:srgbClr val="0092D7"/>
              </a:solidFill>
              <a:latin typeface="+mn-lt"/>
              <a:ea typeface="微软雅黑" panose="020B0503020204020204" charset="-122"/>
            </a:endParaRPr>
          </a:p>
        </p:txBody>
      </p:sp>
      <p:sp>
        <p:nvSpPr>
          <p:cNvPr id="32" name="矩形 31"/>
          <p:cNvSpPr/>
          <p:nvPr/>
        </p:nvSpPr>
        <p:spPr>
          <a:xfrm>
            <a:off x="5117828" y="4350182"/>
            <a:ext cx="672969" cy="6729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000" b="1" dirty="0">
                <a:solidFill>
                  <a:srgbClr val="0092D7"/>
                </a:solidFill>
                <a:latin typeface="+mn-lt"/>
                <a:ea typeface="微软雅黑" panose="020B0503020204020204" charset="-122"/>
              </a:rPr>
              <a:t>03</a:t>
            </a:r>
            <a:endParaRPr lang="zh-CN" altLang="en-US" sz="3000" b="1" dirty="0">
              <a:solidFill>
                <a:srgbClr val="0092D7"/>
              </a:solidFill>
              <a:latin typeface="+mn-lt"/>
              <a:ea typeface="微软雅黑" panose="020B0503020204020204" charset="-122"/>
            </a:endParaRPr>
          </a:p>
        </p:txBody>
      </p:sp>
      <p:sp>
        <p:nvSpPr>
          <p:cNvPr id="37" name="文本占位符 36"/>
          <p:cNvSpPr>
            <a:spLocks noGrp="1"/>
          </p:cNvSpPr>
          <p:nvPr>
            <p:ph type="body" sz="quarter" idx="10" hasCustomPrompt="1"/>
          </p:nvPr>
        </p:nvSpPr>
        <p:spPr>
          <a:xfrm>
            <a:off x="6112113" y="2251212"/>
            <a:ext cx="5400000" cy="443198"/>
          </a:xfrm>
          <a:prstGeom prst="rect">
            <a:avLst/>
          </a:prstGeom>
          <a:noFill/>
          <a:ln w="3175" cap="sq">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spAutoFit/>
          </a:bodyPr>
          <a:lstStyle>
            <a:lvl1pPr marL="0" indent="0">
              <a:buNone/>
              <a:defRPr lang="zh-CN" altLang="en-US" sz="3200" b="1" dirty="0">
                <a:solidFill>
                  <a:schemeClr val="bg1"/>
                </a:solidFill>
                <a:latin typeface="+mn-ea"/>
                <a:ea typeface="+mn-ea"/>
              </a:defRPr>
            </a:lvl1pPr>
          </a:lstStyle>
          <a:p>
            <a:pPr marL="0" lvl="0"/>
            <a:r>
              <a:rPr lang="zh-CN" altLang="en-US" dirty="0"/>
              <a:t>输入标题</a:t>
            </a:r>
          </a:p>
        </p:txBody>
      </p:sp>
      <p:sp>
        <p:nvSpPr>
          <p:cNvPr id="38" name="文本占位符 36"/>
          <p:cNvSpPr>
            <a:spLocks noGrp="1"/>
          </p:cNvSpPr>
          <p:nvPr>
            <p:ph type="body" sz="quarter" idx="11" hasCustomPrompt="1"/>
          </p:nvPr>
        </p:nvSpPr>
        <p:spPr>
          <a:xfrm>
            <a:off x="6112113" y="3362598"/>
            <a:ext cx="5400000" cy="443198"/>
          </a:xfrm>
          <a:prstGeom prst="rect">
            <a:avLst/>
          </a:prstGeom>
          <a:noFill/>
          <a:ln w="3175" cap="sq">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spAutoFit/>
          </a:bodyPr>
          <a:lstStyle>
            <a:lvl1pPr marL="0" indent="0">
              <a:buNone/>
              <a:defRPr lang="zh-CN" altLang="en-US" sz="3200" b="1" dirty="0">
                <a:solidFill>
                  <a:schemeClr val="bg1"/>
                </a:solidFill>
                <a:latin typeface="+mn-ea"/>
                <a:ea typeface="+mn-ea"/>
              </a:defRPr>
            </a:lvl1pPr>
          </a:lstStyle>
          <a:p>
            <a:pPr marL="0" lvl="0"/>
            <a:r>
              <a:rPr lang="zh-CN" altLang="en-US" dirty="0"/>
              <a:t>输入标题</a:t>
            </a:r>
          </a:p>
        </p:txBody>
      </p:sp>
      <p:sp>
        <p:nvSpPr>
          <p:cNvPr id="39" name="文本占位符 36"/>
          <p:cNvSpPr>
            <a:spLocks noGrp="1"/>
          </p:cNvSpPr>
          <p:nvPr>
            <p:ph type="body" sz="quarter" idx="12" hasCustomPrompt="1"/>
          </p:nvPr>
        </p:nvSpPr>
        <p:spPr>
          <a:xfrm>
            <a:off x="6112113" y="4473984"/>
            <a:ext cx="5400000" cy="443198"/>
          </a:xfrm>
          <a:prstGeom prst="rect">
            <a:avLst/>
          </a:prstGeom>
          <a:noFill/>
          <a:ln w="3175" cap="sq">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spAutoFit/>
          </a:bodyPr>
          <a:lstStyle>
            <a:lvl1pPr marL="0" indent="0">
              <a:buNone/>
              <a:defRPr lang="zh-CN" altLang="en-US" sz="3200" b="1" dirty="0">
                <a:solidFill>
                  <a:schemeClr val="bg1"/>
                </a:solidFill>
                <a:latin typeface="+mn-ea"/>
                <a:ea typeface="+mn-ea"/>
              </a:defRPr>
            </a:lvl1pPr>
          </a:lstStyle>
          <a:p>
            <a:pPr marL="0" lvl="0"/>
            <a:r>
              <a:rPr lang="zh-CN" altLang="en-US" dirty="0"/>
              <a:t>输入标题</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目录（4_个）">
    <p:spTree>
      <p:nvGrpSpPr>
        <p:cNvPr id="1" name=""/>
        <p:cNvGrpSpPr/>
        <p:nvPr/>
      </p:nvGrpSpPr>
      <p:grpSpPr>
        <a:xfrm>
          <a:off x="0" y="0"/>
          <a:ext cx="0" cy="0"/>
          <a:chOff x="0" y="0"/>
          <a:chExt cx="0" cy="0"/>
        </a:xfrm>
      </p:grpSpPr>
      <p:sp>
        <p:nvSpPr>
          <p:cNvPr id="20" name="矩形 19"/>
          <p:cNvSpPr/>
          <p:nvPr/>
        </p:nvSpPr>
        <p:spPr>
          <a:xfrm>
            <a:off x="4208199" y="1680372"/>
            <a:ext cx="7983801" cy="3751218"/>
          </a:xfrm>
          <a:prstGeom prst="rect">
            <a:avLst/>
          </a:prstGeom>
          <a:solidFill>
            <a:srgbClr val="0092D7">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印品黑体" panose="00000500000000000000" pitchFamily="2" charset="-122"/>
              <a:ea typeface="印品黑体" panose="00000500000000000000" pitchFamily="2" charset="-122"/>
            </a:endParaRPr>
          </a:p>
        </p:txBody>
      </p:sp>
      <p:sp>
        <p:nvSpPr>
          <p:cNvPr id="21" name="矩形 20"/>
          <p:cNvSpPr/>
          <p:nvPr/>
        </p:nvSpPr>
        <p:spPr>
          <a:xfrm>
            <a:off x="2" y="1680372"/>
            <a:ext cx="4208197" cy="3751218"/>
          </a:xfrm>
          <a:prstGeom prst="rect">
            <a:avLst/>
          </a:prstGeom>
          <a:solidFill>
            <a:srgbClr val="95C6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印品黑体" panose="00000500000000000000" pitchFamily="2" charset="-122"/>
              <a:ea typeface="印品黑体" panose="00000500000000000000" pitchFamily="2" charset="-122"/>
            </a:endParaRPr>
          </a:p>
        </p:txBody>
      </p:sp>
      <p:sp>
        <p:nvSpPr>
          <p:cNvPr id="22" name="MH_Others_1"/>
          <p:cNvSpPr txBox="1"/>
          <p:nvPr>
            <p:custDataLst>
              <p:tags r:id="rId1"/>
            </p:custDataLst>
          </p:nvPr>
        </p:nvSpPr>
        <p:spPr>
          <a:xfrm>
            <a:off x="541272" y="2231555"/>
            <a:ext cx="3078072" cy="1692771"/>
          </a:xfrm>
          <a:prstGeom prst="rect">
            <a:avLst/>
          </a:prstGeom>
          <a:noFill/>
        </p:spPr>
        <p:txBody>
          <a:bodyPr vert="horz" wrap="square" lIns="0" tIns="0" rIns="0" bIns="0" rtlCol="0" anchor="ctr" anchorCtr="0">
            <a:spAutoFit/>
          </a:bodyPr>
          <a:lstStyle>
            <a:defPPr>
              <a:defRPr lang="zh-CN"/>
            </a:defPPr>
            <a:lvl1pPr algn="ctr">
              <a:defRPr sz="11000" b="1">
                <a:solidFill>
                  <a:schemeClr val="bg1">
                    <a:lumMod val="20000"/>
                    <a:lumOff val="80000"/>
                  </a:schemeClr>
                </a:solidFill>
                <a:latin typeface="+mn-ea"/>
              </a:defRPr>
            </a:lvl1pPr>
          </a:lstStyle>
          <a:p>
            <a:pPr lvl="0"/>
            <a:r>
              <a:rPr lang="zh-CN" altLang="en-US" dirty="0">
                <a:sym typeface="Arial" panose="020B0604020202020204" pitchFamily="34" charset="0"/>
              </a:rPr>
              <a:t>目录</a:t>
            </a:r>
          </a:p>
        </p:txBody>
      </p:sp>
      <p:sp>
        <p:nvSpPr>
          <p:cNvPr id="23" name="MH_Others_2"/>
          <p:cNvSpPr txBox="1"/>
          <p:nvPr>
            <p:custDataLst>
              <p:tags r:id="rId2"/>
            </p:custDataLst>
          </p:nvPr>
        </p:nvSpPr>
        <p:spPr>
          <a:xfrm>
            <a:off x="430660" y="4049252"/>
            <a:ext cx="3299296" cy="646331"/>
          </a:xfrm>
          <a:prstGeom prst="rect">
            <a:avLst/>
          </a:prstGeom>
          <a:noFill/>
        </p:spPr>
        <p:txBody>
          <a:bodyPr wrap="square" lIns="0" tIns="0" rIns="0" bIns="0">
            <a:spAutoFit/>
          </a:bodyPr>
          <a:lstStyle>
            <a:defPPr>
              <a:defRPr lang="zh-CN"/>
            </a:defPPr>
            <a:lvl1pPr algn="ctr">
              <a:defRPr sz="4200" b="1">
                <a:solidFill>
                  <a:schemeClr val="bg1">
                    <a:lumMod val="20000"/>
                    <a:lumOff val="80000"/>
                  </a:schemeClr>
                </a:solidFill>
                <a:ea typeface="印品黑体" panose="00000500000000000000" pitchFamily="2" charset="-122"/>
              </a:defRPr>
            </a:lvl1pPr>
          </a:lstStyle>
          <a:p>
            <a:pPr lvl="0"/>
            <a:r>
              <a:rPr lang="en-US" altLang="zh-CN" dirty="0">
                <a:sym typeface="Arial" panose="020B0604020202020204" pitchFamily="34" charset="0"/>
              </a:rPr>
              <a:t>CONTENTS</a:t>
            </a:r>
            <a:endParaRPr lang="zh-CN" altLang="en-US" dirty="0">
              <a:sym typeface="Arial" panose="020B0604020202020204" pitchFamily="34" charset="0"/>
            </a:endParaRPr>
          </a:p>
        </p:txBody>
      </p:sp>
      <p:sp>
        <p:nvSpPr>
          <p:cNvPr id="26" name="矩形 25"/>
          <p:cNvSpPr/>
          <p:nvPr/>
        </p:nvSpPr>
        <p:spPr>
          <a:xfrm>
            <a:off x="5117828" y="1825466"/>
            <a:ext cx="672969" cy="6729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altLang="zh-CN" sz="3000" b="1" dirty="0">
                <a:solidFill>
                  <a:srgbClr val="0092D7"/>
                </a:solidFill>
                <a:ea typeface="微软雅黑" panose="020B0503020204020204" charset="-122"/>
              </a:rPr>
              <a:t>01</a:t>
            </a:r>
            <a:endParaRPr lang="zh-CN" altLang="en-US" sz="3000" b="1" dirty="0">
              <a:solidFill>
                <a:srgbClr val="0092D7"/>
              </a:solidFill>
              <a:ea typeface="微软雅黑" panose="020B0503020204020204" charset="-122"/>
            </a:endParaRPr>
          </a:p>
        </p:txBody>
      </p:sp>
      <p:sp>
        <p:nvSpPr>
          <p:cNvPr id="29" name="矩形 28"/>
          <p:cNvSpPr/>
          <p:nvPr/>
        </p:nvSpPr>
        <p:spPr>
          <a:xfrm>
            <a:off x="5117828" y="2754434"/>
            <a:ext cx="672969" cy="6729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altLang="zh-CN" sz="3000" b="1" dirty="0">
                <a:solidFill>
                  <a:srgbClr val="0092D7"/>
                </a:solidFill>
                <a:ea typeface="微软雅黑" panose="020B0503020204020204" charset="-122"/>
              </a:rPr>
              <a:t>02</a:t>
            </a:r>
            <a:endParaRPr lang="zh-CN" altLang="en-US" sz="3000" b="1" dirty="0">
              <a:solidFill>
                <a:srgbClr val="0092D7"/>
              </a:solidFill>
              <a:ea typeface="微软雅黑" panose="020B0503020204020204" charset="-122"/>
            </a:endParaRPr>
          </a:p>
        </p:txBody>
      </p:sp>
      <p:sp>
        <p:nvSpPr>
          <p:cNvPr id="32" name="矩形 31"/>
          <p:cNvSpPr/>
          <p:nvPr/>
        </p:nvSpPr>
        <p:spPr>
          <a:xfrm>
            <a:off x="5117828" y="3683402"/>
            <a:ext cx="672969" cy="6729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altLang="zh-CN" sz="3000" b="1" dirty="0">
                <a:solidFill>
                  <a:srgbClr val="0092D7"/>
                </a:solidFill>
                <a:ea typeface="微软雅黑" panose="020B0503020204020204" charset="-122"/>
              </a:rPr>
              <a:t>03</a:t>
            </a:r>
            <a:endParaRPr lang="zh-CN" altLang="en-US" sz="3000" b="1" dirty="0">
              <a:solidFill>
                <a:srgbClr val="0092D7"/>
              </a:solidFill>
              <a:ea typeface="微软雅黑" panose="020B0503020204020204" charset="-122"/>
            </a:endParaRPr>
          </a:p>
        </p:txBody>
      </p:sp>
      <p:sp>
        <p:nvSpPr>
          <p:cNvPr id="37" name="文本占位符 36"/>
          <p:cNvSpPr>
            <a:spLocks noGrp="1"/>
          </p:cNvSpPr>
          <p:nvPr>
            <p:ph type="body" sz="quarter" idx="10" hasCustomPrompt="1"/>
          </p:nvPr>
        </p:nvSpPr>
        <p:spPr>
          <a:xfrm>
            <a:off x="6104057" y="1953397"/>
            <a:ext cx="5400000" cy="443198"/>
          </a:xfrm>
          <a:prstGeom prst="rect">
            <a:avLst/>
          </a:prstGeom>
          <a:noFill/>
          <a:ln w="3175" cap="sq">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spAutoFit/>
          </a:bodyPr>
          <a:lstStyle>
            <a:lvl1pPr>
              <a:defRPr lang="zh-CN" altLang="en-US" sz="3200" b="1" dirty="0">
                <a:solidFill>
                  <a:schemeClr val="bg1"/>
                </a:solidFill>
                <a:latin typeface="+mn-ea"/>
              </a:defRPr>
            </a:lvl1pPr>
          </a:lstStyle>
          <a:p>
            <a:pPr marL="0" lvl="0" indent="0">
              <a:buNone/>
            </a:pPr>
            <a:r>
              <a:rPr lang="zh-CN" altLang="en-US" dirty="0"/>
              <a:t>输入标题</a:t>
            </a:r>
          </a:p>
        </p:txBody>
      </p:sp>
      <p:sp>
        <p:nvSpPr>
          <p:cNvPr id="38" name="文本占位符 36"/>
          <p:cNvSpPr>
            <a:spLocks noGrp="1"/>
          </p:cNvSpPr>
          <p:nvPr>
            <p:ph type="body" sz="quarter" idx="11" hasCustomPrompt="1"/>
          </p:nvPr>
        </p:nvSpPr>
        <p:spPr>
          <a:xfrm>
            <a:off x="6104057" y="2883742"/>
            <a:ext cx="5400000" cy="443198"/>
          </a:xfrm>
          <a:prstGeom prst="rect">
            <a:avLst/>
          </a:prstGeom>
          <a:noFill/>
          <a:ln w="3175" cap="sq">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spAutoFit/>
          </a:bodyPr>
          <a:lstStyle>
            <a:lvl1pPr>
              <a:defRPr lang="zh-CN" altLang="en-US" sz="3200" b="1" dirty="0">
                <a:solidFill>
                  <a:schemeClr val="bg1"/>
                </a:solidFill>
                <a:latin typeface="+mn-ea"/>
              </a:defRPr>
            </a:lvl1pPr>
          </a:lstStyle>
          <a:p>
            <a:pPr marL="0" lvl="0" indent="0">
              <a:buNone/>
            </a:pPr>
            <a:r>
              <a:rPr lang="zh-CN" altLang="en-US" dirty="0"/>
              <a:t>输入标题</a:t>
            </a:r>
          </a:p>
        </p:txBody>
      </p:sp>
      <p:sp>
        <p:nvSpPr>
          <p:cNvPr id="39" name="文本占位符 36"/>
          <p:cNvSpPr>
            <a:spLocks noGrp="1"/>
          </p:cNvSpPr>
          <p:nvPr>
            <p:ph type="body" sz="quarter" idx="12" hasCustomPrompt="1"/>
          </p:nvPr>
        </p:nvSpPr>
        <p:spPr>
          <a:xfrm>
            <a:off x="6104057" y="3814087"/>
            <a:ext cx="5400000" cy="443198"/>
          </a:xfrm>
          <a:prstGeom prst="rect">
            <a:avLst/>
          </a:prstGeom>
          <a:noFill/>
          <a:ln w="3175" cap="sq">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spAutoFit/>
          </a:bodyPr>
          <a:lstStyle>
            <a:lvl1pPr>
              <a:defRPr lang="zh-CN" altLang="en-US" sz="3200" b="1" dirty="0">
                <a:solidFill>
                  <a:schemeClr val="bg1"/>
                </a:solidFill>
                <a:latin typeface="+mn-ea"/>
              </a:defRPr>
            </a:lvl1pPr>
          </a:lstStyle>
          <a:p>
            <a:pPr marL="0" lvl="0" indent="0">
              <a:buNone/>
            </a:pPr>
            <a:r>
              <a:rPr lang="zh-CN" altLang="en-US" dirty="0"/>
              <a:t>输入标题</a:t>
            </a:r>
          </a:p>
        </p:txBody>
      </p:sp>
      <p:sp>
        <p:nvSpPr>
          <p:cNvPr id="2" name="矩形 1"/>
          <p:cNvSpPr/>
          <p:nvPr/>
        </p:nvSpPr>
        <p:spPr>
          <a:xfrm>
            <a:off x="5117828" y="4612370"/>
            <a:ext cx="672969" cy="6729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altLang="zh-CN" sz="3000" b="1" dirty="0">
                <a:solidFill>
                  <a:srgbClr val="0092D7"/>
                </a:solidFill>
                <a:ea typeface="微软雅黑" panose="020B0503020204020204" charset="-122"/>
              </a:rPr>
              <a:t>04</a:t>
            </a:r>
            <a:endParaRPr lang="zh-CN" altLang="en-US" sz="3000" b="1" dirty="0">
              <a:solidFill>
                <a:srgbClr val="0092D7"/>
              </a:solidFill>
              <a:ea typeface="微软雅黑" panose="020B0503020204020204" charset="-122"/>
            </a:endParaRPr>
          </a:p>
        </p:txBody>
      </p:sp>
      <p:sp>
        <p:nvSpPr>
          <p:cNvPr id="3" name="文本占位符 36"/>
          <p:cNvSpPr>
            <a:spLocks noGrp="1"/>
          </p:cNvSpPr>
          <p:nvPr>
            <p:ph type="body" sz="quarter" idx="13" hasCustomPrompt="1"/>
          </p:nvPr>
        </p:nvSpPr>
        <p:spPr>
          <a:xfrm>
            <a:off x="6104057" y="4744432"/>
            <a:ext cx="5400000" cy="443198"/>
          </a:xfrm>
          <a:prstGeom prst="rect">
            <a:avLst/>
          </a:prstGeom>
          <a:noFill/>
          <a:ln w="3175" cap="sq">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spAutoFit/>
          </a:bodyPr>
          <a:lstStyle>
            <a:lvl1pPr>
              <a:defRPr lang="zh-CN" altLang="en-US" sz="3200" b="1" dirty="0">
                <a:solidFill>
                  <a:schemeClr val="bg1"/>
                </a:solidFill>
                <a:latin typeface="+mn-ea"/>
              </a:defRPr>
            </a:lvl1pPr>
          </a:lstStyle>
          <a:p>
            <a:pPr marL="0" lvl="0" indent="0">
              <a:buNone/>
            </a:pPr>
            <a:r>
              <a:rPr lang="zh-CN" altLang="en-US" dirty="0"/>
              <a:t>输入标题</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目录（4个）">
    <p:spTree>
      <p:nvGrpSpPr>
        <p:cNvPr id="1" name=""/>
        <p:cNvGrpSpPr/>
        <p:nvPr/>
      </p:nvGrpSpPr>
      <p:grpSpPr>
        <a:xfrm>
          <a:off x="0" y="0"/>
          <a:ext cx="0" cy="0"/>
          <a:chOff x="0" y="0"/>
          <a:chExt cx="0" cy="0"/>
        </a:xfrm>
      </p:grpSpPr>
      <p:sp>
        <p:nvSpPr>
          <p:cNvPr id="20" name="矩形 19"/>
          <p:cNvSpPr/>
          <p:nvPr/>
        </p:nvSpPr>
        <p:spPr>
          <a:xfrm>
            <a:off x="4208199" y="1680372"/>
            <a:ext cx="7983801" cy="3751218"/>
          </a:xfrm>
          <a:prstGeom prst="rect">
            <a:avLst/>
          </a:prstGeom>
          <a:solidFill>
            <a:srgbClr val="0092D7">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印品黑体" panose="00000500000000000000" pitchFamily="2" charset="-122"/>
              <a:ea typeface="印品黑体" panose="00000500000000000000" pitchFamily="2" charset="-122"/>
            </a:endParaRPr>
          </a:p>
        </p:txBody>
      </p:sp>
      <p:sp>
        <p:nvSpPr>
          <p:cNvPr id="21" name="矩形 20"/>
          <p:cNvSpPr/>
          <p:nvPr/>
        </p:nvSpPr>
        <p:spPr>
          <a:xfrm>
            <a:off x="2" y="1680372"/>
            <a:ext cx="4208197" cy="3751218"/>
          </a:xfrm>
          <a:prstGeom prst="rect">
            <a:avLst/>
          </a:prstGeom>
          <a:solidFill>
            <a:srgbClr val="95C6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印品黑体" panose="00000500000000000000" pitchFamily="2" charset="-122"/>
              <a:ea typeface="印品黑体" panose="00000500000000000000" pitchFamily="2" charset="-122"/>
            </a:endParaRPr>
          </a:p>
        </p:txBody>
      </p:sp>
      <p:sp>
        <p:nvSpPr>
          <p:cNvPr id="22" name="MH_Others_1"/>
          <p:cNvSpPr txBox="1"/>
          <p:nvPr>
            <p:custDataLst>
              <p:tags r:id="rId1"/>
            </p:custDataLst>
          </p:nvPr>
        </p:nvSpPr>
        <p:spPr>
          <a:xfrm>
            <a:off x="541272" y="2231555"/>
            <a:ext cx="3078072" cy="1692771"/>
          </a:xfrm>
          <a:prstGeom prst="rect">
            <a:avLst/>
          </a:prstGeom>
          <a:noFill/>
        </p:spPr>
        <p:txBody>
          <a:bodyPr vert="horz" wrap="square" lIns="0" tIns="0" rIns="0" bIns="0" rtlCol="0" anchor="ctr" anchorCtr="0">
            <a:spAutoFit/>
          </a:bodyPr>
          <a:lstStyle>
            <a:defPPr>
              <a:defRPr lang="zh-CN"/>
            </a:defPPr>
            <a:lvl1pPr algn="ctr">
              <a:defRPr sz="11000" b="1">
                <a:solidFill>
                  <a:schemeClr val="bg1">
                    <a:lumMod val="20000"/>
                    <a:lumOff val="80000"/>
                  </a:schemeClr>
                </a:solidFill>
                <a:latin typeface="+mn-ea"/>
              </a:defRPr>
            </a:lvl1pPr>
          </a:lstStyle>
          <a:p>
            <a:pPr lvl="0"/>
            <a:r>
              <a:rPr lang="zh-CN" altLang="en-US" dirty="0">
                <a:sym typeface="Arial" panose="020B0604020202020204" pitchFamily="34" charset="0"/>
              </a:rPr>
              <a:t>目录</a:t>
            </a:r>
          </a:p>
        </p:txBody>
      </p:sp>
      <p:sp>
        <p:nvSpPr>
          <p:cNvPr id="23" name="MH_Others_2"/>
          <p:cNvSpPr txBox="1"/>
          <p:nvPr>
            <p:custDataLst>
              <p:tags r:id="rId2"/>
            </p:custDataLst>
          </p:nvPr>
        </p:nvSpPr>
        <p:spPr>
          <a:xfrm>
            <a:off x="430660" y="4049252"/>
            <a:ext cx="3299296" cy="646331"/>
          </a:xfrm>
          <a:prstGeom prst="rect">
            <a:avLst/>
          </a:prstGeom>
          <a:noFill/>
        </p:spPr>
        <p:txBody>
          <a:bodyPr wrap="square" lIns="0" tIns="0" rIns="0" bIns="0">
            <a:spAutoFit/>
          </a:bodyPr>
          <a:lstStyle>
            <a:defPPr>
              <a:defRPr lang="zh-CN"/>
            </a:defPPr>
            <a:lvl1pPr algn="ctr">
              <a:defRPr sz="4200" b="1">
                <a:solidFill>
                  <a:schemeClr val="bg1">
                    <a:lumMod val="20000"/>
                    <a:lumOff val="80000"/>
                  </a:schemeClr>
                </a:solidFill>
                <a:ea typeface="印品黑体" panose="00000500000000000000" pitchFamily="2" charset="-122"/>
              </a:defRPr>
            </a:lvl1pPr>
          </a:lstStyle>
          <a:p>
            <a:pPr lvl="0"/>
            <a:r>
              <a:rPr lang="en-US" altLang="zh-CN" dirty="0">
                <a:sym typeface="Arial" panose="020B0604020202020204" pitchFamily="34" charset="0"/>
              </a:rPr>
              <a:t>CONTENTS</a:t>
            </a:r>
            <a:endParaRPr lang="zh-CN" altLang="en-US" dirty="0">
              <a:sym typeface="Arial" panose="020B0604020202020204" pitchFamily="34" charset="0"/>
            </a:endParaRPr>
          </a:p>
        </p:txBody>
      </p:sp>
      <p:sp>
        <p:nvSpPr>
          <p:cNvPr id="26" name="矩形 25"/>
          <p:cNvSpPr/>
          <p:nvPr/>
        </p:nvSpPr>
        <p:spPr>
          <a:xfrm>
            <a:off x="5117828" y="1764506"/>
            <a:ext cx="672969" cy="6729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altLang="zh-CN" sz="3000" b="1" dirty="0">
                <a:solidFill>
                  <a:srgbClr val="0092D7"/>
                </a:solidFill>
                <a:ea typeface="微软雅黑" panose="020B0503020204020204" charset="-122"/>
              </a:rPr>
              <a:t>01</a:t>
            </a:r>
            <a:endParaRPr lang="zh-CN" altLang="en-US" sz="3000" b="1" dirty="0">
              <a:solidFill>
                <a:srgbClr val="0092D7"/>
              </a:solidFill>
              <a:ea typeface="微软雅黑" panose="020B0503020204020204" charset="-122"/>
            </a:endParaRPr>
          </a:p>
        </p:txBody>
      </p:sp>
      <p:sp>
        <p:nvSpPr>
          <p:cNvPr id="29" name="矩形 28"/>
          <p:cNvSpPr/>
          <p:nvPr/>
        </p:nvSpPr>
        <p:spPr>
          <a:xfrm>
            <a:off x="5117828" y="2493970"/>
            <a:ext cx="672969" cy="6729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altLang="zh-CN" sz="3000" b="1" dirty="0">
                <a:solidFill>
                  <a:srgbClr val="0092D7"/>
                </a:solidFill>
                <a:ea typeface="微软雅黑" panose="020B0503020204020204" charset="-122"/>
              </a:rPr>
              <a:t>02</a:t>
            </a:r>
            <a:endParaRPr lang="zh-CN" altLang="en-US" sz="3000" b="1" dirty="0">
              <a:solidFill>
                <a:srgbClr val="0092D7"/>
              </a:solidFill>
              <a:ea typeface="微软雅黑" panose="020B0503020204020204" charset="-122"/>
            </a:endParaRPr>
          </a:p>
        </p:txBody>
      </p:sp>
      <p:sp>
        <p:nvSpPr>
          <p:cNvPr id="32" name="矩形 31"/>
          <p:cNvSpPr/>
          <p:nvPr/>
        </p:nvSpPr>
        <p:spPr>
          <a:xfrm>
            <a:off x="5117828" y="3223434"/>
            <a:ext cx="672969" cy="6729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altLang="zh-CN" sz="3000" b="1" dirty="0">
                <a:solidFill>
                  <a:srgbClr val="0092D7"/>
                </a:solidFill>
                <a:ea typeface="微软雅黑" panose="020B0503020204020204" charset="-122"/>
              </a:rPr>
              <a:t>03</a:t>
            </a:r>
            <a:endParaRPr lang="zh-CN" altLang="en-US" sz="3000" b="1" dirty="0">
              <a:solidFill>
                <a:srgbClr val="0092D7"/>
              </a:solidFill>
              <a:ea typeface="微软雅黑" panose="020B0503020204020204" charset="-122"/>
            </a:endParaRPr>
          </a:p>
        </p:txBody>
      </p:sp>
      <p:sp>
        <p:nvSpPr>
          <p:cNvPr id="37" name="文本占位符 36"/>
          <p:cNvSpPr>
            <a:spLocks noGrp="1"/>
          </p:cNvSpPr>
          <p:nvPr>
            <p:ph type="body" sz="quarter" idx="10" hasCustomPrompt="1"/>
          </p:nvPr>
        </p:nvSpPr>
        <p:spPr>
          <a:xfrm>
            <a:off x="6104057" y="1892437"/>
            <a:ext cx="5400000" cy="443198"/>
          </a:xfrm>
          <a:prstGeom prst="rect">
            <a:avLst/>
          </a:prstGeom>
          <a:noFill/>
          <a:ln w="3175" cap="sq">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spAutoFit/>
          </a:bodyPr>
          <a:lstStyle>
            <a:lvl1pPr>
              <a:defRPr lang="zh-CN" altLang="en-US" sz="3200" b="1" dirty="0">
                <a:solidFill>
                  <a:schemeClr val="bg1"/>
                </a:solidFill>
                <a:latin typeface="+mn-ea"/>
              </a:defRPr>
            </a:lvl1pPr>
          </a:lstStyle>
          <a:p>
            <a:pPr marL="0" lvl="0" indent="0">
              <a:buNone/>
            </a:pPr>
            <a:r>
              <a:rPr lang="zh-CN" altLang="en-US" dirty="0"/>
              <a:t>输入标题</a:t>
            </a:r>
          </a:p>
        </p:txBody>
      </p:sp>
      <p:sp>
        <p:nvSpPr>
          <p:cNvPr id="38" name="文本占位符 36"/>
          <p:cNvSpPr>
            <a:spLocks noGrp="1"/>
          </p:cNvSpPr>
          <p:nvPr>
            <p:ph type="body" sz="quarter" idx="11" hasCustomPrompt="1"/>
          </p:nvPr>
        </p:nvSpPr>
        <p:spPr>
          <a:xfrm>
            <a:off x="6104057" y="2623278"/>
            <a:ext cx="5400000" cy="443198"/>
          </a:xfrm>
          <a:prstGeom prst="rect">
            <a:avLst/>
          </a:prstGeom>
          <a:noFill/>
          <a:ln w="3175" cap="sq">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spAutoFit/>
          </a:bodyPr>
          <a:lstStyle>
            <a:lvl1pPr>
              <a:defRPr lang="zh-CN" altLang="en-US" sz="3200" b="1" dirty="0">
                <a:solidFill>
                  <a:schemeClr val="bg1"/>
                </a:solidFill>
                <a:latin typeface="+mn-ea"/>
              </a:defRPr>
            </a:lvl1pPr>
          </a:lstStyle>
          <a:p>
            <a:pPr marL="0" lvl="0" indent="0">
              <a:buNone/>
            </a:pPr>
            <a:r>
              <a:rPr lang="zh-CN" altLang="en-US" dirty="0"/>
              <a:t>输入标题</a:t>
            </a:r>
          </a:p>
        </p:txBody>
      </p:sp>
      <p:sp>
        <p:nvSpPr>
          <p:cNvPr id="39" name="文本占位符 36"/>
          <p:cNvSpPr>
            <a:spLocks noGrp="1"/>
          </p:cNvSpPr>
          <p:nvPr>
            <p:ph type="body" sz="quarter" idx="12" hasCustomPrompt="1"/>
          </p:nvPr>
        </p:nvSpPr>
        <p:spPr>
          <a:xfrm>
            <a:off x="6104057" y="3354119"/>
            <a:ext cx="5400000" cy="443198"/>
          </a:xfrm>
          <a:prstGeom prst="rect">
            <a:avLst/>
          </a:prstGeom>
          <a:noFill/>
          <a:ln w="3175" cap="sq">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spAutoFit/>
          </a:bodyPr>
          <a:lstStyle>
            <a:lvl1pPr>
              <a:defRPr lang="zh-CN" altLang="en-US" sz="3200" b="1" dirty="0">
                <a:solidFill>
                  <a:schemeClr val="bg1"/>
                </a:solidFill>
                <a:latin typeface="+mn-ea"/>
              </a:defRPr>
            </a:lvl1pPr>
          </a:lstStyle>
          <a:p>
            <a:pPr marL="0" lvl="0" indent="0">
              <a:buNone/>
            </a:pPr>
            <a:r>
              <a:rPr lang="zh-CN" altLang="en-US" dirty="0"/>
              <a:t>输入标题</a:t>
            </a:r>
          </a:p>
        </p:txBody>
      </p:sp>
      <p:sp>
        <p:nvSpPr>
          <p:cNvPr id="2" name="矩形 1"/>
          <p:cNvSpPr/>
          <p:nvPr/>
        </p:nvSpPr>
        <p:spPr>
          <a:xfrm>
            <a:off x="5117828" y="3952898"/>
            <a:ext cx="672969" cy="6729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altLang="zh-CN" sz="3000" b="1" dirty="0">
                <a:solidFill>
                  <a:srgbClr val="0092D7"/>
                </a:solidFill>
                <a:ea typeface="微软雅黑" panose="020B0503020204020204" charset="-122"/>
              </a:rPr>
              <a:t>04</a:t>
            </a:r>
            <a:endParaRPr lang="zh-CN" altLang="en-US" sz="3000" b="1" dirty="0">
              <a:solidFill>
                <a:srgbClr val="0092D7"/>
              </a:solidFill>
              <a:ea typeface="微软雅黑" panose="020B0503020204020204" charset="-122"/>
            </a:endParaRPr>
          </a:p>
        </p:txBody>
      </p:sp>
      <p:sp>
        <p:nvSpPr>
          <p:cNvPr id="3" name="文本占位符 36"/>
          <p:cNvSpPr>
            <a:spLocks noGrp="1"/>
          </p:cNvSpPr>
          <p:nvPr>
            <p:ph type="body" sz="quarter" idx="13" hasCustomPrompt="1"/>
          </p:nvPr>
        </p:nvSpPr>
        <p:spPr>
          <a:xfrm>
            <a:off x="6104057" y="4084960"/>
            <a:ext cx="5400000" cy="443198"/>
          </a:xfrm>
          <a:prstGeom prst="rect">
            <a:avLst/>
          </a:prstGeom>
          <a:noFill/>
          <a:ln w="3175" cap="sq">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spAutoFit/>
          </a:bodyPr>
          <a:lstStyle>
            <a:lvl1pPr>
              <a:defRPr lang="zh-CN" altLang="en-US" sz="3200" b="1" dirty="0">
                <a:solidFill>
                  <a:schemeClr val="bg1"/>
                </a:solidFill>
                <a:latin typeface="+mn-ea"/>
              </a:defRPr>
            </a:lvl1pPr>
          </a:lstStyle>
          <a:p>
            <a:pPr marL="0" lvl="0" indent="0">
              <a:buNone/>
            </a:pPr>
            <a:r>
              <a:rPr lang="zh-CN" altLang="en-US" dirty="0"/>
              <a:t>输入标题</a:t>
            </a:r>
          </a:p>
        </p:txBody>
      </p:sp>
      <p:sp>
        <p:nvSpPr>
          <p:cNvPr id="7" name="矩形 6"/>
          <p:cNvSpPr/>
          <p:nvPr userDrawn="1"/>
        </p:nvSpPr>
        <p:spPr>
          <a:xfrm>
            <a:off x="5117828" y="4682363"/>
            <a:ext cx="672969" cy="6729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altLang="zh-CN" sz="3000" b="1" dirty="0">
                <a:solidFill>
                  <a:srgbClr val="0092D7"/>
                </a:solidFill>
                <a:ea typeface="微软雅黑" panose="020B0503020204020204" charset="-122"/>
              </a:rPr>
              <a:t>05</a:t>
            </a:r>
            <a:endParaRPr lang="zh-CN" altLang="en-US" sz="3000" b="1" dirty="0">
              <a:solidFill>
                <a:srgbClr val="0092D7"/>
              </a:solidFill>
              <a:ea typeface="微软雅黑" panose="020B0503020204020204" charset="-122"/>
            </a:endParaRPr>
          </a:p>
        </p:txBody>
      </p:sp>
      <p:sp>
        <p:nvSpPr>
          <p:cNvPr id="8" name="文本占位符 36"/>
          <p:cNvSpPr>
            <a:spLocks noGrp="1"/>
          </p:cNvSpPr>
          <p:nvPr>
            <p:ph type="body" sz="quarter" idx="14" hasCustomPrompt="1"/>
          </p:nvPr>
        </p:nvSpPr>
        <p:spPr>
          <a:xfrm>
            <a:off x="6104057" y="4815803"/>
            <a:ext cx="5400000" cy="443198"/>
          </a:xfrm>
          <a:prstGeom prst="rect">
            <a:avLst/>
          </a:prstGeom>
          <a:noFill/>
          <a:ln w="3175" cap="sq">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spAutoFit/>
          </a:bodyPr>
          <a:lstStyle>
            <a:lvl1pPr>
              <a:defRPr lang="zh-CN" altLang="en-US" sz="3200" b="1" dirty="0">
                <a:solidFill>
                  <a:schemeClr val="bg1"/>
                </a:solidFill>
                <a:latin typeface="+mn-ea"/>
              </a:defRPr>
            </a:lvl1pPr>
          </a:lstStyle>
          <a:p>
            <a:pPr marL="0" lvl="0" indent="0">
              <a:buNone/>
            </a:pPr>
            <a:r>
              <a:rPr lang="zh-CN" altLang="en-US" dirty="0"/>
              <a:t>输入标题</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 name="图片 1"/>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10628767" y="218820"/>
            <a:ext cx="1263069" cy="429511"/>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txStyles>
    <p:titleStyle>
      <a:lvl1pPr algn="l" defTabSz="914400" rtl="0" eaLnBrk="1" latinLnBrk="0" hangingPunct="1">
        <a:lnSpc>
          <a:spcPts val="2500"/>
        </a:lnSpc>
        <a:spcBef>
          <a:spcPct val="0"/>
        </a:spcBef>
        <a:buNone/>
        <a:defRPr lang="zh-CN" altLang="en-US" sz="1800" b="1" kern="0" dirty="0" smtClean="0">
          <a:solidFill>
            <a:sysClr val="windowText" lastClr="000000"/>
          </a:solidFill>
          <a:latin typeface="华文楷体" panose="02010600040101010101" pitchFamily="2" charset="-122"/>
          <a:ea typeface="华文楷体" panose="02010600040101010101" pitchFamily="2" charset="-122"/>
          <a:cs typeface="+mn-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7.jpe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22.png"/><Relationship Id="rId4" Type="http://schemas.openxmlformats.org/officeDocument/2006/relationships/image" Target="../media/image21.jpeg"/></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28.jpeg"/><Relationship Id="rId5" Type="http://schemas.openxmlformats.org/officeDocument/2006/relationships/image" Target="../media/image27.png"/><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31.png"/><Relationship Id="rId4" Type="http://schemas.openxmlformats.org/officeDocument/2006/relationships/image" Target="../media/image30.png"/></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39.png"/></Relationships>
</file>

<file path=ppt/slides/_rels/slide1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41.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43.png"/></Relationships>
</file>

<file path=ppt/slides/_rels/slide21.xml.rels><?xml version="1.0" encoding="UTF-8" standalone="yes"?>
<Relationships xmlns="http://schemas.openxmlformats.org/package/2006/relationships"><Relationship Id="rId8" Type="http://schemas.openxmlformats.org/officeDocument/2006/relationships/tags" Target="../tags/tag21.xml"/><Relationship Id="rId13" Type="http://schemas.openxmlformats.org/officeDocument/2006/relationships/notesSlide" Target="../notesSlides/notesSlide17.xml"/><Relationship Id="rId3" Type="http://schemas.openxmlformats.org/officeDocument/2006/relationships/tags" Target="../tags/tag16.xml"/><Relationship Id="rId7" Type="http://schemas.openxmlformats.org/officeDocument/2006/relationships/tags" Target="../tags/tag20.xml"/><Relationship Id="rId12" Type="http://schemas.openxmlformats.org/officeDocument/2006/relationships/slideLayout" Target="../slideLayouts/slideLayout1.xml"/><Relationship Id="rId2" Type="http://schemas.openxmlformats.org/officeDocument/2006/relationships/tags" Target="../tags/tag15.xml"/><Relationship Id="rId16" Type="http://schemas.openxmlformats.org/officeDocument/2006/relationships/image" Target="../media/image46.png"/><Relationship Id="rId1" Type="http://schemas.openxmlformats.org/officeDocument/2006/relationships/tags" Target="../tags/tag14.xml"/><Relationship Id="rId6" Type="http://schemas.openxmlformats.org/officeDocument/2006/relationships/tags" Target="../tags/tag19.xml"/><Relationship Id="rId11" Type="http://schemas.openxmlformats.org/officeDocument/2006/relationships/tags" Target="../tags/tag24.xml"/><Relationship Id="rId5" Type="http://schemas.openxmlformats.org/officeDocument/2006/relationships/tags" Target="../tags/tag18.xml"/><Relationship Id="rId15" Type="http://schemas.openxmlformats.org/officeDocument/2006/relationships/image" Target="../media/image45.png"/><Relationship Id="rId10" Type="http://schemas.openxmlformats.org/officeDocument/2006/relationships/tags" Target="../tags/tag23.xml"/><Relationship Id="rId4" Type="http://schemas.openxmlformats.org/officeDocument/2006/relationships/tags" Target="../tags/tag17.xml"/><Relationship Id="rId9" Type="http://schemas.openxmlformats.org/officeDocument/2006/relationships/tags" Target="../tags/tag22.xml"/><Relationship Id="rId14" Type="http://schemas.openxmlformats.org/officeDocument/2006/relationships/image" Target="../media/image44.png"/></Relationships>
</file>

<file path=ppt/slides/_rels/slide22.xml.rels><?xml version="1.0" encoding="UTF-8" standalone="yes"?>
<Relationships xmlns="http://schemas.openxmlformats.org/package/2006/relationships"><Relationship Id="rId8" Type="http://schemas.openxmlformats.org/officeDocument/2006/relationships/image" Target="../media/image49.jpeg"/><Relationship Id="rId3" Type="http://schemas.openxmlformats.org/officeDocument/2006/relationships/tags" Target="../tags/tag27.xml"/><Relationship Id="rId7" Type="http://schemas.openxmlformats.org/officeDocument/2006/relationships/image" Target="../media/image48.png"/><Relationship Id="rId2" Type="http://schemas.openxmlformats.org/officeDocument/2006/relationships/tags" Target="../tags/tag26.xml"/><Relationship Id="rId1" Type="http://schemas.openxmlformats.org/officeDocument/2006/relationships/tags" Target="../tags/tag25.xml"/><Relationship Id="rId6" Type="http://schemas.openxmlformats.org/officeDocument/2006/relationships/image" Target="../media/image47.png"/><Relationship Id="rId5" Type="http://schemas.openxmlformats.org/officeDocument/2006/relationships/notesSlide" Target="../notesSlides/notesSlide18.xml"/><Relationship Id="rId4"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51.png"/></Relationships>
</file>

<file path=ppt/slides/_rels/slide2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53.png"/></Relationships>
</file>

<file path=ppt/slides/_rels/slide2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55.png"/></Relationships>
</file>

<file path=ppt/slides/_rels/slide2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57.png"/></Relationships>
</file>

<file path=ppt/slides/_rels/slide2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59.png"/></Relationships>
</file>

<file path=ppt/slides/_rels/slide2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61.png"/></Relationships>
</file>

<file path=ppt/slides/_rels/slide2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5.xml"/><Relationship Id="rId1" Type="http://schemas.openxmlformats.org/officeDocument/2006/relationships/slideLayout" Target="../slideLayouts/slideLayout1.xml"/><Relationship Id="rId5" Type="http://schemas.openxmlformats.org/officeDocument/2006/relationships/image" Target="../media/image64.png"/><Relationship Id="rId4" Type="http://schemas.openxmlformats.org/officeDocument/2006/relationships/image" Target="../media/image63.jpeg"/></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66.png"/></Relationships>
</file>

<file path=ppt/slides/_rels/slide3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65.png"/></Relationships>
</file>

<file path=ppt/slides/_rels/slide3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8.xml"/><Relationship Id="rId1" Type="http://schemas.openxmlformats.org/officeDocument/2006/relationships/slideLayout" Target="../slideLayouts/slideLayout1.xml"/><Relationship Id="rId5" Type="http://schemas.openxmlformats.org/officeDocument/2006/relationships/image" Target="../media/image70.png"/><Relationship Id="rId4" Type="http://schemas.openxmlformats.org/officeDocument/2006/relationships/image" Target="../media/image69.png"/></Relationships>
</file>

<file path=ppt/slides/_rels/slide3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5906304" y="3279822"/>
            <a:ext cx="5896814" cy="553998"/>
          </a:xfrm>
        </p:spPr>
        <p:txBody>
          <a:bodyPr/>
          <a:lstStyle/>
          <a:p>
            <a:pPr>
              <a:lnSpc>
                <a:spcPct val="100000"/>
              </a:lnSpc>
            </a:pPr>
            <a:r>
              <a:rPr lang="zh-CN" altLang="en-US" dirty="0"/>
              <a:t>人工智能 </a:t>
            </a:r>
            <a:r>
              <a:rPr lang="en-US" altLang="zh-CN" dirty="0"/>
              <a:t>–</a:t>
            </a:r>
            <a:r>
              <a:rPr lang="zh-CN" altLang="en-US" dirty="0"/>
              <a:t> </a:t>
            </a:r>
            <a:r>
              <a:rPr lang="zh-CN" altLang="en-US" dirty="0" smtClean="0"/>
              <a:t>神经网络基础</a:t>
            </a:r>
            <a:endParaRPr lang="zh-CN" alt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47528" y="228664"/>
            <a:ext cx="11278712" cy="406971"/>
          </a:xfrm>
        </p:spPr>
        <p:txBody>
          <a:bodyPr/>
          <a:lstStyle/>
          <a:p>
            <a:r>
              <a:rPr lang="zh-CN" altLang="en-US" dirty="0"/>
              <a:t>“小蓝”的“寻底”神技：微积分揭示“误差山谷”的秘密</a:t>
            </a:r>
          </a:p>
        </p:txBody>
      </p:sp>
      <p:cxnSp>
        <p:nvCxnSpPr>
          <p:cNvPr id="44" name="直接连接符 43"/>
          <p:cNvCxnSpPr/>
          <p:nvPr/>
        </p:nvCxnSpPr>
        <p:spPr>
          <a:xfrm flipV="1">
            <a:off x="5843019" y="1682151"/>
            <a:ext cx="5710389" cy="26119"/>
          </a:xfrm>
          <a:prstGeom prst="line">
            <a:avLst/>
          </a:prstGeom>
          <a:ln w="6350">
            <a:solidFill>
              <a:schemeClr val="tx2">
                <a:alpha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45" name="Text3"/>
          <p:cNvSpPr/>
          <p:nvPr/>
        </p:nvSpPr>
        <p:spPr>
          <a:xfrm>
            <a:off x="5721780" y="890328"/>
            <a:ext cx="6091740" cy="1113560"/>
          </a:xfrm>
          <a:prstGeom prst="rect">
            <a:avLst/>
          </a:prstGeom>
        </p:spPr>
        <p:txBody>
          <a:bodyPr wrap="square" lIns="91440" tIns="45720" rIns="91440" bIns="45720" anchor="t" anchorCtr="0">
            <a:noAutofit/>
          </a:bodyPr>
          <a:lstStyle/>
          <a:p>
            <a:r>
              <a:rPr lang="zh-CN" altLang="en-US" sz="1100" b="1" dirty="0"/>
              <a:t>我们知道了“小蓝”的整体判断失误（方差代价函数 </a:t>
            </a:r>
            <a:r>
              <a:rPr lang="en-US" altLang="zh-CN" sz="1100" b="1" dirty="0" smtClean="0"/>
              <a:t>e(w</a:t>
            </a:r>
            <a:r>
              <a:rPr lang="en-US" altLang="zh-CN" sz="1100" b="1" dirty="0"/>
              <a:t>)</a:t>
            </a:r>
            <a:r>
              <a:rPr lang="zh-CN" altLang="en-US" sz="1100" b="1" dirty="0"/>
              <a:t>）与它的“判断标准”（权重 </a:t>
            </a:r>
            <a:r>
              <a:rPr lang="en-US" altLang="zh-CN" sz="1100" b="1" dirty="0"/>
              <a:t>w</a:t>
            </a:r>
            <a:r>
              <a:rPr lang="zh-CN" altLang="en-US" sz="1100" b="1" dirty="0"/>
              <a:t>）构成了一个开口向上的“误差山谷”。</a:t>
            </a:r>
          </a:p>
          <a:p>
            <a:r>
              <a:rPr lang="zh-CN" altLang="en-US" sz="1100" b="1" dirty="0"/>
              <a:t>“小蓝”的目标明确：到达山谷的最低点，因为那里的 </a:t>
            </a:r>
            <a:r>
              <a:rPr lang="en-US" altLang="zh-CN" sz="1100" b="1" dirty="0"/>
              <a:t>w </a:t>
            </a:r>
            <a:r>
              <a:rPr lang="zh-CN" altLang="en-US" sz="1100" b="1" dirty="0"/>
              <a:t>能让它的判断最准确。但问题是，怎么才能精确地找到这个最低点呢？</a:t>
            </a:r>
            <a:endParaRPr lang="en-US" altLang="zh-CN" sz="1100" b="1" dirty="0"/>
          </a:p>
        </p:txBody>
      </p:sp>
      <p:grpSp>
        <p:nvGrpSpPr>
          <p:cNvPr id="28" name="组合 27"/>
          <p:cNvGrpSpPr/>
          <p:nvPr/>
        </p:nvGrpSpPr>
        <p:grpSpPr>
          <a:xfrm>
            <a:off x="5721780" y="1791908"/>
            <a:ext cx="5831627" cy="4543226"/>
            <a:chOff x="5026916" y="2249484"/>
            <a:chExt cx="5831627" cy="4543226"/>
          </a:xfrm>
        </p:grpSpPr>
        <p:grpSp>
          <p:nvGrpSpPr>
            <p:cNvPr id="46" name="组合 45"/>
            <p:cNvGrpSpPr/>
            <p:nvPr/>
          </p:nvGrpSpPr>
          <p:grpSpPr>
            <a:xfrm>
              <a:off x="5026916" y="2249484"/>
              <a:ext cx="5337970" cy="1327760"/>
              <a:chOff x="5026916" y="1426156"/>
              <a:chExt cx="5337970" cy="1327760"/>
            </a:xfrm>
          </p:grpSpPr>
          <p:sp>
            <p:nvSpPr>
              <p:cNvPr id="58" name="Number1"/>
              <p:cNvSpPr txBox="1"/>
              <p:nvPr/>
            </p:nvSpPr>
            <p:spPr>
              <a:xfrm>
                <a:off x="5026916" y="1438152"/>
                <a:ext cx="972669" cy="923330"/>
              </a:xfrm>
              <a:prstGeom prst="rect">
                <a:avLst/>
              </a:prstGeom>
              <a:no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spAutoFit/>
              </a:bodyPr>
              <a:lstStyle>
                <a:defPPr>
                  <a:defRPr lang="zh-CN"/>
                </a:defPPr>
                <a:lvl1pPr algn="ctr" defTabSz="914400">
                  <a:defRPr sz="1400" b="1">
                    <a:solidFill>
                      <a:schemeClr val="tx1">
                        <a:lumMod val="90000"/>
                        <a:lumOff val="1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zh-CN" sz="5400" dirty="0">
                    <a:solidFill>
                      <a:schemeClr val="tx1"/>
                    </a:solidFill>
                  </a:rPr>
                  <a:t>1</a:t>
                </a:r>
                <a:endParaRPr lang="zh-CN" altLang="en-US" sz="5400" dirty="0">
                  <a:solidFill>
                    <a:schemeClr val="tx1"/>
                  </a:solidFill>
                </a:endParaRPr>
              </a:p>
            </p:txBody>
          </p:sp>
          <p:sp>
            <p:nvSpPr>
              <p:cNvPr id="59" name="Bullet1"/>
              <p:cNvSpPr txBox="1"/>
              <p:nvPr/>
            </p:nvSpPr>
            <p:spPr>
              <a:xfrm>
                <a:off x="5876562" y="1426156"/>
                <a:ext cx="4258076" cy="467585"/>
              </a:xfrm>
              <a:prstGeom prst="rect">
                <a:avLst/>
              </a:prstGeom>
              <a:no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normAutofit/>
              </a:bodyPr>
              <a:lstStyle>
                <a:defPPr>
                  <a:defRPr lang="zh-CN"/>
                </a:defPPr>
                <a:lvl1pPr algn="ctr" defTabSz="914400">
                  <a:defRPr sz="1400" b="1">
                    <a:solidFill>
                      <a:schemeClr val="tx1">
                        <a:lumMod val="90000"/>
                        <a:lumOff val="1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zh-CN" altLang="en-US" dirty="0" smtClean="0"/>
                  <a:t>数学家</a:t>
                </a:r>
                <a:r>
                  <a:rPr lang="zh-CN" altLang="en-US" dirty="0"/>
                  <a:t>的“探照灯”：微积分与导数</a:t>
                </a:r>
                <a:endParaRPr lang="en-US" altLang="zh-CN" sz="1800" dirty="0">
                  <a:solidFill>
                    <a:schemeClr val="tx1"/>
                  </a:solidFill>
                </a:endParaRPr>
              </a:p>
            </p:txBody>
          </p:sp>
          <p:sp>
            <p:nvSpPr>
              <p:cNvPr id="61" name="Text1"/>
              <p:cNvSpPr/>
              <p:nvPr/>
            </p:nvSpPr>
            <p:spPr>
              <a:xfrm>
                <a:off x="5872964" y="1944598"/>
                <a:ext cx="4491922" cy="809318"/>
              </a:xfrm>
              <a:prstGeom prst="rect">
                <a:avLst/>
              </a:prstGeom>
            </p:spPr>
            <p:txBody>
              <a:bodyPr wrap="square" lIns="91440" tIns="45720" rIns="91440" bIns="45720" anchor="t" anchorCtr="0">
                <a:normAutofit/>
              </a:bodyPr>
              <a:lstStyle/>
              <a:p>
                <a:r>
                  <a:rPr lang="zh-CN" altLang="en-US" sz="1000" dirty="0"/>
                  <a:t>数学家们给了“小蓝”一个强大的工具，就像一盏能照亮山谷地形的“探照灯”</a:t>
                </a:r>
                <a:r>
                  <a:rPr lang="en-US" altLang="zh-CN" sz="1000" dirty="0"/>
                  <a:t>- </a:t>
                </a:r>
                <a:r>
                  <a:rPr lang="zh-CN" altLang="en-US" sz="1000" dirty="0"/>
                  <a:t>微积分，尤其是其中的求导 </a:t>
                </a:r>
                <a:r>
                  <a:rPr lang="en-US" altLang="zh-CN" sz="1000" dirty="0"/>
                  <a:t>(Differentiation)</a:t>
                </a:r>
                <a:r>
                  <a:rPr lang="zh-CN" altLang="en-US" sz="1000" dirty="0"/>
                  <a:t>。</a:t>
                </a:r>
              </a:p>
              <a:p>
                <a:r>
                  <a:rPr lang="zh-CN" altLang="en-US" sz="1000" dirty="0"/>
                  <a:t>导数的魔力： 一个函数在某一点的导数，代表了函数曲线在该点的瞬时变化率，也就是切线的斜率 </a:t>
                </a:r>
                <a:r>
                  <a:rPr lang="en-US" altLang="zh-CN" sz="1000" dirty="0"/>
                  <a:t>(slope)</a:t>
                </a:r>
                <a:r>
                  <a:rPr lang="zh-CN" altLang="en-US" sz="1000" dirty="0"/>
                  <a:t>。</a:t>
                </a:r>
              </a:p>
            </p:txBody>
          </p:sp>
        </p:grpSp>
        <p:grpSp>
          <p:nvGrpSpPr>
            <p:cNvPr id="47" name="组合 46"/>
            <p:cNvGrpSpPr/>
            <p:nvPr/>
          </p:nvGrpSpPr>
          <p:grpSpPr>
            <a:xfrm>
              <a:off x="5324147" y="3710444"/>
              <a:ext cx="5534396" cy="1437829"/>
              <a:chOff x="5324147" y="2887116"/>
              <a:chExt cx="5534396" cy="1437829"/>
            </a:xfrm>
          </p:grpSpPr>
          <p:cxnSp>
            <p:nvCxnSpPr>
              <p:cNvPr id="53" name="直接连接符 52"/>
              <p:cNvCxnSpPr/>
              <p:nvPr/>
            </p:nvCxnSpPr>
            <p:spPr>
              <a:xfrm rot="5400000" flipV="1">
                <a:off x="7680014" y="932255"/>
                <a:ext cx="0" cy="3909722"/>
              </a:xfrm>
              <a:prstGeom prst="line">
                <a:avLst/>
              </a:prstGeom>
              <a:ln w="6350">
                <a:solidFill>
                  <a:schemeClr val="accent1"/>
                </a:solidFill>
                <a:tailEnd type="oval"/>
              </a:ln>
            </p:spPr>
            <p:style>
              <a:lnRef idx="1">
                <a:schemeClr val="accent1"/>
              </a:lnRef>
              <a:fillRef idx="0">
                <a:schemeClr val="accent1"/>
              </a:fillRef>
              <a:effectRef idx="0">
                <a:schemeClr val="accent1"/>
              </a:effectRef>
              <a:fontRef idx="minor">
                <a:schemeClr val="tx1"/>
              </a:fontRef>
            </p:style>
          </p:cxnSp>
          <p:grpSp>
            <p:nvGrpSpPr>
              <p:cNvPr id="54" name="组合 53"/>
              <p:cNvGrpSpPr/>
              <p:nvPr/>
            </p:nvGrpSpPr>
            <p:grpSpPr>
              <a:xfrm>
                <a:off x="5324147" y="2897726"/>
                <a:ext cx="5534396" cy="1427219"/>
                <a:chOff x="5382022" y="2897726"/>
                <a:chExt cx="5534396" cy="1427219"/>
              </a:xfrm>
            </p:grpSpPr>
            <p:sp>
              <p:nvSpPr>
                <p:cNvPr id="55" name="Number2"/>
                <p:cNvSpPr txBox="1"/>
                <p:nvPr/>
              </p:nvSpPr>
              <p:spPr>
                <a:xfrm>
                  <a:off x="5382022" y="2992867"/>
                  <a:ext cx="997274" cy="923330"/>
                </a:xfrm>
                <a:prstGeom prst="rect">
                  <a:avLst/>
                </a:prstGeom>
                <a:no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spAutoFit/>
                </a:bodyPr>
                <a:lstStyle>
                  <a:defPPr>
                    <a:defRPr lang="zh-CN"/>
                  </a:defPPr>
                  <a:lvl1pPr algn="ctr" defTabSz="914400">
                    <a:defRPr sz="1400" b="1">
                      <a:solidFill>
                        <a:schemeClr val="tx1">
                          <a:lumMod val="90000"/>
                          <a:lumOff val="1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zh-CN" sz="5400" dirty="0">
                      <a:solidFill>
                        <a:schemeClr val="accent1"/>
                      </a:solidFill>
                    </a:rPr>
                    <a:t>2</a:t>
                  </a:r>
                  <a:endParaRPr lang="zh-CN" altLang="en-US" sz="5400" dirty="0">
                    <a:solidFill>
                      <a:schemeClr val="accent1"/>
                    </a:solidFill>
                  </a:endParaRPr>
                </a:p>
              </p:txBody>
            </p:sp>
            <p:sp>
              <p:nvSpPr>
                <p:cNvPr id="56" name="Bullet2"/>
                <p:cNvSpPr txBox="1"/>
                <p:nvPr/>
              </p:nvSpPr>
              <p:spPr>
                <a:xfrm>
                  <a:off x="6090734" y="2897726"/>
                  <a:ext cx="3580172" cy="467585"/>
                </a:xfrm>
                <a:prstGeom prst="rect">
                  <a:avLst/>
                </a:prstGeom>
                <a:no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normAutofit/>
                </a:bodyPr>
                <a:lstStyle>
                  <a:defPPr>
                    <a:defRPr lang="zh-CN"/>
                  </a:defPPr>
                  <a:lvl1pPr algn="ctr" defTabSz="914400">
                    <a:defRPr sz="1400" b="1">
                      <a:solidFill>
                        <a:schemeClr val="tx1">
                          <a:lumMod val="90000"/>
                          <a:lumOff val="1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zh-CN" altLang="en-US" dirty="0" smtClean="0"/>
                    <a:t>“山谷最低点”的</a:t>
                  </a:r>
                  <a:r>
                    <a:rPr lang="zh-CN" altLang="en-US" dirty="0"/>
                    <a:t>数学特征：斜率为零！</a:t>
                  </a:r>
                  <a:endParaRPr lang="en-US" altLang="zh-CN" sz="1800" dirty="0">
                    <a:solidFill>
                      <a:schemeClr val="tx1"/>
                    </a:solidFill>
                  </a:endParaRPr>
                </a:p>
              </p:txBody>
            </p:sp>
            <p:sp>
              <p:nvSpPr>
                <p:cNvPr id="57" name="Text2"/>
                <p:cNvSpPr/>
                <p:nvPr/>
              </p:nvSpPr>
              <p:spPr>
                <a:xfrm>
                  <a:off x="6287161" y="3425688"/>
                  <a:ext cx="4629257" cy="899257"/>
                </a:xfrm>
                <a:prstGeom prst="rect">
                  <a:avLst/>
                </a:prstGeom>
              </p:spPr>
              <p:txBody>
                <a:bodyPr wrap="square" lIns="91440" tIns="45720" rIns="91440" bIns="45720" anchor="t" anchorCtr="0">
                  <a:noAutofit/>
                </a:bodyPr>
                <a:lstStyle/>
                <a:p>
                  <a:r>
                    <a:rPr lang="zh-CN" altLang="en-US" sz="1000" dirty="0" smtClean="0"/>
                    <a:t>对于</a:t>
                  </a:r>
                  <a:r>
                    <a:rPr lang="zh-CN" altLang="en-US" sz="1000" dirty="0"/>
                    <a:t>一个光滑的“误差山谷”（代价函数曲线）：</a:t>
                  </a:r>
                </a:p>
                <a:p>
                  <a:r>
                    <a:rPr lang="zh-CN" altLang="en-US" sz="1000" dirty="0"/>
                    <a:t>在山谷的最低点，曲线是平坦的，那里的切线是水平的，所以它的斜率必定为零！</a:t>
                  </a:r>
                </a:p>
                <a:p>
                  <a:r>
                    <a:rPr lang="zh-CN" altLang="en-US" sz="1000" dirty="0"/>
                    <a:t>（同理，在“山峰”的最高点，斜率也为零。）</a:t>
                  </a:r>
                </a:p>
                <a:p>
                  <a:r>
                    <a:rPr lang="zh-CN" altLang="en-US" sz="1000" dirty="0"/>
                    <a:t>这意味着，如果我们能找到代价函数 </a:t>
                  </a:r>
                  <a:r>
                    <a:rPr lang="en-US" altLang="zh-CN" sz="1000" dirty="0" smtClean="0"/>
                    <a:t>e(w</a:t>
                  </a:r>
                  <a:r>
                    <a:rPr lang="en-US" altLang="zh-CN" sz="1000" dirty="0"/>
                    <a:t>) </a:t>
                  </a:r>
                  <a:r>
                    <a:rPr lang="zh-CN" altLang="en-US" sz="1000" dirty="0"/>
                    <a:t>的导数 </a:t>
                  </a:r>
                  <a:r>
                    <a:rPr lang="en-US" altLang="zh-CN" sz="1000" dirty="0" err="1"/>
                    <a:t>dJ</a:t>
                  </a:r>
                  <a:r>
                    <a:rPr lang="en-US" altLang="zh-CN" sz="1000" dirty="0"/>
                    <a:t>/</a:t>
                  </a:r>
                  <a:r>
                    <a:rPr lang="en-US" altLang="zh-CN" sz="1000" dirty="0" err="1"/>
                    <a:t>dw</a:t>
                  </a:r>
                  <a:r>
                    <a:rPr lang="zh-CN" altLang="en-US" sz="1000" dirty="0"/>
                    <a:t>，并令这个导数等于零，解出来的 </a:t>
                  </a:r>
                  <a:r>
                    <a:rPr lang="en-US" altLang="zh-CN" sz="1000" dirty="0"/>
                    <a:t>w </a:t>
                  </a:r>
                  <a:r>
                    <a:rPr lang="zh-CN" altLang="en-US" sz="1000" dirty="0"/>
                    <a:t>值，就有可能是我们梦寐以求的“谷底”对应的最佳权重！</a:t>
                  </a:r>
                  <a:endParaRPr lang="en-US" altLang="zh-CN" sz="1200" dirty="0"/>
                </a:p>
              </p:txBody>
            </p:sp>
          </p:grpSp>
        </p:grpSp>
        <p:grpSp>
          <p:nvGrpSpPr>
            <p:cNvPr id="48" name="组合 47"/>
            <p:cNvGrpSpPr/>
            <p:nvPr/>
          </p:nvGrpSpPr>
          <p:grpSpPr>
            <a:xfrm>
              <a:off x="5207352" y="5435521"/>
              <a:ext cx="5181900" cy="1357189"/>
              <a:chOff x="5207352" y="4612193"/>
              <a:chExt cx="5181900" cy="1357189"/>
            </a:xfrm>
          </p:grpSpPr>
          <p:sp>
            <p:nvSpPr>
              <p:cNvPr id="49" name="Number3"/>
              <p:cNvSpPr txBox="1"/>
              <p:nvPr/>
            </p:nvSpPr>
            <p:spPr>
              <a:xfrm>
                <a:off x="5207352" y="4681331"/>
                <a:ext cx="972669" cy="923330"/>
              </a:xfrm>
              <a:prstGeom prst="rect">
                <a:avLst/>
              </a:prstGeom>
              <a:no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spAutoFit/>
              </a:bodyPr>
              <a:lstStyle>
                <a:defPPr>
                  <a:defRPr lang="zh-CN"/>
                </a:defPPr>
                <a:lvl1pPr algn="ctr" defTabSz="914400">
                  <a:defRPr sz="1400" b="1">
                    <a:solidFill>
                      <a:schemeClr val="tx1">
                        <a:lumMod val="90000"/>
                        <a:lumOff val="1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zh-CN" sz="5400" dirty="0">
                    <a:solidFill>
                      <a:schemeClr val="tx1"/>
                    </a:solidFill>
                  </a:rPr>
                  <a:t>3</a:t>
                </a:r>
                <a:endParaRPr lang="zh-CN" altLang="en-US" sz="5400" dirty="0">
                  <a:solidFill>
                    <a:schemeClr val="tx1"/>
                  </a:solidFill>
                </a:endParaRPr>
              </a:p>
            </p:txBody>
          </p:sp>
          <p:sp>
            <p:nvSpPr>
              <p:cNvPr id="50" name="Bullet3"/>
              <p:cNvSpPr txBox="1"/>
              <p:nvPr/>
            </p:nvSpPr>
            <p:spPr>
              <a:xfrm>
                <a:off x="6086301" y="4731322"/>
                <a:ext cx="3491840" cy="348367"/>
              </a:xfrm>
              <a:prstGeom prst="rect">
                <a:avLst/>
              </a:prstGeom>
              <a:no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normAutofit/>
              </a:bodyPr>
              <a:lstStyle>
                <a:defPPr>
                  <a:defRPr lang="zh-CN"/>
                </a:defPPr>
                <a:lvl1pPr algn="ctr" defTabSz="914400">
                  <a:defRPr sz="1400" b="1">
                    <a:solidFill>
                      <a:schemeClr val="tx1">
                        <a:lumMod val="90000"/>
                        <a:lumOff val="1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zh-CN" altLang="en-US" dirty="0" smtClean="0"/>
                  <a:t>对</a:t>
                </a:r>
                <a:r>
                  <a:rPr lang="zh-CN" altLang="en-US" dirty="0"/>
                  <a:t>平方误差损失函数求导</a:t>
                </a:r>
                <a:endParaRPr lang="en-US" altLang="zh-CN" sz="1800" dirty="0">
                  <a:solidFill>
                    <a:schemeClr val="tx1"/>
                  </a:solidFill>
                </a:endParaRPr>
              </a:p>
            </p:txBody>
          </p:sp>
          <p:cxnSp>
            <p:nvCxnSpPr>
              <p:cNvPr id="51" name="直接连接符 50"/>
              <p:cNvCxnSpPr/>
              <p:nvPr/>
            </p:nvCxnSpPr>
            <p:spPr>
              <a:xfrm rot="5400000" flipV="1">
                <a:off x="7546406" y="2657332"/>
                <a:ext cx="0" cy="3909722"/>
              </a:xfrm>
              <a:prstGeom prst="line">
                <a:avLst/>
              </a:prstGeom>
              <a:ln w="6350">
                <a:solidFill>
                  <a:schemeClr val="tx2">
                    <a:alpha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52" name="Text3"/>
              <p:cNvSpPr/>
              <p:nvPr/>
            </p:nvSpPr>
            <p:spPr>
              <a:xfrm>
                <a:off x="6107598" y="5108266"/>
                <a:ext cx="4281654" cy="861116"/>
              </a:xfrm>
              <a:prstGeom prst="rect">
                <a:avLst/>
              </a:prstGeom>
            </p:spPr>
            <p:txBody>
              <a:bodyPr wrap="square" lIns="91440" tIns="45720" rIns="91440" bIns="45720" anchor="t" anchorCtr="0">
                <a:normAutofit fontScale="85000" lnSpcReduction="20000"/>
              </a:bodyPr>
              <a:lstStyle/>
              <a:p>
                <a:pPr>
                  <a:lnSpc>
                    <a:spcPct val="120000"/>
                  </a:lnSpc>
                </a:pPr>
                <a:r>
                  <a:rPr lang="zh-CN" altLang="en-US" sz="1200" dirty="0" smtClean="0"/>
                  <a:t>让</a:t>
                </a:r>
                <a:r>
                  <a:rPr lang="zh-CN" altLang="en-US" sz="1200" dirty="0"/>
                  <a:t>我们以之前单个“豆豆”的平方误差（方差）为例，看看如何计算斜率。</a:t>
                </a:r>
              </a:p>
              <a:p>
                <a:pPr>
                  <a:lnSpc>
                    <a:spcPct val="120000"/>
                  </a:lnSpc>
                </a:pPr>
                <a:r>
                  <a:rPr lang="zh-CN" altLang="en-US" sz="1200" dirty="0"/>
                  <a:t>损失函数 </a:t>
                </a:r>
                <a:r>
                  <a:rPr lang="en-US" altLang="zh-CN" sz="1200" dirty="0" smtClean="0"/>
                  <a:t>e(w</a:t>
                </a:r>
                <a:r>
                  <a:rPr lang="en-US" altLang="zh-CN" sz="1200" dirty="0"/>
                  <a:t>) = (y_</a:t>
                </a:r>
                <a:r>
                  <a:rPr lang="zh-CN" altLang="en-US" sz="1200" dirty="0"/>
                  <a:t>真实 </a:t>
                </a:r>
                <a:r>
                  <a:rPr lang="en-US" altLang="zh-CN" sz="1200" dirty="0"/>
                  <a:t>- </a:t>
                </a:r>
                <a:r>
                  <a:rPr lang="en-US" altLang="zh-CN" sz="1200" dirty="0" smtClean="0"/>
                  <a:t>w*x)²</a:t>
                </a:r>
                <a:endParaRPr lang="en-US" altLang="zh-CN" sz="1200" dirty="0"/>
              </a:p>
              <a:p>
                <a:pPr>
                  <a:lnSpc>
                    <a:spcPct val="120000"/>
                  </a:lnSpc>
                </a:pPr>
                <a:r>
                  <a:rPr lang="zh-CN" altLang="en-US" sz="1200" dirty="0" smtClean="0"/>
                  <a:t>所以</a:t>
                </a:r>
                <a:r>
                  <a:rPr lang="zh-CN" altLang="en-US" sz="1200" dirty="0"/>
                  <a:t>，损失函数在任意权重 </a:t>
                </a:r>
                <a:r>
                  <a:rPr lang="en-US" altLang="zh-CN" sz="1200" dirty="0"/>
                  <a:t>w </a:t>
                </a:r>
                <a:r>
                  <a:rPr lang="zh-CN" altLang="en-US" sz="1200" dirty="0"/>
                  <a:t>点的斜率（导数）是：</a:t>
                </a:r>
                <a:r>
                  <a:rPr lang="en-US" altLang="zh-CN" sz="1200" dirty="0"/>
                  <a:t>-2x(y - </a:t>
                </a:r>
                <a:r>
                  <a:rPr lang="en-US" altLang="zh-CN" sz="1200" dirty="0" err="1"/>
                  <a:t>wx</a:t>
                </a:r>
                <a:r>
                  <a:rPr lang="en-US" altLang="zh-CN" sz="1200" dirty="0"/>
                  <a:t>)</a:t>
                </a:r>
              </a:p>
              <a:p>
                <a:pPr>
                  <a:lnSpc>
                    <a:spcPct val="120000"/>
                  </a:lnSpc>
                </a:pPr>
                <a:r>
                  <a:rPr lang="zh-CN" altLang="en-US" sz="1200" dirty="0"/>
                  <a:t>这个导数值告诉我们，在当前 </a:t>
                </a:r>
                <a:r>
                  <a:rPr lang="en-US" altLang="zh-CN" sz="1200" dirty="0"/>
                  <a:t>w </a:t>
                </a:r>
                <a:r>
                  <a:rPr lang="zh-CN" altLang="en-US" sz="1200" dirty="0"/>
                  <a:t>下，“误差山谷”有多陡，以及是向上还是向下倾斜。</a:t>
                </a:r>
              </a:p>
            </p:txBody>
          </p:sp>
        </p:grpSp>
      </p:grpSp>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1510" y="890328"/>
            <a:ext cx="5048940" cy="2841018"/>
          </a:xfrm>
          <a:prstGeom prst="rect">
            <a:avLst/>
          </a:prstGeom>
        </p:spPr>
      </p:pic>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41511" y="3793900"/>
            <a:ext cx="5048940" cy="2841018"/>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47528" y="228664"/>
            <a:ext cx="11278712" cy="438582"/>
          </a:xfrm>
        </p:spPr>
        <p:txBody>
          <a:bodyPr/>
          <a:lstStyle/>
          <a:p>
            <a:r>
              <a:rPr lang="zh-CN" altLang="en-US" dirty="0"/>
              <a:t>链式法则求导</a:t>
            </a:r>
            <a:r>
              <a:rPr lang="zh-CN" altLang="en-US" dirty="0" smtClean="0"/>
              <a:t>：</a:t>
            </a:r>
            <a:r>
              <a:rPr lang="zh-CN" altLang="en-US" dirty="0"/>
              <a:t>分解复杂</a:t>
            </a:r>
            <a:r>
              <a:rPr lang="zh-CN" altLang="en-US" dirty="0" smtClean="0"/>
              <a:t>函数</a:t>
            </a:r>
            <a:endParaRPr lang="zh-CN" altLang="en-US" dirty="0"/>
          </a:p>
        </p:txBody>
      </p:sp>
      <p:cxnSp>
        <p:nvCxnSpPr>
          <p:cNvPr id="44" name="直接连接符 43"/>
          <p:cNvCxnSpPr/>
          <p:nvPr/>
        </p:nvCxnSpPr>
        <p:spPr>
          <a:xfrm flipV="1">
            <a:off x="5843019" y="1515177"/>
            <a:ext cx="5710389" cy="26119"/>
          </a:xfrm>
          <a:prstGeom prst="line">
            <a:avLst/>
          </a:prstGeom>
          <a:ln w="6350">
            <a:solidFill>
              <a:schemeClr val="tx2">
                <a:alpha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45" name="Text3"/>
          <p:cNvSpPr/>
          <p:nvPr/>
        </p:nvSpPr>
        <p:spPr>
          <a:xfrm>
            <a:off x="5767919" y="1057251"/>
            <a:ext cx="6091740" cy="1113560"/>
          </a:xfrm>
          <a:prstGeom prst="rect">
            <a:avLst/>
          </a:prstGeom>
        </p:spPr>
        <p:txBody>
          <a:bodyPr wrap="square" lIns="91440" tIns="45720" rIns="91440" bIns="45720" anchor="t" anchorCtr="0">
            <a:noAutofit/>
          </a:bodyPr>
          <a:lstStyle/>
          <a:p>
            <a:r>
              <a:rPr lang="zh-CN" altLang="en-US" sz="1100" b="1" dirty="0" smtClean="0"/>
              <a:t>数学家们</a:t>
            </a:r>
            <a:r>
              <a:rPr lang="zh-CN" altLang="en-US" sz="1100" b="1" dirty="0"/>
              <a:t>提供了一个巧妙的</a:t>
            </a:r>
            <a:r>
              <a:rPr lang="zh-CN" altLang="en-US" sz="1100" b="1" dirty="0" smtClean="0"/>
              <a:t>方法</a:t>
            </a:r>
            <a:endParaRPr lang="en-US" altLang="zh-CN" sz="1100" b="1" dirty="0"/>
          </a:p>
          <a:p>
            <a:r>
              <a:rPr lang="zh-CN" altLang="en-US" sz="1100" b="1" dirty="0" smtClean="0"/>
              <a:t>链式法则 </a:t>
            </a:r>
            <a:r>
              <a:rPr lang="en-US" altLang="zh-CN" sz="1100" b="1" dirty="0"/>
              <a:t>(Chain Rule)</a:t>
            </a:r>
            <a:r>
              <a:rPr lang="zh-CN" altLang="en-US" sz="1100" b="1" dirty="0"/>
              <a:t>，专门用来处理这种“函数套函数”（复合函数）的情况。</a:t>
            </a:r>
            <a:endParaRPr lang="en-US" altLang="zh-CN" sz="1100" b="1" dirty="0"/>
          </a:p>
        </p:txBody>
      </p:sp>
      <p:grpSp>
        <p:nvGrpSpPr>
          <p:cNvPr id="28" name="组合 27"/>
          <p:cNvGrpSpPr/>
          <p:nvPr/>
        </p:nvGrpSpPr>
        <p:grpSpPr>
          <a:xfrm>
            <a:off x="5721781" y="1461813"/>
            <a:ext cx="6010659" cy="4867425"/>
            <a:chOff x="5026916" y="2114315"/>
            <a:chExt cx="6010659" cy="4867425"/>
          </a:xfrm>
        </p:grpSpPr>
        <p:grpSp>
          <p:nvGrpSpPr>
            <p:cNvPr id="46" name="组合 45"/>
            <p:cNvGrpSpPr/>
            <p:nvPr/>
          </p:nvGrpSpPr>
          <p:grpSpPr>
            <a:xfrm>
              <a:off x="5026916" y="2114315"/>
              <a:ext cx="5337970" cy="1455436"/>
              <a:chOff x="5026916" y="1290987"/>
              <a:chExt cx="5337970" cy="1455436"/>
            </a:xfrm>
          </p:grpSpPr>
          <p:sp>
            <p:nvSpPr>
              <p:cNvPr id="58" name="Number1"/>
              <p:cNvSpPr txBox="1"/>
              <p:nvPr/>
            </p:nvSpPr>
            <p:spPr>
              <a:xfrm>
                <a:off x="5026916" y="1302983"/>
                <a:ext cx="972669" cy="923330"/>
              </a:xfrm>
              <a:prstGeom prst="rect">
                <a:avLst/>
              </a:prstGeom>
              <a:no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spAutoFit/>
              </a:bodyPr>
              <a:lstStyle>
                <a:defPPr>
                  <a:defRPr lang="zh-CN"/>
                </a:defPPr>
                <a:lvl1pPr algn="ctr" defTabSz="914400">
                  <a:defRPr sz="1400" b="1">
                    <a:solidFill>
                      <a:schemeClr val="tx1">
                        <a:lumMod val="90000"/>
                        <a:lumOff val="1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zh-CN" sz="5400" dirty="0">
                    <a:solidFill>
                      <a:schemeClr val="tx1"/>
                    </a:solidFill>
                  </a:rPr>
                  <a:t>1</a:t>
                </a:r>
                <a:endParaRPr lang="zh-CN" altLang="en-US" sz="5400" dirty="0">
                  <a:solidFill>
                    <a:schemeClr val="tx1"/>
                  </a:solidFill>
                </a:endParaRPr>
              </a:p>
            </p:txBody>
          </p:sp>
          <p:sp>
            <p:nvSpPr>
              <p:cNvPr id="59" name="Bullet1"/>
              <p:cNvSpPr txBox="1"/>
              <p:nvPr/>
            </p:nvSpPr>
            <p:spPr>
              <a:xfrm>
                <a:off x="5685733" y="1290987"/>
                <a:ext cx="4258076" cy="467585"/>
              </a:xfrm>
              <a:prstGeom prst="rect">
                <a:avLst/>
              </a:prstGeom>
              <a:no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normAutofit/>
              </a:bodyPr>
              <a:lstStyle>
                <a:defPPr>
                  <a:defRPr lang="zh-CN"/>
                </a:defPPr>
                <a:lvl1pPr algn="ctr" defTabSz="914400">
                  <a:defRPr sz="1400" b="1">
                    <a:solidFill>
                      <a:schemeClr val="tx1">
                        <a:lumMod val="90000"/>
                        <a:lumOff val="1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zh-CN" altLang="en-US" dirty="0" smtClean="0"/>
                  <a:t>“庖丁解牛”</a:t>
                </a:r>
                <a:r>
                  <a:rPr lang="zh-CN" altLang="en-US" dirty="0"/>
                  <a:t>：分解复杂函数</a:t>
                </a:r>
                <a:endParaRPr lang="en-US" altLang="zh-CN" sz="1800" dirty="0">
                  <a:solidFill>
                    <a:schemeClr val="tx1"/>
                  </a:solidFill>
                </a:endParaRPr>
              </a:p>
            </p:txBody>
          </p:sp>
          <p:sp>
            <p:nvSpPr>
              <p:cNvPr id="61" name="Text1"/>
              <p:cNvSpPr/>
              <p:nvPr/>
            </p:nvSpPr>
            <p:spPr>
              <a:xfrm>
                <a:off x="5872964" y="1793526"/>
                <a:ext cx="4491922" cy="952897"/>
              </a:xfrm>
              <a:prstGeom prst="rect">
                <a:avLst/>
              </a:prstGeom>
            </p:spPr>
            <p:txBody>
              <a:bodyPr wrap="square" lIns="91440" tIns="45720" rIns="91440" bIns="45720" anchor="t" anchorCtr="0">
                <a:normAutofit fontScale="92500"/>
              </a:bodyPr>
              <a:lstStyle/>
              <a:p>
                <a:r>
                  <a:rPr lang="zh-CN" altLang="en-US" sz="1000" dirty="0" smtClean="0"/>
                  <a:t>我们</a:t>
                </a:r>
                <a:r>
                  <a:rPr lang="zh-CN" altLang="en-US" sz="1000" dirty="0"/>
                  <a:t>可以把 </a:t>
                </a:r>
                <a:r>
                  <a:rPr lang="en-US" altLang="zh-CN" sz="1000" b="1" dirty="0"/>
                  <a:t>e = (y - </a:t>
                </a:r>
                <a:r>
                  <a:rPr lang="en-US" altLang="zh-CN" sz="1000" b="1" dirty="0" err="1"/>
                  <a:t>wx</a:t>
                </a:r>
                <a:r>
                  <a:rPr lang="en-US" altLang="zh-CN" sz="1000" b="1" dirty="0"/>
                  <a:t>)² </a:t>
                </a:r>
                <a:r>
                  <a:rPr lang="zh-CN" altLang="en-US" sz="1000" dirty="0"/>
                  <a:t>这个函数“拆解”成两个更简单的部分：</a:t>
                </a:r>
              </a:p>
              <a:p>
                <a:r>
                  <a:rPr lang="zh-CN" altLang="en-US" sz="1000" dirty="0"/>
                  <a:t>第一部分： 内部函数，令 </a:t>
                </a:r>
                <a:r>
                  <a:rPr lang="en-US" altLang="zh-CN" sz="1000" b="1" dirty="0"/>
                  <a:t>h = y - </a:t>
                </a:r>
                <a:r>
                  <a:rPr lang="en-US" altLang="zh-CN" sz="1000" b="1" dirty="0" err="1"/>
                  <a:t>wx</a:t>
                </a:r>
                <a:endParaRPr lang="en-US" altLang="zh-CN" sz="1000" b="1" dirty="0"/>
              </a:p>
              <a:p>
                <a:r>
                  <a:rPr lang="zh-CN" altLang="en-US" sz="1000" dirty="0"/>
                  <a:t>这里的 </a:t>
                </a:r>
                <a:r>
                  <a:rPr lang="en-US" altLang="zh-CN" sz="1000" dirty="0"/>
                  <a:t>h </a:t>
                </a:r>
                <a:r>
                  <a:rPr lang="zh-CN" altLang="en-US" sz="1000" dirty="0"/>
                  <a:t>可以理解为“小蓝”的预测值 </a:t>
                </a:r>
                <a:r>
                  <a:rPr lang="en-US" altLang="zh-CN" sz="1000" dirty="0" err="1"/>
                  <a:t>wx</a:t>
                </a:r>
                <a:r>
                  <a:rPr lang="en-US" altLang="zh-CN" sz="1000" dirty="0"/>
                  <a:t> </a:t>
                </a:r>
                <a:r>
                  <a:rPr lang="zh-CN" altLang="en-US" sz="1000" dirty="0"/>
                  <a:t>与真实值 </a:t>
                </a:r>
                <a:r>
                  <a:rPr lang="en-US" altLang="zh-CN" sz="1000" dirty="0"/>
                  <a:t>y </a:t>
                </a:r>
                <a:r>
                  <a:rPr lang="zh-CN" altLang="en-US" sz="1000" dirty="0"/>
                  <a:t>之间的“直接差距”。</a:t>
                </a:r>
              </a:p>
              <a:p>
                <a:r>
                  <a:rPr lang="zh-CN" altLang="en-US" sz="1000" dirty="0"/>
                  <a:t>第二部分： 外部函数，那么误差 </a:t>
                </a:r>
                <a:r>
                  <a:rPr lang="en-US" altLang="zh-CN" sz="1000" dirty="0"/>
                  <a:t>e </a:t>
                </a:r>
                <a:r>
                  <a:rPr lang="zh-CN" altLang="en-US" sz="1000" dirty="0"/>
                  <a:t>就变成了 </a:t>
                </a:r>
                <a:r>
                  <a:rPr lang="en-US" altLang="zh-CN" sz="1000" b="1" dirty="0"/>
                  <a:t>e = h²</a:t>
                </a:r>
              </a:p>
              <a:p>
                <a:r>
                  <a:rPr lang="zh-CN" altLang="en-US" sz="1000" dirty="0"/>
                  <a:t>这里的 </a:t>
                </a:r>
                <a:r>
                  <a:rPr lang="en-US" altLang="zh-CN" sz="1000" dirty="0"/>
                  <a:t>e </a:t>
                </a:r>
                <a:r>
                  <a:rPr lang="zh-CN" altLang="en-US" sz="1000" dirty="0"/>
                  <a:t>就是这个“直接差距 </a:t>
                </a:r>
                <a:r>
                  <a:rPr lang="en-US" altLang="zh-CN" sz="1000" dirty="0"/>
                  <a:t>h”</a:t>
                </a:r>
                <a:r>
                  <a:rPr lang="zh-CN" altLang="en-US" sz="1000" dirty="0"/>
                  <a:t>的平方。</a:t>
                </a:r>
              </a:p>
              <a:p>
                <a:r>
                  <a:rPr lang="zh-CN" altLang="en-US" sz="1000" dirty="0"/>
                  <a:t>现在，</a:t>
                </a:r>
                <a:r>
                  <a:rPr lang="en-US" altLang="zh-CN" sz="1000" dirty="0"/>
                  <a:t>e </a:t>
                </a:r>
                <a:r>
                  <a:rPr lang="zh-CN" altLang="en-US" sz="1000" dirty="0"/>
                  <a:t>不再直接是 </a:t>
                </a:r>
                <a:r>
                  <a:rPr lang="en-US" altLang="zh-CN" sz="1000" dirty="0"/>
                  <a:t>w </a:t>
                </a:r>
                <a:r>
                  <a:rPr lang="zh-CN" altLang="en-US" sz="1000" dirty="0"/>
                  <a:t>的函数，而是先通过 </a:t>
                </a:r>
                <a:r>
                  <a:rPr lang="en-US" altLang="zh-CN" sz="1000" dirty="0"/>
                  <a:t>h </a:t>
                </a:r>
                <a:r>
                  <a:rPr lang="zh-CN" altLang="en-US" sz="1000" dirty="0"/>
                  <a:t>间接与 </a:t>
                </a:r>
                <a:r>
                  <a:rPr lang="en-US" altLang="zh-CN" sz="1000" dirty="0"/>
                  <a:t>w </a:t>
                </a:r>
                <a:r>
                  <a:rPr lang="zh-CN" altLang="en-US" sz="1000" dirty="0"/>
                  <a:t>关联：</a:t>
                </a:r>
                <a:r>
                  <a:rPr lang="en-US" altLang="zh-CN" sz="1000" dirty="0"/>
                  <a:t>w </a:t>
                </a:r>
                <a:r>
                  <a:rPr lang="zh-CN" altLang="en-US" sz="1000" dirty="0"/>
                  <a:t>影响 </a:t>
                </a:r>
                <a:r>
                  <a:rPr lang="en-US" altLang="zh-CN" sz="1000" dirty="0"/>
                  <a:t>h</a:t>
                </a:r>
                <a:r>
                  <a:rPr lang="zh-CN" altLang="en-US" sz="1000" dirty="0"/>
                  <a:t>，</a:t>
                </a:r>
                <a:r>
                  <a:rPr lang="en-US" altLang="zh-CN" sz="1000" dirty="0"/>
                  <a:t>h </a:t>
                </a:r>
                <a:r>
                  <a:rPr lang="zh-CN" altLang="en-US" sz="1000" dirty="0"/>
                  <a:t>再影响 </a:t>
                </a:r>
                <a:r>
                  <a:rPr lang="en-US" altLang="zh-CN" sz="1000" dirty="0"/>
                  <a:t>e</a:t>
                </a:r>
                <a:r>
                  <a:rPr lang="zh-CN" altLang="en-US" sz="1000" dirty="0"/>
                  <a:t>。</a:t>
                </a:r>
              </a:p>
            </p:txBody>
          </p:sp>
        </p:grpSp>
        <p:grpSp>
          <p:nvGrpSpPr>
            <p:cNvPr id="47" name="组合 46"/>
            <p:cNvGrpSpPr/>
            <p:nvPr/>
          </p:nvGrpSpPr>
          <p:grpSpPr>
            <a:xfrm>
              <a:off x="5212831" y="3601789"/>
              <a:ext cx="5812525" cy="1830181"/>
              <a:chOff x="5212831" y="2778461"/>
              <a:chExt cx="5812525" cy="1830181"/>
            </a:xfrm>
          </p:grpSpPr>
          <p:cxnSp>
            <p:nvCxnSpPr>
              <p:cNvPr id="53" name="直接连接符 52"/>
              <p:cNvCxnSpPr/>
              <p:nvPr/>
            </p:nvCxnSpPr>
            <p:spPr>
              <a:xfrm rot="5400000" flipV="1">
                <a:off x="7632306" y="892502"/>
                <a:ext cx="0" cy="3909722"/>
              </a:xfrm>
              <a:prstGeom prst="line">
                <a:avLst/>
              </a:prstGeom>
              <a:ln w="6350">
                <a:solidFill>
                  <a:schemeClr val="accent1"/>
                </a:solidFill>
                <a:tailEnd type="oval"/>
              </a:ln>
            </p:spPr>
            <p:style>
              <a:lnRef idx="1">
                <a:schemeClr val="accent1"/>
              </a:lnRef>
              <a:fillRef idx="0">
                <a:schemeClr val="accent1"/>
              </a:fillRef>
              <a:effectRef idx="0">
                <a:schemeClr val="accent1"/>
              </a:effectRef>
              <a:fontRef idx="minor">
                <a:schemeClr val="tx1"/>
              </a:fontRef>
            </p:style>
          </p:cxnSp>
          <p:grpSp>
            <p:nvGrpSpPr>
              <p:cNvPr id="54" name="组合 53"/>
              <p:cNvGrpSpPr/>
              <p:nvPr/>
            </p:nvGrpSpPr>
            <p:grpSpPr>
              <a:xfrm>
                <a:off x="5212831" y="2778461"/>
                <a:ext cx="5812525" cy="1830181"/>
                <a:chOff x="5270706" y="2778461"/>
                <a:chExt cx="5812525" cy="1830181"/>
              </a:xfrm>
            </p:grpSpPr>
            <p:sp>
              <p:nvSpPr>
                <p:cNvPr id="55" name="Number2"/>
                <p:cNvSpPr txBox="1"/>
                <p:nvPr/>
              </p:nvSpPr>
              <p:spPr>
                <a:xfrm>
                  <a:off x="5270706" y="2873602"/>
                  <a:ext cx="1030177" cy="923330"/>
                </a:xfrm>
                <a:prstGeom prst="rect">
                  <a:avLst/>
                </a:prstGeom>
                <a:no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spAutoFit/>
                </a:bodyPr>
                <a:lstStyle>
                  <a:defPPr>
                    <a:defRPr lang="zh-CN"/>
                  </a:defPPr>
                  <a:lvl1pPr algn="ctr" defTabSz="914400">
                    <a:defRPr sz="1400" b="1">
                      <a:solidFill>
                        <a:schemeClr val="tx1">
                          <a:lumMod val="90000"/>
                          <a:lumOff val="1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zh-CN" sz="5400" dirty="0">
                      <a:solidFill>
                        <a:schemeClr val="accent1"/>
                      </a:solidFill>
                    </a:rPr>
                    <a:t>2</a:t>
                  </a:r>
                  <a:endParaRPr lang="zh-CN" altLang="en-US" sz="5400" dirty="0">
                    <a:solidFill>
                      <a:schemeClr val="accent1"/>
                    </a:solidFill>
                  </a:endParaRPr>
                </a:p>
              </p:txBody>
            </p:sp>
            <p:sp>
              <p:nvSpPr>
                <p:cNvPr id="56" name="Bullet2"/>
                <p:cNvSpPr txBox="1"/>
                <p:nvPr/>
              </p:nvSpPr>
              <p:spPr>
                <a:xfrm>
                  <a:off x="6058928" y="2778461"/>
                  <a:ext cx="3698293" cy="467585"/>
                </a:xfrm>
                <a:prstGeom prst="rect">
                  <a:avLst/>
                </a:prstGeom>
                <a:no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normAutofit/>
                </a:bodyPr>
                <a:lstStyle>
                  <a:defPPr>
                    <a:defRPr lang="zh-CN"/>
                  </a:defPPr>
                  <a:lvl1pPr algn="ctr" defTabSz="914400">
                    <a:defRPr sz="1400" b="1">
                      <a:solidFill>
                        <a:schemeClr val="tx1">
                          <a:lumMod val="90000"/>
                          <a:lumOff val="1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zh-CN" altLang="en-US" dirty="0" smtClean="0"/>
                    <a:t>分而治之</a:t>
                  </a:r>
                  <a:r>
                    <a:rPr lang="zh-CN" altLang="en-US" dirty="0"/>
                    <a:t>：分别求导</a:t>
                  </a:r>
                  <a:endParaRPr lang="en-US" altLang="zh-CN" sz="1800" dirty="0">
                    <a:solidFill>
                      <a:schemeClr val="tx1"/>
                    </a:solidFill>
                  </a:endParaRPr>
                </a:p>
              </p:txBody>
            </p:sp>
            <p:sp>
              <p:nvSpPr>
                <p:cNvPr id="57" name="Text2"/>
                <p:cNvSpPr/>
                <p:nvPr/>
              </p:nvSpPr>
              <p:spPr>
                <a:xfrm>
                  <a:off x="6104280" y="3266668"/>
                  <a:ext cx="4978951" cy="1341974"/>
                </a:xfrm>
                <a:prstGeom prst="rect">
                  <a:avLst/>
                </a:prstGeom>
              </p:spPr>
              <p:txBody>
                <a:bodyPr wrap="square" lIns="91440" tIns="45720" rIns="91440" bIns="45720" anchor="t" anchorCtr="0">
                  <a:noAutofit/>
                </a:bodyPr>
                <a:lstStyle/>
                <a:p>
                  <a:r>
                    <a:rPr lang="en-US" altLang="zh-CN" sz="900" dirty="0" smtClean="0"/>
                    <a:t>h </a:t>
                  </a:r>
                  <a:r>
                    <a:rPr lang="zh-CN" altLang="en-US" sz="900" dirty="0"/>
                    <a:t>对 </a:t>
                  </a:r>
                  <a:r>
                    <a:rPr lang="en-US" altLang="zh-CN" sz="900" dirty="0"/>
                    <a:t>w </a:t>
                  </a:r>
                  <a:r>
                    <a:rPr lang="zh-CN" altLang="en-US" sz="900" dirty="0"/>
                    <a:t>求导 </a:t>
                  </a:r>
                  <a:r>
                    <a:rPr lang="en-US" altLang="zh-CN" sz="900" dirty="0"/>
                    <a:t>(dh/</a:t>
                  </a:r>
                  <a:r>
                    <a:rPr lang="en-US" altLang="zh-CN" sz="900" dirty="0" err="1"/>
                    <a:t>dw</a:t>
                  </a:r>
                  <a:r>
                    <a:rPr lang="en-US" altLang="zh-CN" sz="900" dirty="0"/>
                    <a:t>)</a:t>
                  </a:r>
                  <a:r>
                    <a:rPr lang="zh-CN" altLang="en-US" sz="900" dirty="0"/>
                    <a:t>：</a:t>
                  </a:r>
                </a:p>
                <a:p>
                  <a:r>
                    <a:rPr lang="zh-CN" altLang="en-US" sz="900" dirty="0"/>
                    <a:t>我们看 </a:t>
                  </a:r>
                  <a:r>
                    <a:rPr lang="en-US" altLang="zh-CN" sz="900" dirty="0"/>
                    <a:t>h = y - </a:t>
                  </a:r>
                  <a:r>
                    <a:rPr lang="en-US" altLang="zh-CN" sz="900" dirty="0" err="1"/>
                    <a:t>wx</a:t>
                  </a:r>
                  <a:r>
                    <a:rPr lang="zh-CN" altLang="en-US" sz="900" dirty="0"/>
                    <a:t>。当 </a:t>
                  </a:r>
                  <a:r>
                    <a:rPr lang="en-US" altLang="zh-CN" sz="900" dirty="0"/>
                    <a:t>w </a:t>
                  </a:r>
                  <a:r>
                    <a:rPr lang="zh-CN" altLang="en-US" sz="900" dirty="0"/>
                    <a:t>变化时，</a:t>
                  </a:r>
                  <a:r>
                    <a:rPr lang="en-US" altLang="zh-CN" sz="900" dirty="0"/>
                    <a:t>h </a:t>
                  </a:r>
                  <a:r>
                    <a:rPr lang="zh-CN" altLang="en-US" sz="900" dirty="0"/>
                    <a:t>如何变化？</a:t>
                  </a:r>
                </a:p>
                <a:p>
                  <a:r>
                    <a:rPr lang="zh-CN" altLang="en-US" sz="900" dirty="0"/>
                    <a:t>因为 </a:t>
                  </a:r>
                  <a:r>
                    <a:rPr lang="en-US" altLang="zh-CN" sz="900" dirty="0"/>
                    <a:t>y </a:t>
                  </a:r>
                  <a:r>
                    <a:rPr lang="zh-CN" altLang="en-US" sz="900" dirty="0"/>
                    <a:t>和 </a:t>
                  </a:r>
                  <a:r>
                    <a:rPr lang="en-US" altLang="zh-CN" sz="900" dirty="0"/>
                    <a:t>x </a:t>
                  </a:r>
                  <a:r>
                    <a:rPr lang="zh-CN" altLang="en-US" sz="900" dirty="0"/>
                    <a:t>在这里是已知的常数（对于某个特定的豆豆），所以 </a:t>
                  </a:r>
                  <a:r>
                    <a:rPr lang="en-US" altLang="zh-CN" sz="900" b="1" dirty="0" smtClean="0"/>
                    <a:t>dh/</a:t>
                  </a:r>
                  <a:r>
                    <a:rPr lang="en-US" altLang="zh-CN" sz="900" b="1" dirty="0" err="1" smtClean="0"/>
                    <a:t>dw</a:t>
                  </a:r>
                  <a:r>
                    <a:rPr lang="en-US" altLang="zh-CN" sz="900" b="1" dirty="0" smtClean="0"/>
                    <a:t> = </a:t>
                  </a:r>
                  <a:r>
                    <a:rPr lang="en-US" altLang="zh-CN" sz="900" b="1" dirty="0"/>
                    <a:t>-x</a:t>
                  </a:r>
                  <a:r>
                    <a:rPr lang="zh-CN" altLang="en-US" sz="900" dirty="0"/>
                    <a:t>。</a:t>
                  </a:r>
                </a:p>
                <a:p>
                  <a:r>
                    <a:rPr lang="zh-CN" altLang="en-US" sz="900" dirty="0"/>
                    <a:t>这意味着，如果权重 </a:t>
                  </a:r>
                  <a:r>
                    <a:rPr lang="en-US" altLang="zh-CN" sz="900" dirty="0"/>
                    <a:t>w </a:t>
                  </a:r>
                  <a:r>
                    <a:rPr lang="zh-CN" altLang="en-US" sz="900" dirty="0"/>
                    <a:t>增加</a:t>
                  </a:r>
                  <a:r>
                    <a:rPr lang="en-US" altLang="zh-CN" sz="900" dirty="0"/>
                    <a:t>1</a:t>
                  </a:r>
                  <a:r>
                    <a:rPr lang="zh-CN" altLang="en-US" sz="900" dirty="0"/>
                    <a:t>个单位，那么“直接差距” </a:t>
                  </a:r>
                  <a:r>
                    <a:rPr lang="en-US" altLang="zh-CN" sz="900" dirty="0"/>
                    <a:t>h </a:t>
                  </a:r>
                  <a:r>
                    <a:rPr lang="zh-CN" altLang="en-US" sz="900" dirty="0"/>
                    <a:t>就会减少 </a:t>
                  </a:r>
                  <a:r>
                    <a:rPr lang="en-US" altLang="zh-CN" sz="900" dirty="0"/>
                    <a:t>x </a:t>
                  </a:r>
                  <a:r>
                    <a:rPr lang="zh-CN" altLang="en-US" sz="900" dirty="0"/>
                    <a:t>个单位（或者说，向 </a:t>
                  </a:r>
                  <a:r>
                    <a:rPr lang="en-US" altLang="zh-CN" sz="900" dirty="0"/>
                    <a:t>-x </a:t>
                  </a:r>
                  <a:r>
                    <a:rPr lang="zh-CN" altLang="en-US" sz="900" dirty="0"/>
                    <a:t>方向变化）。</a:t>
                  </a:r>
                </a:p>
                <a:p>
                  <a:r>
                    <a:rPr lang="en-US" altLang="zh-CN" sz="900" dirty="0"/>
                    <a:t>e </a:t>
                  </a:r>
                  <a:r>
                    <a:rPr lang="zh-CN" altLang="en-US" sz="900" dirty="0"/>
                    <a:t>对 </a:t>
                  </a:r>
                  <a:r>
                    <a:rPr lang="en-US" altLang="zh-CN" sz="900" dirty="0"/>
                    <a:t>h </a:t>
                  </a:r>
                  <a:r>
                    <a:rPr lang="zh-CN" altLang="en-US" sz="900" dirty="0"/>
                    <a:t>求导 </a:t>
                  </a:r>
                  <a:r>
                    <a:rPr lang="en-US" altLang="zh-CN" sz="900" dirty="0"/>
                    <a:t>(de/dh)</a:t>
                  </a:r>
                  <a:r>
                    <a:rPr lang="zh-CN" altLang="en-US" sz="900" dirty="0"/>
                    <a:t>：</a:t>
                  </a:r>
                </a:p>
                <a:p>
                  <a:r>
                    <a:rPr lang="zh-CN" altLang="en-US" sz="900" dirty="0"/>
                    <a:t>我们看 </a:t>
                  </a:r>
                  <a:r>
                    <a:rPr lang="en-US" altLang="zh-CN" sz="900" dirty="0"/>
                    <a:t>e = h²</a:t>
                  </a:r>
                  <a:r>
                    <a:rPr lang="zh-CN" altLang="en-US" sz="900" dirty="0"/>
                    <a:t>。当 </a:t>
                  </a:r>
                  <a:r>
                    <a:rPr lang="en-US" altLang="zh-CN" sz="900" dirty="0"/>
                    <a:t>h </a:t>
                  </a:r>
                  <a:r>
                    <a:rPr lang="zh-CN" altLang="en-US" sz="900" dirty="0"/>
                    <a:t>变化时，</a:t>
                  </a:r>
                  <a:r>
                    <a:rPr lang="en-US" altLang="zh-CN" sz="900" dirty="0"/>
                    <a:t>e </a:t>
                  </a:r>
                  <a:r>
                    <a:rPr lang="zh-CN" altLang="en-US" sz="900" dirty="0"/>
                    <a:t>如何变化？</a:t>
                  </a:r>
                </a:p>
                <a:p>
                  <a:r>
                    <a:rPr lang="en-US" altLang="zh-CN" sz="900" b="1" dirty="0" smtClean="0"/>
                    <a:t>de/dh </a:t>
                  </a:r>
                  <a:r>
                    <a:rPr lang="en-US" altLang="zh-CN" sz="900" b="1" dirty="0"/>
                    <a:t>= 2h</a:t>
                  </a:r>
                  <a:r>
                    <a:rPr lang="zh-CN" altLang="en-US" sz="900" b="1" dirty="0"/>
                    <a:t>。</a:t>
                  </a:r>
                </a:p>
                <a:p>
                  <a:r>
                    <a:rPr lang="zh-CN" altLang="en-US" sz="900" dirty="0"/>
                    <a:t>这意味着，如果“直接差距” </a:t>
                  </a:r>
                  <a:r>
                    <a:rPr lang="en-US" altLang="zh-CN" sz="900" dirty="0"/>
                    <a:t>h </a:t>
                  </a:r>
                  <a:r>
                    <a:rPr lang="zh-CN" altLang="en-US" sz="900" dirty="0"/>
                    <a:t>增加</a:t>
                  </a:r>
                  <a:r>
                    <a:rPr lang="en-US" altLang="zh-CN" sz="900" dirty="0"/>
                    <a:t>1</a:t>
                  </a:r>
                  <a:r>
                    <a:rPr lang="zh-CN" altLang="en-US" sz="900" dirty="0"/>
                    <a:t>个单位，平方误差 </a:t>
                  </a:r>
                  <a:r>
                    <a:rPr lang="en-US" altLang="zh-CN" sz="900" dirty="0"/>
                    <a:t>e </a:t>
                  </a:r>
                  <a:r>
                    <a:rPr lang="zh-CN" altLang="en-US" sz="900" dirty="0"/>
                    <a:t>会增加 </a:t>
                  </a:r>
                  <a:r>
                    <a:rPr lang="en-US" altLang="zh-CN" sz="900" dirty="0"/>
                    <a:t>2h </a:t>
                  </a:r>
                  <a:r>
                    <a:rPr lang="zh-CN" altLang="en-US" sz="900" dirty="0"/>
                    <a:t>个单位（变化率是 </a:t>
                  </a:r>
                  <a:r>
                    <a:rPr lang="en-US" altLang="zh-CN" sz="900" dirty="0"/>
                    <a:t>2h</a:t>
                  </a:r>
                  <a:r>
                    <a:rPr lang="zh-CN" altLang="en-US" sz="900" dirty="0"/>
                    <a:t>）。</a:t>
                  </a:r>
                  <a:endParaRPr lang="en-US" altLang="zh-CN" sz="900" dirty="0"/>
                </a:p>
              </p:txBody>
            </p:sp>
          </p:grpSp>
        </p:grpSp>
        <p:grpSp>
          <p:nvGrpSpPr>
            <p:cNvPr id="48" name="组合 47"/>
            <p:cNvGrpSpPr/>
            <p:nvPr/>
          </p:nvGrpSpPr>
          <p:grpSpPr>
            <a:xfrm>
              <a:off x="5080134" y="5507083"/>
              <a:ext cx="5957441" cy="1474657"/>
              <a:chOff x="5080134" y="4683755"/>
              <a:chExt cx="5957441" cy="1474657"/>
            </a:xfrm>
          </p:grpSpPr>
          <p:sp>
            <p:nvSpPr>
              <p:cNvPr id="49" name="Number3"/>
              <p:cNvSpPr txBox="1"/>
              <p:nvPr/>
            </p:nvSpPr>
            <p:spPr>
              <a:xfrm>
                <a:off x="5080134" y="4689281"/>
                <a:ext cx="972669" cy="923330"/>
              </a:xfrm>
              <a:prstGeom prst="rect">
                <a:avLst/>
              </a:prstGeom>
              <a:no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spAutoFit/>
              </a:bodyPr>
              <a:lstStyle>
                <a:defPPr>
                  <a:defRPr lang="zh-CN"/>
                </a:defPPr>
                <a:lvl1pPr algn="ctr" defTabSz="914400">
                  <a:defRPr sz="1400" b="1">
                    <a:solidFill>
                      <a:schemeClr val="tx1">
                        <a:lumMod val="90000"/>
                        <a:lumOff val="1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zh-CN" sz="5400" dirty="0">
                    <a:solidFill>
                      <a:schemeClr val="tx1"/>
                    </a:solidFill>
                  </a:rPr>
                  <a:t>3</a:t>
                </a:r>
                <a:endParaRPr lang="zh-CN" altLang="en-US" sz="5400" dirty="0">
                  <a:solidFill>
                    <a:schemeClr val="tx1"/>
                  </a:solidFill>
                </a:endParaRPr>
              </a:p>
            </p:txBody>
          </p:sp>
          <p:sp>
            <p:nvSpPr>
              <p:cNvPr id="50" name="Bullet3"/>
              <p:cNvSpPr txBox="1"/>
              <p:nvPr/>
            </p:nvSpPr>
            <p:spPr>
              <a:xfrm>
                <a:off x="5760305" y="4739272"/>
                <a:ext cx="3491840" cy="348367"/>
              </a:xfrm>
              <a:prstGeom prst="rect">
                <a:avLst/>
              </a:prstGeom>
              <a:no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normAutofit/>
              </a:bodyPr>
              <a:lstStyle>
                <a:defPPr>
                  <a:defRPr lang="zh-CN"/>
                </a:defPPr>
                <a:lvl1pPr algn="ctr" defTabSz="914400">
                  <a:defRPr sz="1400" b="1">
                    <a:solidFill>
                      <a:schemeClr val="tx1">
                        <a:lumMod val="90000"/>
                        <a:lumOff val="1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zh-CN" altLang="en-US" dirty="0" smtClean="0"/>
                  <a:t>“链”</a:t>
                </a:r>
                <a:r>
                  <a:rPr lang="zh-CN" altLang="en-US" dirty="0"/>
                  <a:t>起来！</a:t>
                </a:r>
                <a:r>
                  <a:rPr lang="en-US" altLang="zh-CN" dirty="0" smtClean="0"/>
                  <a:t>—</a:t>
                </a:r>
                <a:r>
                  <a:rPr lang="en-US" altLang="zh-CN" dirty="0"/>
                  <a:t> </a:t>
                </a:r>
                <a:r>
                  <a:rPr lang="zh-CN" altLang="en-US" dirty="0"/>
                  <a:t>链式法则的魔力</a:t>
                </a:r>
                <a:endParaRPr lang="en-US" altLang="zh-CN" sz="1800" dirty="0">
                  <a:solidFill>
                    <a:schemeClr val="tx1"/>
                  </a:solidFill>
                </a:endParaRPr>
              </a:p>
            </p:txBody>
          </p:sp>
          <p:cxnSp>
            <p:nvCxnSpPr>
              <p:cNvPr id="51" name="直接连接符 50"/>
              <p:cNvCxnSpPr/>
              <p:nvPr/>
            </p:nvCxnSpPr>
            <p:spPr>
              <a:xfrm rot="5400000" flipV="1">
                <a:off x="7419188" y="2728894"/>
                <a:ext cx="0" cy="3909722"/>
              </a:xfrm>
              <a:prstGeom prst="line">
                <a:avLst/>
              </a:prstGeom>
              <a:ln w="6350">
                <a:solidFill>
                  <a:schemeClr val="tx2">
                    <a:alpha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52" name="Text3"/>
              <p:cNvSpPr/>
              <p:nvPr/>
            </p:nvSpPr>
            <p:spPr>
              <a:xfrm>
                <a:off x="5908820" y="5116215"/>
                <a:ext cx="5128755" cy="1042197"/>
              </a:xfrm>
              <a:prstGeom prst="rect">
                <a:avLst/>
              </a:prstGeom>
            </p:spPr>
            <p:txBody>
              <a:bodyPr wrap="square" lIns="91440" tIns="45720" rIns="91440" bIns="45720" anchor="t" anchorCtr="0">
                <a:noAutofit/>
              </a:bodyPr>
              <a:lstStyle/>
              <a:p>
                <a:pPr>
                  <a:lnSpc>
                    <a:spcPct val="120000"/>
                  </a:lnSpc>
                </a:pPr>
                <a:r>
                  <a:rPr lang="zh-CN" altLang="en-US" sz="900" dirty="0"/>
                  <a:t>链式法则告诉我们：要求 </a:t>
                </a:r>
                <a:r>
                  <a:rPr lang="en-US" altLang="zh-CN" sz="900" dirty="0"/>
                  <a:t>e </a:t>
                </a:r>
                <a:r>
                  <a:rPr lang="zh-CN" altLang="en-US" sz="900" dirty="0"/>
                  <a:t>对 </a:t>
                </a:r>
                <a:r>
                  <a:rPr lang="en-US" altLang="zh-CN" sz="900" dirty="0"/>
                  <a:t>w </a:t>
                </a:r>
                <a:r>
                  <a:rPr lang="zh-CN" altLang="en-US" sz="900" dirty="0"/>
                  <a:t>的总导数，我们只需要把上面两个“分段”的导数乘起来就行了！</a:t>
                </a:r>
              </a:p>
              <a:p>
                <a:pPr>
                  <a:lnSpc>
                    <a:spcPct val="120000"/>
                  </a:lnSpc>
                </a:pPr>
                <a:r>
                  <a:rPr lang="en-US" altLang="zh-CN" sz="900" b="1" dirty="0"/>
                  <a:t>de/</a:t>
                </a:r>
                <a:r>
                  <a:rPr lang="en-US" altLang="zh-CN" sz="900" b="1" dirty="0" err="1"/>
                  <a:t>dw</a:t>
                </a:r>
                <a:r>
                  <a:rPr lang="en-US" altLang="zh-CN" sz="900" b="1" dirty="0"/>
                  <a:t> = (de/dh) * (dh/</a:t>
                </a:r>
                <a:r>
                  <a:rPr lang="en-US" altLang="zh-CN" sz="900" b="1" dirty="0" err="1"/>
                  <a:t>dw</a:t>
                </a:r>
                <a:r>
                  <a:rPr lang="en-US" altLang="zh-CN" sz="900" b="1" dirty="0"/>
                  <a:t>)</a:t>
                </a:r>
              </a:p>
              <a:p>
                <a:pPr>
                  <a:lnSpc>
                    <a:spcPct val="120000"/>
                  </a:lnSpc>
                </a:pPr>
                <a:r>
                  <a:rPr lang="zh-CN" altLang="en-US" sz="900" dirty="0"/>
                  <a:t>代入我们刚才算出的结果：</a:t>
                </a:r>
              </a:p>
              <a:p>
                <a:pPr>
                  <a:lnSpc>
                    <a:spcPct val="120000"/>
                  </a:lnSpc>
                </a:pPr>
                <a:r>
                  <a:rPr lang="en-US" altLang="zh-CN" sz="900" b="1" dirty="0"/>
                  <a:t>de/</a:t>
                </a:r>
                <a:r>
                  <a:rPr lang="en-US" altLang="zh-CN" sz="900" b="1" dirty="0" err="1"/>
                  <a:t>dw</a:t>
                </a:r>
                <a:r>
                  <a:rPr lang="en-US" altLang="zh-CN" sz="900" b="1" dirty="0"/>
                  <a:t> = (2h) * (-</a:t>
                </a:r>
                <a:r>
                  <a:rPr lang="en-US" altLang="zh-CN" sz="900" b="1" dirty="0" smtClean="0"/>
                  <a:t>x)</a:t>
                </a:r>
                <a:endParaRPr lang="en-US" altLang="zh-CN" sz="900" b="1" dirty="0"/>
              </a:p>
              <a:p>
                <a:pPr>
                  <a:lnSpc>
                    <a:spcPct val="120000"/>
                  </a:lnSpc>
                </a:pPr>
                <a:r>
                  <a:rPr lang="zh-CN" altLang="en-US" sz="900" dirty="0"/>
                  <a:t>再把 </a:t>
                </a:r>
                <a:r>
                  <a:rPr lang="en-US" altLang="zh-CN" sz="900" dirty="0"/>
                  <a:t>h = y - </a:t>
                </a:r>
                <a:r>
                  <a:rPr lang="en-US" altLang="zh-CN" sz="900" dirty="0" err="1"/>
                  <a:t>wx</a:t>
                </a:r>
                <a:r>
                  <a:rPr lang="en-US" altLang="zh-CN" sz="900" dirty="0"/>
                  <a:t> </a:t>
                </a:r>
                <a:r>
                  <a:rPr lang="zh-CN" altLang="en-US" sz="900" dirty="0"/>
                  <a:t>代回去：</a:t>
                </a:r>
              </a:p>
              <a:p>
                <a:pPr>
                  <a:lnSpc>
                    <a:spcPct val="120000"/>
                  </a:lnSpc>
                </a:pPr>
                <a:r>
                  <a:rPr lang="en-US" altLang="zh-CN" sz="900" b="1" dirty="0"/>
                  <a:t>de/</a:t>
                </a:r>
                <a:r>
                  <a:rPr lang="en-US" altLang="zh-CN" sz="900" b="1" dirty="0" err="1"/>
                  <a:t>dw</a:t>
                </a:r>
                <a:r>
                  <a:rPr lang="en-US" altLang="zh-CN" sz="900" b="1" dirty="0"/>
                  <a:t> = 2(y - </a:t>
                </a:r>
                <a:r>
                  <a:rPr lang="en-US" altLang="zh-CN" sz="900" b="1" dirty="0" err="1"/>
                  <a:t>wx</a:t>
                </a:r>
                <a:r>
                  <a:rPr lang="en-US" altLang="zh-CN" sz="900" b="1" dirty="0"/>
                  <a:t>)(-x)</a:t>
                </a:r>
                <a:endParaRPr lang="zh-CN" altLang="en-US" sz="900" b="1" dirty="0"/>
              </a:p>
            </p:txBody>
          </p:sp>
        </p:grpSp>
      </p:grpSp>
      <p:pic>
        <p:nvPicPr>
          <p:cNvPr id="23" name="图片 2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3088" y="3801010"/>
            <a:ext cx="4927361" cy="2770622"/>
          </a:xfrm>
          <a:prstGeom prst="rect">
            <a:avLst/>
          </a:prstGeom>
        </p:spPr>
      </p:pic>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3088" y="890328"/>
            <a:ext cx="4927361" cy="2770622"/>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47528" y="228664"/>
            <a:ext cx="11278712" cy="406971"/>
          </a:xfrm>
        </p:spPr>
        <p:txBody>
          <a:bodyPr/>
          <a:lstStyle/>
          <a:p>
            <a:r>
              <a:rPr lang="zh-CN" altLang="en-US" dirty="0" smtClean="0"/>
              <a:t>梯度下降</a:t>
            </a:r>
            <a:r>
              <a:rPr lang="en-US" altLang="zh-CN" dirty="0" smtClean="0"/>
              <a:t>(</a:t>
            </a:r>
            <a:r>
              <a:rPr lang="zh-CN" altLang="en-US" dirty="0"/>
              <a:t>指引“下山”之路</a:t>
            </a:r>
            <a:r>
              <a:rPr lang="en-US" altLang="zh-CN" dirty="0" smtClean="0"/>
              <a:t>)</a:t>
            </a:r>
            <a:endParaRPr lang="zh-CN" altLang="en-US" dirty="0"/>
          </a:p>
        </p:txBody>
      </p:sp>
      <p:cxnSp>
        <p:nvCxnSpPr>
          <p:cNvPr id="44" name="直接连接符 43"/>
          <p:cNvCxnSpPr/>
          <p:nvPr/>
        </p:nvCxnSpPr>
        <p:spPr>
          <a:xfrm flipV="1">
            <a:off x="5843019" y="1515177"/>
            <a:ext cx="5710389" cy="26119"/>
          </a:xfrm>
          <a:prstGeom prst="line">
            <a:avLst/>
          </a:prstGeom>
          <a:ln w="6350">
            <a:solidFill>
              <a:schemeClr val="tx2">
                <a:alpha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45" name="Text3"/>
          <p:cNvSpPr/>
          <p:nvPr/>
        </p:nvSpPr>
        <p:spPr>
          <a:xfrm>
            <a:off x="5634318" y="906718"/>
            <a:ext cx="6435046" cy="1113560"/>
          </a:xfrm>
          <a:prstGeom prst="rect">
            <a:avLst/>
          </a:prstGeom>
        </p:spPr>
        <p:txBody>
          <a:bodyPr wrap="square" lIns="91440" tIns="45720" rIns="91440" bIns="45720" anchor="t" anchorCtr="0">
            <a:noAutofit/>
          </a:bodyPr>
          <a:lstStyle/>
          <a:p>
            <a:r>
              <a:rPr lang="zh-CN" altLang="en-US" sz="1100" b="1" dirty="0"/>
              <a:t>虽然我们知道，“小蓝”的方差代价函数 </a:t>
            </a:r>
            <a:r>
              <a:rPr lang="en-US" altLang="zh-CN" sz="1100" b="1" dirty="0" smtClean="0"/>
              <a:t>e(w</a:t>
            </a:r>
            <a:r>
              <a:rPr lang="en-US" altLang="zh-CN" sz="1100" b="1" dirty="0"/>
              <a:t>) </a:t>
            </a:r>
            <a:r>
              <a:rPr lang="zh-CN" altLang="en-US" sz="1100" b="1" dirty="0"/>
              <a:t>形成了一个“误差山谷”，谷底对应着最佳权重 </a:t>
            </a:r>
            <a:r>
              <a:rPr lang="en-US" altLang="zh-CN" sz="1100" b="1" dirty="0" smtClean="0"/>
              <a:t>w</a:t>
            </a:r>
            <a:r>
              <a:rPr lang="zh-CN" altLang="en-US" sz="1100" b="1" dirty="0" smtClean="0"/>
              <a:t>。</a:t>
            </a:r>
            <a:endParaRPr lang="zh-CN" altLang="en-US" sz="1100" b="1" dirty="0"/>
          </a:p>
          <a:p>
            <a:r>
              <a:rPr lang="zh-CN" altLang="en-US" sz="1100" b="1" dirty="0"/>
              <a:t>我们也知道了，代价函数在任意点 </a:t>
            </a:r>
            <a:r>
              <a:rPr lang="en-US" altLang="zh-CN" sz="1100" b="1" dirty="0"/>
              <a:t>w </a:t>
            </a:r>
            <a:r>
              <a:rPr lang="zh-CN" altLang="en-US" sz="1100" b="1" dirty="0"/>
              <a:t>的导数 </a:t>
            </a:r>
            <a:r>
              <a:rPr lang="en-US" altLang="zh-CN" sz="1100" b="1" dirty="0" smtClean="0"/>
              <a:t>de/</a:t>
            </a:r>
            <a:r>
              <a:rPr lang="en-US" altLang="zh-CN" sz="1100" b="1" dirty="0" err="1" smtClean="0"/>
              <a:t>dw</a:t>
            </a:r>
            <a:r>
              <a:rPr lang="en-US" altLang="zh-CN" sz="1100" b="1" dirty="0" smtClean="0"/>
              <a:t> </a:t>
            </a:r>
            <a:r>
              <a:rPr lang="en-US" altLang="zh-CN" sz="1100" b="1" dirty="0"/>
              <a:t>(</a:t>
            </a:r>
            <a:r>
              <a:rPr lang="zh-CN" altLang="en-US" sz="1100" b="1" dirty="0"/>
              <a:t>即斜率</a:t>
            </a:r>
            <a:r>
              <a:rPr lang="en-US" altLang="zh-CN" sz="1100" b="1" dirty="0"/>
              <a:t>) </a:t>
            </a:r>
            <a:r>
              <a:rPr lang="zh-CN" altLang="en-US" sz="1100" b="1" dirty="0"/>
              <a:t>告诉我们山谷在该点的陡峭程度和方向。</a:t>
            </a:r>
          </a:p>
          <a:p>
            <a:r>
              <a:rPr lang="zh-CN" altLang="en-US" sz="1100" b="1" dirty="0"/>
              <a:t>现在的问题是：“小蓝”如何利用这个“斜率”信息，一步一步地、智能地走到谷底呢？</a:t>
            </a:r>
            <a:endParaRPr lang="en-US" altLang="zh-CN" sz="1100" b="1" dirty="0"/>
          </a:p>
        </p:txBody>
      </p:sp>
      <p:grpSp>
        <p:nvGrpSpPr>
          <p:cNvPr id="28" name="组合 27"/>
          <p:cNvGrpSpPr/>
          <p:nvPr/>
        </p:nvGrpSpPr>
        <p:grpSpPr>
          <a:xfrm>
            <a:off x="5721781" y="1461813"/>
            <a:ext cx="6470219" cy="4891280"/>
            <a:chOff x="5026916" y="2114315"/>
            <a:chExt cx="6470219" cy="4891280"/>
          </a:xfrm>
        </p:grpSpPr>
        <p:grpSp>
          <p:nvGrpSpPr>
            <p:cNvPr id="46" name="组合 45"/>
            <p:cNvGrpSpPr/>
            <p:nvPr/>
          </p:nvGrpSpPr>
          <p:grpSpPr>
            <a:xfrm>
              <a:off x="5026916" y="2114315"/>
              <a:ext cx="5577022" cy="1455436"/>
              <a:chOff x="5026916" y="1290987"/>
              <a:chExt cx="5577022" cy="1455436"/>
            </a:xfrm>
          </p:grpSpPr>
          <p:sp>
            <p:nvSpPr>
              <p:cNvPr id="58" name="Number1"/>
              <p:cNvSpPr txBox="1"/>
              <p:nvPr/>
            </p:nvSpPr>
            <p:spPr>
              <a:xfrm>
                <a:off x="5026916" y="1302983"/>
                <a:ext cx="972669" cy="923330"/>
              </a:xfrm>
              <a:prstGeom prst="rect">
                <a:avLst/>
              </a:prstGeom>
              <a:no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spAutoFit/>
              </a:bodyPr>
              <a:lstStyle>
                <a:defPPr>
                  <a:defRPr lang="zh-CN"/>
                </a:defPPr>
                <a:lvl1pPr algn="ctr" defTabSz="914400">
                  <a:defRPr sz="1400" b="1">
                    <a:solidFill>
                      <a:schemeClr val="tx1">
                        <a:lumMod val="90000"/>
                        <a:lumOff val="1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zh-CN" sz="5400" dirty="0">
                    <a:solidFill>
                      <a:schemeClr val="tx1"/>
                    </a:solidFill>
                  </a:rPr>
                  <a:t>1</a:t>
                </a:r>
                <a:endParaRPr lang="zh-CN" altLang="en-US" sz="5400" dirty="0">
                  <a:solidFill>
                    <a:schemeClr val="tx1"/>
                  </a:solidFill>
                </a:endParaRPr>
              </a:p>
            </p:txBody>
          </p:sp>
          <p:sp>
            <p:nvSpPr>
              <p:cNvPr id="59" name="Bullet1"/>
              <p:cNvSpPr txBox="1"/>
              <p:nvPr/>
            </p:nvSpPr>
            <p:spPr>
              <a:xfrm>
                <a:off x="5685733" y="1290987"/>
                <a:ext cx="4258076" cy="467585"/>
              </a:xfrm>
              <a:prstGeom prst="rect">
                <a:avLst/>
              </a:prstGeom>
              <a:no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normAutofit fontScale="92500"/>
              </a:bodyPr>
              <a:lstStyle>
                <a:defPPr>
                  <a:defRPr lang="zh-CN"/>
                </a:defPPr>
                <a:lvl1pPr algn="ctr" defTabSz="914400">
                  <a:defRPr sz="1400" b="1">
                    <a:solidFill>
                      <a:schemeClr val="tx1">
                        <a:lumMod val="90000"/>
                        <a:lumOff val="1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zh-CN" altLang="en-US" dirty="0" smtClean="0"/>
                  <a:t>梯度</a:t>
                </a:r>
                <a:r>
                  <a:rPr lang="zh-CN" altLang="en-US" dirty="0"/>
                  <a:t>下降的核心思想：“跟着坡度反着走，总能下山坡”</a:t>
                </a:r>
                <a:endParaRPr lang="en-US" altLang="zh-CN" sz="1800" dirty="0">
                  <a:solidFill>
                    <a:schemeClr val="tx1"/>
                  </a:solidFill>
                </a:endParaRPr>
              </a:p>
            </p:txBody>
          </p:sp>
          <p:sp>
            <p:nvSpPr>
              <p:cNvPr id="61" name="Text1"/>
              <p:cNvSpPr/>
              <p:nvPr/>
            </p:nvSpPr>
            <p:spPr>
              <a:xfrm>
                <a:off x="5872964" y="1793526"/>
                <a:ext cx="4730974" cy="952897"/>
              </a:xfrm>
              <a:prstGeom prst="rect">
                <a:avLst/>
              </a:prstGeom>
            </p:spPr>
            <p:txBody>
              <a:bodyPr wrap="square" lIns="91440" tIns="45720" rIns="91440" bIns="45720" anchor="t" anchorCtr="0">
                <a:normAutofit/>
              </a:bodyPr>
              <a:lstStyle/>
              <a:p>
                <a:r>
                  <a:rPr lang="zh-CN" altLang="en-US" sz="900" dirty="0"/>
                  <a:t>想象“小蓝”站在“误差山谷”的某个山坡上，它想尽快下到谷底。</a:t>
                </a:r>
              </a:p>
              <a:p>
                <a:r>
                  <a:rPr lang="zh-CN" altLang="en-US" sz="900" dirty="0"/>
                  <a:t>最直观的方法是什么</a:t>
                </a:r>
                <a:r>
                  <a:rPr lang="zh-CN" altLang="en-US" sz="900" dirty="0" smtClean="0"/>
                  <a:t>？</a:t>
                </a:r>
                <a:r>
                  <a:rPr lang="en-US" altLang="zh-CN" sz="900" dirty="0" smtClean="0"/>
                  <a:t>— </a:t>
                </a:r>
                <a:r>
                  <a:rPr lang="zh-CN" altLang="en-US" sz="900" dirty="0"/>
                  <a:t>找到当前位置最陡峭的下坡方向，然后朝着那个方向迈出一步。</a:t>
                </a:r>
              </a:p>
              <a:p>
                <a:r>
                  <a:rPr lang="zh-CN" altLang="en-US" sz="900" dirty="0"/>
                  <a:t>梯度 </a:t>
                </a:r>
                <a:r>
                  <a:rPr lang="en-US" altLang="zh-CN" sz="900" dirty="0"/>
                  <a:t>(Gradient)</a:t>
                </a:r>
                <a:r>
                  <a:rPr lang="zh-CN" altLang="en-US" sz="900" dirty="0"/>
                  <a:t>： 在数学上，函数在某一点的梯度（对于一元函数就是导数 </a:t>
                </a:r>
                <a:r>
                  <a:rPr lang="en-US" altLang="zh-CN" sz="900" dirty="0" smtClean="0"/>
                  <a:t>de/</a:t>
                </a:r>
                <a:r>
                  <a:rPr lang="en-US" altLang="zh-CN" sz="900" dirty="0" err="1" smtClean="0"/>
                  <a:t>dw</a:t>
                </a:r>
                <a:r>
                  <a:rPr lang="zh-CN" altLang="en-US" sz="900" dirty="0"/>
                  <a:t>）指向的是函数值增长最快的方向。</a:t>
                </a:r>
              </a:p>
              <a:p>
                <a:r>
                  <a:rPr lang="zh-CN" altLang="en-US" sz="900" dirty="0"/>
                  <a:t>梯度下降 </a:t>
                </a:r>
                <a:r>
                  <a:rPr lang="en-US" altLang="zh-CN" sz="900" dirty="0"/>
                  <a:t>(Gradient Descent)</a:t>
                </a:r>
                <a:r>
                  <a:rPr lang="zh-CN" altLang="en-US" sz="900" dirty="0"/>
                  <a:t>： 因此，如果我们想让函数值（误差）下降最快，就应该沿着梯度的反方向前进！</a:t>
                </a:r>
              </a:p>
            </p:txBody>
          </p:sp>
        </p:grpSp>
        <p:grpSp>
          <p:nvGrpSpPr>
            <p:cNvPr id="47" name="组合 46"/>
            <p:cNvGrpSpPr/>
            <p:nvPr/>
          </p:nvGrpSpPr>
          <p:grpSpPr>
            <a:xfrm>
              <a:off x="5141271" y="3543034"/>
              <a:ext cx="6233228" cy="2165068"/>
              <a:chOff x="5141271" y="2719706"/>
              <a:chExt cx="6233228" cy="2165068"/>
            </a:xfrm>
          </p:grpSpPr>
          <p:cxnSp>
            <p:nvCxnSpPr>
              <p:cNvPr id="53" name="直接连接符 52"/>
              <p:cNvCxnSpPr/>
              <p:nvPr/>
            </p:nvCxnSpPr>
            <p:spPr>
              <a:xfrm rot="5400000" flipV="1">
                <a:off x="7632306" y="828894"/>
                <a:ext cx="0" cy="3909722"/>
              </a:xfrm>
              <a:prstGeom prst="line">
                <a:avLst/>
              </a:prstGeom>
              <a:ln w="6350">
                <a:solidFill>
                  <a:schemeClr val="accent1"/>
                </a:solidFill>
                <a:tailEnd type="oval"/>
              </a:ln>
            </p:spPr>
            <p:style>
              <a:lnRef idx="1">
                <a:schemeClr val="accent1"/>
              </a:lnRef>
              <a:fillRef idx="0">
                <a:schemeClr val="accent1"/>
              </a:fillRef>
              <a:effectRef idx="0">
                <a:schemeClr val="accent1"/>
              </a:effectRef>
              <a:fontRef idx="minor">
                <a:schemeClr val="tx1"/>
              </a:fontRef>
            </p:style>
          </p:cxnSp>
          <p:grpSp>
            <p:nvGrpSpPr>
              <p:cNvPr id="54" name="组合 53"/>
              <p:cNvGrpSpPr/>
              <p:nvPr/>
            </p:nvGrpSpPr>
            <p:grpSpPr>
              <a:xfrm>
                <a:off x="5141271" y="2719706"/>
                <a:ext cx="6233228" cy="2165068"/>
                <a:chOff x="5199146" y="2719706"/>
                <a:chExt cx="6233228" cy="2165068"/>
              </a:xfrm>
            </p:grpSpPr>
            <p:sp>
              <p:nvSpPr>
                <p:cNvPr id="55" name="Number2"/>
                <p:cNvSpPr txBox="1"/>
                <p:nvPr/>
              </p:nvSpPr>
              <p:spPr>
                <a:xfrm>
                  <a:off x="5199146" y="2738431"/>
                  <a:ext cx="1030177" cy="923330"/>
                </a:xfrm>
                <a:prstGeom prst="rect">
                  <a:avLst/>
                </a:prstGeom>
                <a:no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spAutoFit/>
                </a:bodyPr>
                <a:lstStyle>
                  <a:defPPr>
                    <a:defRPr lang="zh-CN"/>
                  </a:defPPr>
                  <a:lvl1pPr algn="ctr" defTabSz="914400">
                    <a:defRPr sz="1400" b="1">
                      <a:solidFill>
                        <a:schemeClr val="tx1">
                          <a:lumMod val="90000"/>
                          <a:lumOff val="1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zh-CN" sz="5400" dirty="0">
                      <a:solidFill>
                        <a:schemeClr val="accent1"/>
                      </a:solidFill>
                    </a:rPr>
                    <a:t>2</a:t>
                  </a:r>
                  <a:endParaRPr lang="zh-CN" altLang="en-US" sz="5400" dirty="0">
                    <a:solidFill>
                      <a:schemeClr val="accent1"/>
                    </a:solidFill>
                  </a:endParaRPr>
                </a:p>
              </p:txBody>
            </p:sp>
            <p:sp>
              <p:nvSpPr>
                <p:cNvPr id="56" name="Bullet2"/>
                <p:cNvSpPr txBox="1"/>
                <p:nvPr/>
              </p:nvSpPr>
              <p:spPr>
                <a:xfrm>
                  <a:off x="5867238" y="2719706"/>
                  <a:ext cx="3698293" cy="467585"/>
                </a:xfrm>
                <a:prstGeom prst="rect">
                  <a:avLst/>
                </a:prstGeom>
                <a:no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normAutofit/>
                </a:bodyPr>
                <a:lstStyle>
                  <a:defPPr>
                    <a:defRPr lang="zh-CN"/>
                  </a:defPPr>
                  <a:lvl1pPr algn="ctr" defTabSz="914400">
                    <a:defRPr sz="1400" b="1">
                      <a:solidFill>
                        <a:schemeClr val="tx1">
                          <a:lumMod val="90000"/>
                          <a:lumOff val="1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zh-CN" altLang="en-US" dirty="0" smtClean="0"/>
                    <a:t>“小蓝”</a:t>
                  </a:r>
                  <a:r>
                    <a:rPr lang="zh-CN" altLang="en-US" dirty="0"/>
                    <a:t>的导航指令：梯度下降更新规则</a:t>
                  </a:r>
                  <a:endParaRPr lang="en-US" altLang="zh-CN" sz="1800" dirty="0">
                    <a:solidFill>
                      <a:schemeClr val="tx1"/>
                    </a:solidFill>
                  </a:endParaRPr>
                </a:p>
              </p:txBody>
            </p:sp>
            <p:sp>
              <p:nvSpPr>
                <p:cNvPr id="57" name="Text2"/>
                <p:cNvSpPr/>
                <p:nvPr/>
              </p:nvSpPr>
              <p:spPr>
                <a:xfrm>
                  <a:off x="6056572" y="3226911"/>
                  <a:ext cx="5375802" cy="1657863"/>
                </a:xfrm>
                <a:prstGeom prst="rect">
                  <a:avLst/>
                </a:prstGeom>
              </p:spPr>
              <p:txBody>
                <a:bodyPr wrap="square" lIns="91440" tIns="45720" rIns="91440" bIns="45720" anchor="t" anchorCtr="0">
                  <a:noAutofit/>
                </a:bodyPr>
                <a:lstStyle/>
                <a:p>
                  <a:r>
                    <a:rPr lang="zh-CN" altLang="en-US" sz="900" b="1" dirty="0" smtClean="0"/>
                    <a:t>新</a:t>
                  </a:r>
                  <a:r>
                    <a:rPr lang="en-US" altLang="zh-CN" sz="900" b="1" dirty="0"/>
                    <a:t>w = </a:t>
                  </a:r>
                  <a:r>
                    <a:rPr lang="zh-CN" altLang="en-US" sz="900" b="1" dirty="0"/>
                    <a:t>旧</a:t>
                  </a:r>
                  <a:r>
                    <a:rPr lang="en-US" altLang="zh-CN" sz="900" b="1" dirty="0"/>
                    <a:t>w - α * (</a:t>
                  </a:r>
                  <a:r>
                    <a:rPr lang="en-US" altLang="zh-CN" sz="900" b="1" dirty="0" smtClean="0"/>
                    <a:t>de/</a:t>
                  </a:r>
                  <a:r>
                    <a:rPr lang="en-US" altLang="zh-CN" sz="900" b="1" dirty="0" err="1" smtClean="0"/>
                    <a:t>dw</a:t>
                  </a:r>
                  <a:r>
                    <a:rPr lang="en-US" altLang="zh-CN" sz="900" b="1" dirty="0" smtClean="0"/>
                    <a:t>)</a:t>
                  </a:r>
                  <a:r>
                    <a:rPr lang="zh-CN" altLang="en-US" sz="900" dirty="0" smtClean="0"/>
                    <a:t>。新</a:t>
                  </a:r>
                  <a:r>
                    <a:rPr lang="en-US" altLang="zh-CN" sz="900" dirty="0"/>
                    <a:t>w: </a:t>
                  </a:r>
                  <a:r>
                    <a:rPr lang="zh-CN" altLang="en-US" sz="900" dirty="0"/>
                    <a:t>更新后的权重</a:t>
                  </a:r>
                  <a:r>
                    <a:rPr lang="zh-CN" altLang="en-US" sz="900" dirty="0" smtClean="0"/>
                    <a:t>。旧</a:t>
                  </a:r>
                  <a:r>
                    <a:rPr lang="en-US" altLang="zh-CN" sz="900" dirty="0"/>
                    <a:t>w: </a:t>
                  </a:r>
                  <a:r>
                    <a:rPr lang="zh-CN" altLang="en-US" sz="900" dirty="0"/>
                    <a:t>当前的权重。</a:t>
                  </a:r>
                </a:p>
                <a:p>
                  <a:r>
                    <a:rPr lang="en-US" altLang="zh-CN" sz="900" dirty="0" smtClean="0"/>
                    <a:t>α </a:t>
                  </a:r>
                  <a:r>
                    <a:rPr lang="en-US" altLang="zh-CN" sz="900" dirty="0"/>
                    <a:t>(alpha): </a:t>
                  </a:r>
                  <a:r>
                    <a:rPr lang="zh-CN" altLang="en-US" sz="900" dirty="0"/>
                    <a:t>学习率 </a:t>
                  </a:r>
                  <a:r>
                    <a:rPr lang="en-US" altLang="zh-CN" sz="900" dirty="0"/>
                    <a:t>(Learning Rate)</a:t>
                  </a:r>
                  <a:r>
                    <a:rPr lang="zh-CN" altLang="en-US" sz="900" dirty="0"/>
                    <a:t>，一个小正数，控制“小蓝”每一步迈多大。</a:t>
                  </a:r>
                </a:p>
                <a:p>
                  <a:r>
                    <a:rPr lang="en-US" altLang="zh-CN" sz="900" dirty="0" smtClean="0"/>
                    <a:t>(de/</a:t>
                  </a:r>
                  <a:r>
                    <a:rPr lang="en-US" altLang="zh-CN" sz="900" dirty="0" err="1" smtClean="0"/>
                    <a:t>dw</a:t>
                  </a:r>
                  <a:r>
                    <a:rPr lang="en-US" altLang="zh-CN" sz="900" dirty="0"/>
                    <a:t>): </a:t>
                  </a:r>
                  <a:r>
                    <a:rPr lang="zh-CN" altLang="en-US" sz="900" dirty="0"/>
                    <a:t>代价函数 </a:t>
                  </a:r>
                  <a:r>
                    <a:rPr lang="en-US" altLang="zh-CN" sz="900" dirty="0" smtClean="0"/>
                    <a:t>e(w</a:t>
                  </a:r>
                  <a:r>
                    <a:rPr lang="en-US" altLang="zh-CN" sz="900" dirty="0"/>
                    <a:t>) </a:t>
                  </a:r>
                  <a:r>
                    <a:rPr lang="zh-CN" altLang="en-US" sz="900" dirty="0"/>
                    <a:t>对权重 </a:t>
                  </a:r>
                  <a:r>
                    <a:rPr lang="en-US" altLang="zh-CN" sz="900" dirty="0"/>
                    <a:t>w </a:t>
                  </a:r>
                  <a:r>
                    <a:rPr lang="zh-CN" altLang="en-US" sz="900" dirty="0"/>
                    <a:t>的导数（梯度</a:t>
                  </a:r>
                  <a:r>
                    <a:rPr lang="en-US" altLang="zh-CN" sz="900" dirty="0"/>
                    <a:t>/</a:t>
                  </a:r>
                  <a:r>
                    <a:rPr lang="zh-CN" altLang="en-US" sz="900" dirty="0"/>
                    <a:t>斜率）</a:t>
                  </a:r>
                  <a:r>
                    <a:rPr lang="zh-CN" altLang="en-US" sz="900" dirty="0" smtClean="0"/>
                    <a:t>。</a:t>
                  </a:r>
                  <a:endParaRPr lang="en-US" altLang="zh-CN" sz="900" dirty="0" smtClean="0"/>
                </a:p>
                <a:p>
                  <a:r>
                    <a:rPr lang="zh-CN" altLang="en-US" sz="900" dirty="0"/>
                    <a:t>这个公式告诉“小蓝”：</a:t>
                  </a:r>
                  <a:r>
                    <a:rPr lang="zh-CN" altLang="en-US" sz="900" b="1" dirty="0"/>
                    <a:t>根据当前位置的坡度（导数），决定下一步往哪个方向调整 </a:t>
                  </a:r>
                  <a:r>
                    <a:rPr lang="en-US" altLang="zh-CN" sz="900" b="1" dirty="0"/>
                    <a:t>w</a:t>
                  </a:r>
                  <a:r>
                    <a:rPr lang="zh-CN" altLang="en-US" sz="900" b="1" dirty="0"/>
                    <a:t>，以及调整多少</a:t>
                  </a:r>
                  <a:r>
                    <a:rPr lang="zh-CN" altLang="en-US" sz="900" b="1" dirty="0" smtClean="0"/>
                    <a:t>。</a:t>
                  </a:r>
                  <a:endParaRPr lang="en-US" altLang="zh-CN" sz="900" b="1" dirty="0" smtClean="0"/>
                </a:p>
                <a:p>
                  <a:r>
                    <a:rPr lang="zh-CN" altLang="en-US" sz="900" dirty="0"/>
                    <a:t>情景</a:t>
                  </a:r>
                  <a:r>
                    <a:rPr lang="zh-CN" altLang="en-US" sz="900" dirty="0" smtClean="0"/>
                    <a:t>：小蓝当前</a:t>
                  </a:r>
                  <a:r>
                    <a:rPr lang="zh-CN" altLang="en-US" sz="900" dirty="0"/>
                    <a:t>所处的权重 </a:t>
                  </a:r>
                  <a:r>
                    <a:rPr lang="en-US" altLang="zh-CN" sz="900" dirty="0"/>
                    <a:t>w </a:t>
                  </a:r>
                  <a:r>
                    <a:rPr lang="zh-CN" altLang="en-US" sz="900" dirty="0"/>
                    <a:t>位于“误差山谷”最低点的右侧。</a:t>
                  </a:r>
                </a:p>
                <a:p>
                  <a:r>
                    <a:rPr lang="zh-CN" altLang="en-US" sz="900" dirty="0"/>
                    <a:t>观察</a:t>
                  </a:r>
                  <a:r>
                    <a:rPr lang="zh-CN" altLang="en-US" sz="900" dirty="0" smtClean="0"/>
                    <a:t>：此时</a:t>
                  </a:r>
                  <a:r>
                    <a:rPr lang="zh-CN" altLang="en-US" sz="900" dirty="0"/>
                    <a:t>，代价函数曲线的斜率 </a:t>
                  </a:r>
                  <a:r>
                    <a:rPr lang="en-US" altLang="zh-CN" sz="900" dirty="0" smtClean="0"/>
                    <a:t>de/</a:t>
                  </a:r>
                  <a:r>
                    <a:rPr lang="en-US" altLang="zh-CN" sz="900" dirty="0" err="1" smtClean="0"/>
                    <a:t>dw</a:t>
                  </a:r>
                  <a:r>
                    <a:rPr lang="en-US" altLang="zh-CN" sz="900" dirty="0" smtClean="0"/>
                    <a:t> </a:t>
                  </a:r>
                  <a:r>
                    <a:rPr lang="zh-CN" altLang="en-US" sz="900" dirty="0" smtClean="0"/>
                    <a:t>为</a:t>
                  </a:r>
                  <a:r>
                    <a:rPr lang="zh-CN" altLang="en-US" sz="900" dirty="0"/>
                    <a:t>正</a:t>
                  </a:r>
                  <a:endParaRPr lang="en-US" altLang="zh-CN" sz="900" dirty="0" smtClean="0"/>
                </a:p>
                <a:p>
                  <a:r>
                    <a:rPr lang="zh-CN" altLang="en-US" sz="900" dirty="0" smtClean="0"/>
                    <a:t>导航</a:t>
                  </a:r>
                  <a:r>
                    <a:rPr lang="zh-CN" altLang="en-US" sz="900" dirty="0"/>
                    <a:t>指令生效：</a:t>
                  </a:r>
                </a:p>
                <a:p>
                  <a:r>
                    <a:rPr lang="zh-CN" altLang="en-US" sz="900" dirty="0"/>
                    <a:t>新</a:t>
                  </a:r>
                  <a:r>
                    <a:rPr lang="en-US" altLang="zh-CN" sz="900" dirty="0"/>
                    <a:t>w = </a:t>
                  </a:r>
                  <a:r>
                    <a:rPr lang="zh-CN" altLang="en-US" sz="900" dirty="0"/>
                    <a:t>旧</a:t>
                  </a:r>
                  <a:r>
                    <a:rPr lang="en-US" altLang="zh-CN" sz="900" dirty="0"/>
                    <a:t>w - α * (</a:t>
                  </a:r>
                  <a:r>
                    <a:rPr lang="zh-CN" altLang="en-US" sz="900" dirty="0"/>
                    <a:t>一个正数</a:t>
                  </a:r>
                  <a:r>
                    <a:rPr lang="en-US" altLang="zh-CN" sz="900" dirty="0"/>
                    <a:t>)</a:t>
                  </a:r>
                </a:p>
                <a:p>
                  <a:r>
                    <a:rPr lang="zh-CN" altLang="en-US" sz="900" dirty="0"/>
                    <a:t>因为 </a:t>
                  </a:r>
                  <a:r>
                    <a:rPr lang="en-US" altLang="zh-CN" sz="900" dirty="0"/>
                    <a:t>α </a:t>
                  </a:r>
                  <a:r>
                    <a:rPr lang="zh-CN" altLang="en-US" sz="900" dirty="0"/>
                    <a:t>也是正数，所以 </a:t>
                  </a:r>
                  <a:r>
                    <a:rPr lang="en-US" altLang="zh-CN" sz="900" dirty="0"/>
                    <a:t>α * (</a:t>
                  </a:r>
                  <a:r>
                    <a:rPr lang="zh-CN" altLang="en-US" sz="900" dirty="0"/>
                    <a:t>正数</a:t>
                  </a:r>
                  <a:r>
                    <a:rPr lang="en-US" altLang="zh-CN" sz="900" dirty="0"/>
                    <a:t>) </a:t>
                  </a:r>
                  <a:r>
                    <a:rPr lang="zh-CN" altLang="en-US" sz="900" dirty="0"/>
                    <a:t>还是正数。</a:t>
                  </a:r>
                </a:p>
                <a:p>
                  <a:r>
                    <a:rPr lang="zh-CN" altLang="en-US" sz="900" dirty="0"/>
                    <a:t>新</a:t>
                  </a:r>
                  <a:r>
                    <a:rPr lang="en-US" altLang="zh-CN" sz="900" dirty="0"/>
                    <a:t>w = </a:t>
                  </a:r>
                  <a:r>
                    <a:rPr lang="zh-CN" altLang="en-US" sz="900" dirty="0"/>
                    <a:t>旧</a:t>
                  </a:r>
                  <a:r>
                    <a:rPr lang="en-US" altLang="zh-CN" sz="900" dirty="0"/>
                    <a:t>w - (</a:t>
                  </a:r>
                  <a:r>
                    <a:rPr lang="zh-CN" altLang="en-US" sz="900" dirty="0"/>
                    <a:t>某个正值</a:t>
                  </a:r>
                  <a:r>
                    <a:rPr lang="en-US" altLang="zh-CN" sz="900" dirty="0"/>
                    <a:t>)</a:t>
                  </a:r>
                  <a:r>
                    <a:rPr lang="zh-CN" altLang="en-US" sz="900" dirty="0"/>
                    <a:t>，这意味着 新</a:t>
                  </a:r>
                  <a:r>
                    <a:rPr lang="en-US" altLang="zh-CN" sz="900" dirty="0"/>
                    <a:t>w </a:t>
                  </a:r>
                  <a:r>
                    <a:rPr lang="zh-CN" altLang="en-US" sz="900" dirty="0"/>
                    <a:t>会比 旧</a:t>
                  </a:r>
                  <a:r>
                    <a:rPr lang="en-US" altLang="zh-CN" sz="900" dirty="0"/>
                    <a:t>w </a:t>
                  </a:r>
                  <a:r>
                    <a:rPr lang="zh-CN" altLang="en-US" sz="900" dirty="0"/>
                    <a:t>小。</a:t>
                  </a:r>
                </a:p>
                <a:p>
                  <a:r>
                    <a:rPr lang="zh-CN" altLang="en-US" sz="900" dirty="0"/>
                    <a:t>结果： 权重 </a:t>
                  </a:r>
                  <a:r>
                    <a:rPr lang="en-US" altLang="zh-CN" sz="900" dirty="0"/>
                    <a:t>w </a:t>
                  </a:r>
                  <a:r>
                    <a:rPr lang="zh-CN" altLang="en-US" sz="900" dirty="0"/>
                    <a:t>向左移动，朝着谷底前进！</a:t>
                  </a:r>
                  <a:endParaRPr lang="en-US" altLang="zh-CN" sz="900" dirty="0"/>
                </a:p>
              </p:txBody>
            </p:sp>
          </p:grpSp>
        </p:grpSp>
        <p:grpSp>
          <p:nvGrpSpPr>
            <p:cNvPr id="48" name="组合 47"/>
            <p:cNvGrpSpPr/>
            <p:nvPr/>
          </p:nvGrpSpPr>
          <p:grpSpPr>
            <a:xfrm>
              <a:off x="5080134" y="5655730"/>
              <a:ext cx="6417001" cy="1349865"/>
              <a:chOff x="5080134" y="4832402"/>
              <a:chExt cx="6417001" cy="1349865"/>
            </a:xfrm>
          </p:grpSpPr>
          <p:sp>
            <p:nvSpPr>
              <p:cNvPr id="49" name="Number3"/>
              <p:cNvSpPr txBox="1"/>
              <p:nvPr/>
            </p:nvSpPr>
            <p:spPr>
              <a:xfrm>
                <a:off x="5080134" y="4832402"/>
                <a:ext cx="972669" cy="923330"/>
              </a:xfrm>
              <a:prstGeom prst="rect">
                <a:avLst/>
              </a:prstGeom>
              <a:no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spAutoFit/>
              </a:bodyPr>
              <a:lstStyle>
                <a:defPPr>
                  <a:defRPr lang="zh-CN"/>
                </a:defPPr>
                <a:lvl1pPr algn="ctr" defTabSz="914400">
                  <a:defRPr sz="1400" b="1">
                    <a:solidFill>
                      <a:schemeClr val="tx1">
                        <a:lumMod val="90000"/>
                        <a:lumOff val="1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zh-CN" sz="5400" dirty="0">
                    <a:solidFill>
                      <a:schemeClr val="tx1"/>
                    </a:solidFill>
                  </a:rPr>
                  <a:t>3</a:t>
                </a:r>
                <a:endParaRPr lang="zh-CN" altLang="en-US" sz="5400" dirty="0">
                  <a:solidFill>
                    <a:schemeClr val="tx1"/>
                  </a:solidFill>
                </a:endParaRPr>
              </a:p>
            </p:txBody>
          </p:sp>
          <p:sp>
            <p:nvSpPr>
              <p:cNvPr id="50" name="Bullet3"/>
              <p:cNvSpPr txBox="1"/>
              <p:nvPr/>
            </p:nvSpPr>
            <p:spPr>
              <a:xfrm>
                <a:off x="5760305" y="4882393"/>
                <a:ext cx="3491840" cy="348367"/>
              </a:xfrm>
              <a:prstGeom prst="rect">
                <a:avLst/>
              </a:prstGeom>
              <a:no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normAutofit/>
              </a:bodyPr>
              <a:lstStyle>
                <a:defPPr>
                  <a:defRPr lang="zh-CN"/>
                </a:defPPr>
                <a:lvl1pPr algn="ctr" defTabSz="914400">
                  <a:defRPr sz="1400" b="1">
                    <a:solidFill>
                      <a:schemeClr val="tx1">
                        <a:lumMod val="90000"/>
                        <a:lumOff val="1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zh-CN" altLang="en-US" dirty="0" smtClean="0"/>
                  <a:t>“小蓝”</a:t>
                </a:r>
                <a:r>
                  <a:rPr lang="zh-CN" altLang="en-US" dirty="0"/>
                  <a:t>的持续学习：迭代的力量</a:t>
                </a:r>
                <a:endParaRPr lang="en-US" altLang="zh-CN" sz="1800" dirty="0">
                  <a:solidFill>
                    <a:schemeClr val="tx1"/>
                  </a:solidFill>
                </a:endParaRPr>
              </a:p>
            </p:txBody>
          </p:sp>
          <p:cxnSp>
            <p:nvCxnSpPr>
              <p:cNvPr id="51" name="直接连接符 50"/>
              <p:cNvCxnSpPr/>
              <p:nvPr/>
            </p:nvCxnSpPr>
            <p:spPr>
              <a:xfrm rot="5400000" flipV="1">
                <a:off x="7414552" y="2919725"/>
                <a:ext cx="0" cy="3909722"/>
              </a:xfrm>
              <a:prstGeom prst="line">
                <a:avLst/>
              </a:prstGeom>
              <a:ln w="6350">
                <a:solidFill>
                  <a:schemeClr val="tx2">
                    <a:alpha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52" name="Text3"/>
              <p:cNvSpPr/>
              <p:nvPr/>
            </p:nvSpPr>
            <p:spPr>
              <a:xfrm>
                <a:off x="5908820" y="5259337"/>
                <a:ext cx="5588315" cy="922930"/>
              </a:xfrm>
              <a:prstGeom prst="rect">
                <a:avLst/>
              </a:prstGeom>
            </p:spPr>
            <p:txBody>
              <a:bodyPr wrap="square" lIns="91440" tIns="45720" rIns="91440" bIns="45720" anchor="t" anchorCtr="0">
                <a:noAutofit/>
              </a:bodyPr>
              <a:lstStyle/>
              <a:p>
                <a:pPr>
                  <a:lnSpc>
                    <a:spcPct val="120000"/>
                  </a:lnSpc>
                </a:pPr>
                <a:r>
                  <a:rPr lang="zh-CN" altLang="en-US" sz="900" dirty="0" smtClean="0"/>
                  <a:t>梯度</a:t>
                </a:r>
                <a:r>
                  <a:rPr lang="zh-CN" altLang="en-US" sz="900" dirty="0"/>
                  <a:t>下降是一个迭代 </a:t>
                </a:r>
                <a:r>
                  <a:rPr lang="en-US" altLang="zh-CN" sz="900" dirty="0"/>
                  <a:t>(Iterative) </a:t>
                </a:r>
                <a:r>
                  <a:rPr lang="zh-CN" altLang="en-US" sz="900" dirty="0"/>
                  <a:t>的过程。</a:t>
                </a:r>
              </a:p>
              <a:p>
                <a:pPr>
                  <a:lnSpc>
                    <a:spcPct val="120000"/>
                  </a:lnSpc>
                </a:pPr>
                <a:r>
                  <a:rPr lang="zh-CN" altLang="en-US" sz="900" dirty="0"/>
                  <a:t>“小蓝”会不断地重复“计算当前坡度 </a:t>
                </a:r>
                <a:r>
                  <a:rPr lang="en-US" altLang="zh-CN" sz="900" dirty="0"/>
                  <a:t>-&gt; </a:t>
                </a:r>
                <a:r>
                  <a:rPr lang="zh-CN" altLang="en-US" sz="900" dirty="0"/>
                  <a:t>更新权重 </a:t>
                </a:r>
                <a:r>
                  <a:rPr lang="en-US" altLang="zh-CN" sz="900" dirty="0"/>
                  <a:t>w”</a:t>
                </a:r>
                <a:r>
                  <a:rPr lang="zh-CN" altLang="en-US" sz="900" dirty="0"/>
                  <a:t>这个过程。</a:t>
                </a:r>
              </a:p>
              <a:p>
                <a:pPr>
                  <a:lnSpc>
                    <a:spcPct val="120000"/>
                  </a:lnSpc>
                </a:pPr>
                <a:r>
                  <a:rPr lang="zh-CN" altLang="en-US" sz="900" dirty="0"/>
                  <a:t>随着一步步的迭代，</a:t>
                </a:r>
                <a:r>
                  <a:rPr lang="en-US" altLang="zh-CN" sz="900" dirty="0"/>
                  <a:t>w </a:t>
                </a:r>
                <a:r>
                  <a:rPr lang="zh-CN" altLang="en-US" sz="900" dirty="0"/>
                  <a:t>会越来越接近谷底的最佳</a:t>
                </a:r>
                <a:r>
                  <a:rPr lang="zh-CN" altLang="en-US" sz="900" dirty="0" smtClean="0"/>
                  <a:t>值，</a:t>
                </a:r>
                <a:r>
                  <a:rPr lang="zh-CN" altLang="en-US" sz="900" dirty="0"/>
                  <a:t>代价函数 </a:t>
                </a:r>
                <a:r>
                  <a:rPr lang="en-US" altLang="zh-CN" sz="900" dirty="0" smtClean="0"/>
                  <a:t>e(w</a:t>
                </a:r>
                <a:r>
                  <a:rPr lang="en-US" altLang="zh-CN" sz="900" dirty="0"/>
                  <a:t>) </a:t>
                </a:r>
                <a:r>
                  <a:rPr lang="zh-CN" altLang="en-US" sz="900" dirty="0"/>
                  <a:t>的值也会越来越小。</a:t>
                </a:r>
              </a:p>
              <a:p>
                <a:pPr>
                  <a:lnSpc>
                    <a:spcPct val="120000"/>
                  </a:lnSpc>
                </a:pPr>
                <a:r>
                  <a:rPr lang="zh-CN" altLang="en-US" sz="900" dirty="0"/>
                  <a:t>当坡度接近于零，或者 </a:t>
                </a:r>
                <a:r>
                  <a:rPr lang="en-US" altLang="zh-CN" sz="900" dirty="0"/>
                  <a:t>w </a:t>
                </a:r>
                <a:r>
                  <a:rPr lang="zh-CN" altLang="en-US" sz="900" dirty="0"/>
                  <a:t>的变化非常微小时，我们就可以认为“小蓝”已经找到了足够好的</a:t>
                </a:r>
                <a:r>
                  <a:rPr lang="zh-CN" altLang="en-US" sz="900" dirty="0" smtClean="0"/>
                  <a:t>“</a:t>
                </a:r>
                <a:r>
                  <a:rPr lang="zh-CN" altLang="en-US" sz="900" dirty="0"/>
                  <a:t>认知</a:t>
                </a:r>
                <a:r>
                  <a:rPr lang="zh-CN" altLang="en-US" sz="900" dirty="0" smtClean="0"/>
                  <a:t>标准”</a:t>
                </a:r>
                <a:r>
                  <a:rPr lang="zh-CN" altLang="en-US" sz="900" dirty="0"/>
                  <a:t>，学习过程可以停止。</a:t>
                </a:r>
              </a:p>
            </p:txBody>
          </p:sp>
        </p:grpSp>
      </p:grpSp>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8347" y="968960"/>
            <a:ext cx="4808716" cy="2705845"/>
          </a:xfrm>
          <a:prstGeom prst="rect">
            <a:avLst/>
          </a:prstGeom>
        </p:spPr>
      </p:pic>
      <p:pic>
        <p:nvPicPr>
          <p:cNvPr id="5" name="图片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71419" y="3800728"/>
            <a:ext cx="4836974" cy="2721746"/>
          </a:xfrm>
          <a:prstGeom prst="rect">
            <a:avLst/>
          </a:prstGeom>
        </p:spPr>
      </p:pic>
      <p:pic>
        <p:nvPicPr>
          <p:cNvPr id="6" name="图片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68104" y="1057251"/>
            <a:ext cx="1366301" cy="513060"/>
          </a:xfrm>
          <a:prstGeom prst="rect">
            <a:avLst/>
          </a:prstGeom>
        </p:spPr>
      </p:pic>
      <p:pic>
        <p:nvPicPr>
          <p:cNvPr id="26" name="图片 2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68104" y="3967758"/>
            <a:ext cx="1366301" cy="51306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47528" y="228664"/>
            <a:ext cx="11278712" cy="406971"/>
          </a:xfrm>
        </p:spPr>
        <p:txBody>
          <a:bodyPr/>
          <a:lstStyle/>
          <a:p>
            <a:r>
              <a:rPr lang="zh-CN" altLang="en-US" dirty="0" smtClean="0"/>
              <a:t>“小蓝”</a:t>
            </a:r>
            <a:r>
              <a:rPr lang="zh-CN" altLang="en-US" dirty="0"/>
              <a:t>的进化瓶颈：当直线必须穿过原点</a:t>
            </a:r>
            <a:r>
              <a:rPr lang="en-US" altLang="zh-CN" dirty="0"/>
              <a:t>…</a:t>
            </a:r>
            <a:r>
              <a:rPr lang="zh-CN" altLang="en-US" dirty="0"/>
              <a:t>引入“偏置</a:t>
            </a:r>
            <a:r>
              <a:rPr lang="en-US" altLang="zh-CN" dirty="0"/>
              <a:t>b”</a:t>
            </a:r>
            <a:r>
              <a:rPr lang="zh-CN" altLang="en-US" dirty="0"/>
              <a:t>打破僵局！</a:t>
            </a:r>
          </a:p>
        </p:txBody>
      </p:sp>
      <p:cxnSp>
        <p:nvCxnSpPr>
          <p:cNvPr id="44" name="直接连接符 43"/>
          <p:cNvCxnSpPr/>
          <p:nvPr/>
        </p:nvCxnSpPr>
        <p:spPr>
          <a:xfrm flipV="1">
            <a:off x="5739652" y="1692955"/>
            <a:ext cx="5371705" cy="39180"/>
          </a:xfrm>
          <a:prstGeom prst="line">
            <a:avLst/>
          </a:prstGeom>
          <a:ln w="6350">
            <a:solidFill>
              <a:schemeClr val="tx2">
                <a:alpha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45" name="Text3"/>
          <p:cNvSpPr/>
          <p:nvPr/>
        </p:nvSpPr>
        <p:spPr>
          <a:xfrm>
            <a:off x="5650220" y="914669"/>
            <a:ext cx="5974587" cy="860057"/>
          </a:xfrm>
          <a:prstGeom prst="rect">
            <a:avLst/>
          </a:prstGeom>
        </p:spPr>
        <p:txBody>
          <a:bodyPr wrap="square" lIns="91440" tIns="45720" rIns="91440" bIns="45720" anchor="t" anchorCtr="0">
            <a:noAutofit/>
          </a:bodyPr>
          <a:lstStyle/>
          <a:p>
            <a:r>
              <a:rPr lang="zh-CN" altLang="en-US" sz="1000" b="1" dirty="0" smtClean="0"/>
              <a:t>我们</a:t>
            </a:r>
            <a:r>
              <a:rPr lang="zh-CN" altLang="en-US" sz="1000" b="1" dirty="0"/>
              <a:t>已经为“小蓝”装备了强大的梯度下降算法，它能有效地帮助“小蓝”在“误差山谷”中找到最佳的“判断系数 </a:t>
            </a:r>
            <a:r>
              <a:rPr lang="en-US" altLang="zh-CN" sz="1000" b="1" dirty="0"/>
              <a:t>w”</a:t>
            </a:r>
            <a:r>
              <a:rPr lang="zh-CN" altLang="en-US" sz="1000" b="1" dirty="0"/>
              <a:t>。</a:t>
            </a:r>
          </a:p>
          <a:p>
            <a:r>
              <a:rPr lang="zh-CN" altLang="en-US" sz="1000" b="1" dirty="0"/>
              <a:t>但是，“小蓝”的预测模型 </a:t>
            </a:r>
            <a:r>
              <a:rPr lang="en-US" altLang="zh-CN" sz="1000" b="1" dirty="0"/>
              <a:t>y_</a:t>
            </a:r>
            <a:r>
              <a:rPr lang="zh-CN" altLang="en-US" sz="1000" b="1" dirty="0"/>
              <a:t>预测 </a:t>
            </a:r>
            <a:r>
              <a:rPr lang="en-US" altLang="zh-CN" sz="1000" b="1" dirty="0"/>
              <a:t>= w * x (</a:t>
            </a:r>
            <a:r>
              <a:rPr lang="zh-CN" altLang="en-US" sz="1000" b="1" dirty="0"/>
              <a:t>预测毒性 </a:t>
            </a:r>
            <a:r>
              <a:rPr lang="en-US" altLang="zh-CN" sz="1000" b="1" dirty="0"/>
              <a:t>= w * </a:t>
            </a:r>
            <a:r>
              <a:rPr lang="zh-CN" altLang="en-US" sz="1000" b="1" dirty="0"/>
              <a:t>豆豆大小</a:t>
            </a:r>
            <a:r>
              <a:rPr lang="en-US" altLang="zh-CN" sz="1000" b="1" dirty="0"/>
              <a:t>) </a:t>
            </a:r>
            <a:r>
              <a:rPr lang="zh-CN" altLang="en-US" sz="1000" b="1" dirty="0"/>
              <a:t>本身是不是有点太简单了？如果仔细想想，会发现这个模型存在一些“硬伤”。</a:t>
            </a:r>
            <a:endParaRPr lang="en-US" altLang="zh-CN" sz="1000" b="1" dirty="0"/>
          </a:p>
        </p:txBody>
      </p:sp>
      <p:grpSp>
        <p:nvGrpSpPr>
          <p:cNvPr id="28" name="组合 27"/>
          <p:cNvGrpSpPr/>
          <p:nvPr/>
        </p:nvGrpSpPr>
        <p:grpSpPr>
          <a:xfrm>
            <a:off x="5300363" y="1817346"/>
            <a:ext cx="6403240" cy="4402383"/>
            <a:chOff x="4971259" y="1987106"/>
            <a:chExt cx="6403240" cy="4402383"/>
          </a:xfrm>
        </p:grpSpPr>
        <p:grpSp>
          <p:nvGrpSpPr>
            <p:cNvPr id="46" name="组合 45"/>
            <p:cNvGrpSpPr/>
            <p:nvPr/>
          </p:nvGrpSpPr>
          <p:grpSpPr>
            <a:xfrm>
              <a:off x="4971259" y="1987106"/>
              <a:ext cx="6403240" cy="2644045"/>
              <a:chOff x="4971259" y="1163778"/>
              <a:chExt cx="6403240" cy="2644045"/>
            </a:xfrm>
          </p:grpSpPr>
          <p:sp>
            <p:nvSpPr>
              <p:cNvPr id="58" name="Number1"/>
              <p:cNvSpPr txBox="1"/>
              <p:nvPr/>
            </p:nvSpPr>
            <p:spPr>
              <a:xfrm>
                <a:off x="4971259" y="1223480"/>
                <a:ext cx="972669" cy="923330"/>
              </a:xfrm>
              <a:prstGeom prst="rect">
                <a:avLst/>
              </a:prstGeom>
              <a:no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spAutoFit/>
              </a:bodyPr>
              <a:lstStyle>
                <a:defPPr>
                  <a:defRPr lang="zh-CN"/>
                </a:defPPr>
                <a:lvl1pPr algn="ctr" defTabSz="914400">
                  <a:defRPr sz="1400" b="1">
                    <a:solidFill>
                      <a:schemeClr val="tx1">
                        <a:lumMod val="90000"/>
                        <a:lumOff val="1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zh-CN" sz="5400" dirty="0">
                    <a:solidFill>
                      <a:schemeClr val="tx1"/>
                    </a:solidFill>
                  </a:rPr>
                  <a:t>1</a:t>
                </a:r>
                <a:endParaRPr lang="zh-CN" altLang="en-US" sz="5400" dirty="0">
                  <a:solidFill>
                    <a:schemeClr val="tx1"/>
                  </a:solidFill>
                </a:endParaRPr>
              </a:p>
            </p:txBody>
          </p:sp>
          <p:sp>
            <p:nvSpPr>
              <p:cNvPr id="59" name="Bullet1"/>
              <p:cNvSpPr txBox="1"/>
              <p:nvPr/>
            </p:nvSpPr>
            <p:spPr>
              <a:xfrm>
                <a:off x="5653929" y="1163778"/>
                <a:ext cx="5315772" cy="467585"/>
              </a:xfrm>
              <a:prstGeom prst="rect">
                <a:avLst/>
              </a:prstGeom>
              <a:no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normAutofit/>
              </a:bodyPr>
              <a:lstStyle>
                <a:defPPr>
                  <a:defRPr lang="zh-CN"/>
                </a:defPPr>
                <a:lvl1pPr algn="ctr" defTabSz="914400">
                  <a:defRPr sz="1400" b="1">
                    <a:solidFill>
                      <a:schemeClr val="tx1">
                        <a:lumMod val="90000"/>
                        <a:lumOff val="1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zh-CN" altLang="en-US" dirty="0" smtClean="0"/>
                  <a:t>“必须过原点”</a:t>
                </a:r>
                <a:r>
                  <a:rPr lang="zh-CN" altLang="en-US" dirty="0"/>
                  <a:t>的尴尬：当现实不按“套路”出牌</a:t>
                </a:r>
                <a:endParaRPr lang="en-US" altLang="zh-CN" sz="1800" dirty="0">
                  <a:solidFill>
                    <a:schemeClr val="tx1"/>
                  </a:solidFill>
                </a:endParaRPr>
              </a:p>
            </p:txBody>
          </p:sp>
          <p:sp>
            <p:nvSpPr>
              <p:cNvPr id="61" name="Text1"/>
              <p:cNvSpPr/>
              <p:nvPr/>
            </p:nvSpPr>
            <p:spPr>
              <a:xfrm>
                <a:off x="5872963" y="1682219"/>
                <a:ext cx="5501536" cy="2125604"/>
              </a:xfrm>
              <a:prstGeom prst="rect">
                <a:avLst/>
              </a:prstGeom>
            </p:spPr>
            <p:txBody>
              <a:bodyPr wrap="square" lIns="91440" tIns="45720" rIns="91440" bIns="45720" anchor="t" anchorCtr="0">
                <a:noAutofit/>
              </a:bodyPr>
              <a:lstStyle/>
              <a:p>
                <a:r>
                  <a:rPr lang="en-US" altLang="zh-CN" sz="1000" b="1" dirty="0"/>
                  <a:t>y = </a:t>
                </a:r>
                <a:r>
                  <a:rPr lang="en-US" altLang="zh-CN" sz="1000" b="1" dirty="0" smtClean="0"/>
                  <a:t>w*x </a:t>
                </a:r>
                <a:r>
                  <a:rPr lang="zh-CN" altLang="en-US" sz="1000" b="1" dirty="0"/>
                  <a:t>这个函数无论 </a:t>
                </a:r>
                <a:r>
                  <a:rPr lang="en-US" altLang="zh-CN" sz="1000" b="1" dirty="0"/>
                  <a:t>w </a:t>
                </a:r>
                <a:r>
                  <a:rPr lang="zh-CN" altLang="en-US" sz="1000" b="1" dirty="0"/>
                  <a:t>怎么变，它画出来的直线永远都要经过坐标原点 </a:t>
                </a:r>
                <a:r>
                  <a:rPr lang="en-US" altLang="zh-CN" sz="1000" b="1" dirty="0"/>
                  <a:t>(0,0)</a:t>
                </a:r>
                <a:r>
                  <a:rPr lang="zh-CN" altLang="en-US" sz="1000" b="1" dirty="0" smtClean="0"/>
                  <a:t>。</a:t>
                </a:r>
                <a:endParaRPr lang="en-US" altLang="zh-CN" sz="1000" b="1" dirty="0" smtClean="0"/>
              </a:p>
              <a:p>
                <a:endParaRPr lang="en-US" altLang="zh-CN" sz="900" b="1" dirty="0" smtClean="0"/>
              </a:p>
              <a:p>
                <a:r>
                  <a:rPr lang="zh-CN" altLang="en-US" sz="900" b="1" dirty="0" smtClean="0"/>
                  <a:t>场景</a:t>
                </a:r>
                <a:r>
                  <a:rPr lang="zh-CN" altLang="en-US" sz="900" b="1" dirty="0"/>
                  <a:t>一：豆豆世界的“最低消费”</a:t>
                </a:r>
              </a:p>
              <a:p>
                <a:r>
                  <a:rPr lang="zh-CN" altLang="en-US" sz="900" dirty="0"/>
                  <a:t>想象在另一片海域，“小蓝”发现，那里的“豆豆”就算体积非常非常小 </a:t>
                </a:r>
                <a:r>
                  <a:rPr lang="en-US" altLang="zh-CN" sz="900" dirty="0"/>
                  <a:t>(</a:t>
                </a:r>
                <a:r>
                  <a:rPr lang="zh-CN" altLang="en-US" sz="900" dirty="0"/>
                  <a:t>接近</a:t>
                </a:r>
                <a:r>
                  <a:rPr lang="en-US" altLang="zh-CN" sz="900" dirty="0"/>
                  <a:t>0)</a:t>
                </a:r>
                <a:r>
                  <a:rPr lang="zh-CN" altLang="en-US" sz="900" dirty="0"/>
                  <a:t>，也还是有那么一点点基础毒性。或者，特别小的豆豆根本就不存在，有记录的豆豆都是从一定大小起步，并且它们对应的毒性并不从</a:t>
                </a:r>
                <a:r>
                  <a:rPr lang="en-US" altLang="zh-CN" sz="900" dirty="0"/>
                  <a:t>0</a:t>
                </a:r>
                <a:r>
                  <a:rPr lang="zh-CN" altLang="en-US" sz="900" dirty="0"/>
                  <a:t>开始。</a:t>
                </a:r>
              </a:p>
              <a:p>
                <a:r>
                  <a:rPr lang="zh-CN" altLang="en-US" sz="900" dirty="0"/>
                  <a:t>此时，如果“小蓝”还用 </a:t>
                </a:r>
                <a:r>
                  <a:rPr lang="en-US" altLang="zh-CN" sz="900" dirty="0" smtClean="0"/>
                  <a:t>y=w*x </a:t>
                </a:r>
                <a:r>
                  <a:rPr lang="zh-CN" altLang="en-US" sz="900" dirty="0"/>
                  <a:t>去拟合，它无论怎么调整 </a:t>
                </a:r>
                <a:r>
                  <a:rPr lang="en-US" altLang="zh-CN" sz="900" dirty="0"/>
                  <a:t>w</a:t>
                </a:r>
                <a:r>
                  <a:rPr lang="zh-CN" altLang="en-US" sz="900" dirty="0"/>
                  <a:t>，都无法画出一条既能描述整体趋势，又能准确反映“小豆豆也有基础毒性”的直线。它的预测线总是被“强按”在原点上</a:t>
                </a:r>
                <a:r>
                  <a:rPr lang="zh-CN" altLang="en-US" sz="900" dirty="0" smtClean="0"/>
                  <a:t>。</a:t>
                </a:r>
                <a:endParaRPr lang="en-US" altLang="zh-CN" sz="900" dirty="0" smtClean="0"/>
              </a:p>
              <a:p>
                <a:endParaRPr lang="zh-CN" altLang="en-US" sz="900" dirty="0"/>
              </a:p>
              <a:p>
                <a:r>
                  <a:rPr lang="zh-CN" altLang="en-US" sz="900" b="1" dirty="0"/>
                  <a:t>场景二：反常的“越大越安全”</a:t>
                </a:r>
              </a:p>
              <a:p>
                <a:r>
                  <a:rPr lang="zh-CN" altLang="en-US" sz="900" dirty="0"/>
                  <a:t>更极端的情况，如果那里的“豆豆”是越大，毒性反而越低！</a:t>
                </a:r>
                <a:r>
                  <a:rPr lang="en-US" altLang="zh-CN" sz="900" dirty="0"/>
                  <a:t>y=</a:t>
                </a:r>
                <a:r>
                  <a:rPr lang="en-US" altLang="zh-CN" sz="900" dirty="0" err="1"/>
                  <a:t>wx</a:t>
                </a:r>
                <a:r>
                  <a:rPr lang="en-US" altLang="zh-CN" sz="900" dirty="0"/>
                  <a:t> </a:t>
                </a:r>
                <a:r>
                  <a:rPr lang="zh-CN" altLang="en-US" sz="900" dirty="0"/>
                  <a:t>确实可以通过负的 </a:t>
                </a:r>
                <a:r>
                  <a:rPr lang="en-US" altLang="zh-CN" sz="900" dirty="0"/>
                  <a:t>w </a:t>
                </a:r>
                <a:r>
                  <a:rPr lang="zh-CN" altLang="en-US" sz="900" dirty="0"/>
                  <a:t>来表示这种负相关。</a:t>
                </a:r>
              </a:p>
              <a:p>
                <a:r>
                  <a:rPr lang="zh-CN" altLang="en-US" sz="900" dirty="0"/>
                  <a:t>但如果这种“越大越安全”的规律，其对应的直线在</a:t>
                </a:r>
                <a:r>
                  <a:rPr lang="en-US" altLang="zh-CN" sz="900" dirty="0"/>
                  <a:t>Y</a:t>
                </a:r>
                <a:r>
                  <a:rPr lang="zh-CN" altLang="en-US" sz="900" dirty="0"/>
                  <a:t>轴上的截距（比如，非常大的豆豆毒性趋近于某个正值，而不是</a:t>
                </a:r>
                <a:r>
                  <a:rPr lang="en-US" altLang="zh-CN" sz="900" dirty="0"/>
                  <a:t>0</a:t>
                </a:r>
                <a:r>
                  <a:rPr lang="zh-CN" altLang="en-US" sz="900" dirty="0"/>
                  <a:t>）不为零，那么 </a:t>
                </a:r>
                <a:r>
                  <a:rPr lang="en-US" altLang="zh-CN" sz="900" dirty="0" smtClean="0"/>
                  <a:t>y=w*x </a:t>
                </a:r>
                <a:r>
                  <a:rPr lang="zh-CN" altLang="en-US" sz="900" dirty="0"/>
                  <a:t>依然会很“憋屈”。</a:t>
                </a:r>
              </a:p>
            </p:txBody>
          </p:sp>
        </p:grpSp>
        <p:grpSp>
          <p:nvGrpSpPr>
            <p:cNvPr id="47" name="组合 46"/>
            <p:cNvGrpSpPr/>
            <p:nvPr/>
          </p:nvGrpSpPr>
          <p:grpSpPr>
            <a:xfrm>
              <a:off x="5141271" y="4736166"/>
              <a:ext cx="6233228" cy="1653323"/>
              <a:chOff x="5141271" y="3912838"/>
              <a:chExt cx="6233228" cy="1653323"/>
            </a:xfrm>
          </p:grpSpPr>
          <p:cxnSp>
            <p:nvCxnSpPr>
              <p:cNvPr id="53" name="直接连接符 52"/>
              <p:cNvCxnSpPr/>
              <p:nvPr/>
            </p:nvCxnSpPr>
            <p:spPr>
              <a:xfrm rot="5400000" flipV="1">
                <a:off x="7926503" y="1957977"/>
                <a:ext cx="0" cy="3909722"/>
              </a:xfrm>
              <a:prstGeom prst="line">
                <a:avLst/>
              </a:prstGeom>
              <a:ln w="6350">
                <a:solidFill>
                  <a:schemeClr val="accent1"/>
                </a:solidFill>
                <a:tailEnd type="oval"/>
              </a:ln>
            </p:spPr>
            <p:style>
              <a:lnRef idx="1">
                <a:schemeClr val="accent1"/>
              </a:lnRef>
              <a:fillRef idx="0">
                <a:schemeClr val="accent1"/>
              </a:fillRef>
              <a:effectRef idx="0">
                <a:schemeClr val="accent1"/>
              </a:effectRef>
              <a:fontRef idx="minor">
                <a:schemeClr val="tx1"/>
              </a:fontRef>
            </p:style>
          </p:cxnSp>
          <p:grpSp>
            <p:nvGrpSpPr>
              <p:cNvPr id="54" name="组合 53"/>
              <p:cNvGrpSpPr/>
              <p:nvPr/>
            </p:nvGrpSpPr>
            <p:grpSpPr>
              <a:xfrm>
                <a:off x="5141271" y="3936253"/>
                <a:ext cx="6233228" cy="1629908"/>
                <a:chOff x="5199146" y="3936253"/>
                <a:chExt cx="6233228" cy="1629908"/>
              </a:xfrm>
            </p:grpSpPr>
            <p:sp>
              <p:nvSpPr>
                <p:cNvPr id="55" name="Number2"/>
                <p:cNvSpPr txBox="1"/>
                <p:nvPr/>
              </p:nvSpPr>
              <p:spPr>
                <a:xfrm>
                  <a:off x="5199146" y="3954978"/>
                  <a:ext cx="1030177" cy="923330"/>
                </a:xfrm>
                <a:prstGeom prst="rect">
                  <a:avLst/>
                </a:prstGeom>
                <a:no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spAutoFit/>
                </a:bodyPr>
                <a:lstStyle>
                  <a:defPPr>
                    <a:defRPr lang="zh-CN"/>
                  </a:defPPr>
                  <a:lvl1pPr algn="ctr" defTabSz="914400">
                    <a:defRPr sz="1400" b="1">
                      <a:solidFill>
                        <a:schemeClr val="tx1">
                          <a:lumMod val="90000"/>
                          <a:lumOff val="1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zh-CN" sz="5400" dirty="0">
                      <a:solidFill>
                        <a:schemeClr val="accent1"/>
                      </a:solidFill>
                    </a:rPr>
                    <a:t>2</a:t>
                  </a:r>
                  <a:endParaRPr lang="zh-CN" altLang="en-US" sz="5400" dirty="0">
                    <a:solidFill>
                      <a:schemeClr val="accent1"/>
                    </a:solidFill>
                  </a:endParaRPr>
                </a:p>
              </p:txBody>
            </p:sp>
            <p:sp>
              <p:nvSpPr>
                <p:cNvPr id="56" name="Bullet2"/>
                <p:cNvSpPr txBox="1"/>
                <p:nvPr/>
              </p:nvSpPr>
              <p:spPr>
                <a:xfrm>
                  <a:off x="5851336" y="3936253"/>
                  <a:ext cx="5311574" cy="467585"/>
                </a:xfrm>
                <a:prstGeom prst="rect">
                  <a:avLst/>
                </a:prstGeom>
                <a:no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normAutofit/>
                </a:bodyPr>
                <a:lstStyle>
                  <a:defPPr>
                    <a:defRPr lang="zh-CN"/>
                  </a:defPPr>
                  <a:lvl1pPr algn="ctr" defTabSz="914400">
                    <a:defRPr sz="1400" b="1">
                      <a:solidFill>
                        <a:schemeClr val="tx1">
                          <a:lumMod val="90000"/>
                          <a:lumOff val="1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zh-CN" altLang="en-US" dirty="0" smtClean="0"/>
                    <a:t>“小蓝”</a:t>
                  </a:r>
                  <a:r>
                    <a:rPr lang="zh-CN" altLang="en-US" dirty="0"/>
                    <a:t>的装备升级：引入“偏置项</a:t>
                  </a:r>
                  <a:r>
                    <a:rPr lang="en-US" altLang="zh-CN" dirty="0" smtClean="0"/>
                    <a:t>b”— </a:t>
                  </a:r>
                  <a:r>
                    <a:rPr lang="zh-CN" altLang="en-US" dirty="0"/>
                    <a:t>解锁自由平移！</a:t>
                  </a:r>
                  <a:endParaRPr lang="en-US" altLang="zh-CN" sz="1800" dirty="0">
                    <a:solidFill>
                      <a:schemeClr val="tx1"/>
                    </a:solidFill>
                  </a:endParaRPr>
                </a:p>
              </p:txBody>
            </p:sp>
            <p:sp>
              <p:nvSpPr>
                <p:cNvPr id="57" name="Text2"/>
                <p:cNvSpPr/>
                <p:nvPr/>
              </p:nvSpPr>
              <p:spPr>
                <a:xfrm>
                  <a:off x="6056572" y="4443458"/>
                  <a:ext cx="5375802" cy="1122703"/>
                </a:xfrm>
                <a:prstGeom prst="rect">
                  <a:avLst/>
                </a:prstGeom>
              </p:spPr>
              <p:txBody>
                <a:bodyPr wrap="square" lIns="91440" tIns="45720" rIns="91440" bIns="45720" anchor="t" anchorCtr="0">
                  <a:noAutofit/>
                </a:bodyPr>
                <a:lstStyle/>
                <a:p>
                  <a:r>
                    <a:rPr lang="zh-CN" altLang="en-US" sz="900" dirty="0"/>
                    <a:t>为了让“小蓝”的预测模型更强大、更灵活，科学家们为它引入了一个新的参数</a:t>
                  </a:r>
                  <a:r>
                    <a:rPr lang="en-US" altLang="zh-CN" sz="900" dirty="0"/>
                    <a:t>——</a:t>
                  </a:r>
                  <a:r>
                    <a:rPr lang="zh-CN" altLang="en-US" sz="900" dirty="0"/>
                    <a:t>偏置项 </a:t>
                  </a:r>
                  <a:r>
                    <a:rPr lang="en-US" altLang="zh-CN" sz="900" dirty="0"/>
                    <a:t>b</a:t>
                  </a:r>
                  <a:r>
                    <a:rPr lang="zh-CN" altLang="en-US" sz="900" dirty="0"/>
                    <a:t>。</a:t>
                  </a:r>
                </a:p>
                <a:p>
                  <a:r>
                    <a:rPr lang="zh-CN" altLang="en-US" sz="900" dirty="0"/>
                    <a:t>“小蓝”的新预测函数变成了：</a:t>
                  </a:r>
                  <a:r>
                    <a:rPr lang="en-US" altLang="zh-CN" sz="900" dirty="0"/>
                    <a:t>y_</a:t>
                  </a:r>
                  <a:r>
                    <a:rPr lang="zh-CN" altLang="en-US" sz="900" dirty="0"/>
                    <a:t>预测 </a:t>
                  </a:r>
                  <a:r>
                    <a:rPr lang="en-US" altLang="zh-CN" sz="900" dirty="0"/>
                    <a:t>= </a:t>
                  </a:r>
                  <a:r>
                    <a:rPr lang="en-US" altLang="zh-CN" sz="1200" b="1" dirty="0" err="1"/>
                    <a:t>wx</a:t>
                  </a:r>
                  <a:r>
                    <a:rPr lang="en-US" altLang="zh-CN" sz="1200" b="1" dirty="0"/>
                    <a:t> + b</a:t>
                  </a:r>
                </a:p>
                <a:p>
                  <a:r>
                    <a:rPr lang="zh-CN" altLang="en-US" sz="900" dirty="0"/>
                    <a:t>这个 </a:t>
                  </a:r>
                  <a:r>
                    <a:rPr lang="en-US" altLang="zh-CN" sz="900" dirty="0"/>
                    <a:t>b </a:t>
                  </a:r>
                  <a:r>
                    <a:rPr lang="zh-CN" altLang="en-US" sz="900" dirty="0"/>
                    <a:t>有什么用呢？</a:t>
                  </a:r>
                </a:p>
                <a:p>
                  <a:r>
                    <a:rPr lang="zh-CN" altLang="en-US" sz="900" b="1" dirty="0"/>
                    <a:t>它允许预测直线在 </a:t>
                  </a:r>
                  <a:r>
                    <a:rPr lang="en-US" altLang="zh-CN" sz="900" b="1" dirty="0"/>
                    <a:t>Y</a:t>
                  </a:r>
                  <a:r>
                    <a:rPr lang="zh-CN" altLang="en-US" sz="900" b="1" dirty="0"/>
                    <a:t>轴上自由上下平移！不再被强制绑定在原点。</a:t>
                  </a:r>
                </a:p>
                <a:p>
                  <a:r>
                    <a:rPr lang="zh-CN" altLang="en-US" sz="900" dirty="0"/>
                    <a:t>现在，“小蓝”不仅能学习“豆豆大小”对“毒性”的影响程度 </a:t>
                  </a:r>
                  <a:r>
                    <a:rPr lang="en-US" altLang="zh-CN" sz="900" dirty="0"/>
                    <a:t>(w)</a:t>
                  </a:r>
                  <a:r>
                    <a:rPr lang="zh-CN" altLang="en-US" sz="900" dirty="0"/>
                    <a:t>，还能学习到一个“基础毒性值”或者说“整体偏移量” </a:t>
                  </a:r>
                  <a:r>
                    <a:rPr lang="en-US" altLang="zh-CN" sz="900" dirty="0"/>
                    <a:t>(b)</a:t>
                  </a:r>
                  <a:r>
                    <a:rPr lang="zh-CN" altLang="en-US" sz="900" dirty="0"/>
                    <a:t>。</a:t>
                  </a:r>
                </a:p>
              </p:txBody>
            </p:sp>
          </p:grpSp>
        </p:grpSp>
      </p:grpSp>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9737" y="3820664"/>
            <a:ext cx="4379123" cy="2839211"/>
          </a:xfrm>
          <a:prstGeom prst="rect">
            <a:avLst/>
          </a:prstGeom>
        </p:spPr>
      </p:pic>
      <p:pic>
        <p:nvPicPr>
          <p:cNvPr id="9" name="图片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9737" y="772364"/>
            <a:ext cx="4411123" cy="2926921"/>
          </a:xfrm>
          <a:prstGeom prst="rect">
            <a:avLst/>
          </a:prstGeom>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47528" y="228664"/>
            <a:ext cx="11278712" cy="406971"/>
          </a:xfrm>
        </p:spPr>
        <p:txBody>
          <a:bodyPr/>
          <a:lstStyle/>
          <a:p>
            <a:r>
              <a:rPr lang="zh-CN" altLang="en-US" dirty="0"/>
              <a:t> 从“误差山谷”到三维“代价大碗”</a:t>
            </a:r>
          </a:p>
        </p:txBody>
      </p:sp>
      <p:grpSp>
        <p:nvGrpSpPr>
          <p:cNvPr id="28" name="组合 27"/>
          <p:cNvGrpSpPr/>
          <p:nvPr/>
        </p:nvGrpSpPr>
        <p:grpSpPr>
          <a:xfrm>
            <a:off x="5753586" y="690135"/>
            <a:ext cx="6371436" cy="4350991"/>
            <a:chOff x="4987161" y="2004880"/>
            <a:chExt cx="6371436" cy="4350991"/>
          </a:xfrm>
        </p:grpSpPr>
        <p:grpSp>
          <p:nvGrpSpPr>
            <p:cNvPr id="46" name="组合 45"/>
            <p:cNvGrpSpPr/>
            <p:nvPr/>
          </p:nvGrpSpPr>
          <p:grpSpPr>
            <a:xfrm>
              <a:off x="4987161" y="2004880"/>
              <a:ext cx="6363485" cy="1649605"/>
              <a:chOff x="4987161" y="1181552"/>
              <a:chExt cx="6363485" cy="1649605"/>
            </a:xfrm>
          </p:grpSpPr>
          <p:sp>
            <p:nvSpPr>
              <p:cNvPr id="58" name="Number1"/>
              <p:cNvSpPr txBox="1"/>
              <p:nvPr/>
            </p:nvSpPr>
            <p:spPr>
              <a:xfrm>
                <a:off x="4987161" y="1239382"/>
                <a:ext cx="972669" cy="923330"/>
              </a:xfrm>
              <a:prstGeom prst="rect">
                <a:avLst/>
              </a:prstGeom>
              <a:no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spAutoFit/>
              </a:bodyPr>
              <a:lstStyle>
                <a:defPPr>
                  <a:defRPr lang="zh-CN"/>
                </a:defPPr>
                <a:lvl1pPr algn="ctr" defTabSz="914400">
                  <a:defRPr sz="1400" b="1">
                    <a:solidFill>
                      <a:schemeClr val="tx1">
                        <a:lumMod val="90000"/>
                        <a:lumOff val="1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zh-CN" sz="5400" dirty="0">
                    <a:solidFill>
                      <a:schemeClr val="tx1"/>
                    </a:solidFill>
                  </a:rPr>
                  <a:t>3</a:t>
                </a:r>
                <a:endParaRPr lang="zh-CN" altLang="en-US" sz="5400" dirty="0">
                  <a:solidFill>
                    <a:schemeClr val="tx1"/>
                  </a:solidFill>
                </a:endParaRPr>
              </a:p>
            </p:txBody>
          </p:sp>
          <p:sp>
            <p:nvSpPr>
              <p:cNvPr id="59" name="Bullet1"/>
              <p:cNvSpPr txBox="1"/>
              <p:nvPr/>
            </p:nvSpPr>
            <p:spPr>
              <a:xfrm>
                <a:off x="5719967" y="1181552"/>
                <a:ext cx="5315772" cy="467585"/>
              </a:xfrm>
              <a:prstGeom prst="rect">
                <a:avLst/>
              </a:prstGeom>
              <a:no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normAutofit/>
              </a:bodyPr>
              <a:lstStyle>
                <a:defPPr>
                  <a:defRPr lang="zh-CN"/>
                </a:defPPr>
                <a:lvl1pPr algn="ctr" defTabSz="914400">
                  <a:defRPr sz="1400" b="1">
                    <a:solidFill>
                      <a:schemeClr val="tx1">
                        <a:lumMod val="90000"/>
                        <a:lumOff val="1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zh-CN" altLang="en-US" dirty="0"/>
                  <a:t> </a:t>
                </a:r>
                <a:r>
                  <a:rPr lang="zh-CN" altLang="en-US" dirty="0" smtClean="0"/>
                  <a:t>坐标系升</a:t>
                </a:r>
                <a:r>
                  <a:rPr lang="zh-CN" altLang="en-US" dirty="0"/>
                  <a:t>维：引入“偏置</a:t>
                </a:r>
                <a:r>
                  <a:rPr lang="en-US" altLang="zh-CN" dirty="0"/>
                  <a:t>b”</a:t>
                </a:r>
                <a:r>
                  <a:rPr lang="zh-CN" altLang="en-US" dirty="0"/>
                  <a:t>后的新局面</a:t>
                </a:r>
                <a:endParaRPr lang="en-US" altLang="zh-CN" sz="1800" dirty="0">
                  <a:solidFill>
                    <a:schemeClr val="tx1"/>
                  </a:solidFill>
                </a:endParaRPr>
              </a:p>
            </p:txBody>
          </p:sp>
          <p:sp>
            <p:nvSpPr>
              <p:cNvPr id="61" name="Text1"/>
              <p:cNvSpPr/>
              <p:nvPr/>
            </p:nvSpPr>
            <p:spPr>
              <a:xfrm>
                <a:off x="5849110" y="1698122"/>
                <a:ext cx="5501536" cy="1133035"/>
              </a:xfrm>
              <a:prstGeom prst="rect">
                <a:avLst/>
              </a:prstGeom>
            </p:spPr>
            <p:txBody>
              <a:bodyPr wrap="square" lIns="91440" tIns="45720" rIns="91440" bIns="45720" anchor="t" anchorCtr="0">
                <a:noAutofit/>
              </a:bodyPr>
              <a:lstStyle/>
              <a:p>
                <a:r>
                  <a:rPr lang="zh-CN" altLang="en-US" sz="900" dirty="0"/>
                  <a:t>现在，“小蓝”的预测模型进化了，加入了“偏置项</a:t>
                </a:r>
                <a:r>
                  <a:rPr lang="en-US" altLang="zh-CN" sz="900" dirty="0"/>
                  <a:t>b”</a:t>
                </a:r>
                <a:r>
                  <a:rPr lang="zh-CN" altLang="en-US" sz="900" dirty="0"/>
                  <a:t>：</a:t>
                </a:r>
                <a:r>
                  <a:rPr lang="en-US" altLang="zh-CN" sz="900" dirty="0"/>
                  <a:t>y_</a:t>
                </a:r>
                <a:r>
                  <a:rPr lang="zh-CN" altLang="en-US" sz="900" dirty="0"/>
                  <a:t>预测 </a:t>
                </a:r>
                <a:r>
                  <a:rPr lang="en-US" altLang="zh-CN" sz="900" dirty="0"/>
                  <a:t>= w * x + b</a:t>
                </a:r>
                <a:r>
                  <a:rPr lang="zh-CN" altLang="en-US" sz="900" dirty="0"/>
                  <a:t>。</a:t>
                </a:r>
              </a:p>
              <a:p>
                <a:r>
                  <a:rPr lang="zh-CN" altLang="en-US" sz="900" dirty="0"/>
                  <a:t>这意味着，“小蓝”的判断结果现在同时受到两个参数的影响：权重 </a:t>
                </a:r>
                <a:r>
                  <a:rPr lang="en-US" altLang="zh-CN" sz="900" dirty="0"/>
                  <a:t>w (</a:t>
                </a:r>
                <a:r>
                  <a:rPr lang="zh-CN" altLang="en-US" sz="900" dirty="0"/>
                  <a:t>决定直线的斜率</a:t>
                </a:r>
                <a:r>
                  <a:rPr lang="en-US" altLang="zh-CN" sz="900" dirty="0"/>
                  <a:t>) </a:t>
                </a:r>
                <a:r>
                  <a:rPr lang="zh-CN" altLang="en-US" sz="900" dirty="0"/>
                  <a:t>和 偏置 </a:t>
                </a:r>
                <a:r>
                  <a:rPr lang="en-US" altLang="zh-CN" sz="900" dirty="0"/>
                  <a:t>b (</a:t>
                </a:r>
                <a:r>
                  <a:rPr lang="zh-CN" altLang="en-US" sz="900" dirty="0"/>
                  <a:t>决定直线在</a:t>
                </a:r>
                <a:r>
                  <a:rPr lang="en-US" altLang="zh-CN" sz="900" dirty="0"/>
                  <a:t>Y</a:t>
                </a:r>
                <a:r>
                  <a:rPr lang="zh-CN" altLang="en-US" sz="900" dirty="0"/>
                  <a:t>轴上的截距</a:t>
                </a:r>
                <a:r>
                  <a:rPr lang="en-US" altLang="zh-CN" sz="900" dirty="0"/>
                  <a:t>)</a:t>
                </a:r>
                <a:r>
                  <a:rPr lang="zh-CN" altLang="en-US" sz="900" dirty="0"/>
                  <a:t>。</a:t>
                </a:r>
              </a:p>
              <a:p>
                <a:r>
                  <a:rPr lang="zh-CN" altLang="en-US" sz="900" dirty="0"/>
                  <a:t>因此，衡量“小蓝”总体判断失误的代价函数也必须同时考虑 </a:t>
                </a:r>
                <a:r>
                  <a:rPr lang="en-US" altLang="zh-CN" sz="900" dirty="0"/>
                  <a:t>w </a:t>
                </a:r>
                <a:r>
                  <a:rPr lang="zh-CN" altLang="en-US" sz="900" dirty="0"/>
                  <a:t>和 </a:t>
                </a:r>
                <a:r>
                  <a:rPr lang="en-US" altLang="zh-CN" sz="900" dirty="0"/>
                  <a:t>b</a:t>
                </a:r>
                <a:r>
                  <a:rPr lang="zh-CN" altLang="en-US" sz="900" dirty="0"/>
                  <a:t>。我们表示为 </a:t>
                </a:r>
                <a:r>
                  <a:rPr lang="en-US" altLang="zh-CN" sz="900" dirty="0"/>
                  <a:t>e</a:t>
                </a:r>
                <a:r>
                  <a:rPr lang="en-US" altLang="zh-CN" sz="900" dirty="0" smtClean="0"/>
                  <a:t>(w</a:t>
                </a:r>
                <a:r>
                  <a:rPr lang="en-US" altLang="zh-CN" sz="900" dirty="0"/>
                  <a:t>, b)</a:t>
                </a:r>
                <a:r>
                  <a:rPr lang="zh-CN" altLang="en-US" sz="900" dirty="0" smtClean="0"/>
                  <a:t>。</a:t>
                </a:r>
                <a:endParaRPr lang="en-US" altLang="zh-CN" sz="900" dirty="0" smtClean="0"/>
              </a:p>
              <a:p>
                <a:r>
                  <a:rPr lang="zh-CN" altLang="en-US" sz="900" dirty="0" smtClean="0"/>
                  <a:t>代价函数的</a:t>
                </a:r>
                <a:r>
                  <a:rPr lang="zh-CN" altLang="en-US" sz="900" b="1" dirty="0" smtClean="0"/>
                  <a:t>坐标系由二维</a:t>
                </a:r>
                <a:r>
                  <a:rPr lang="en-US" altLang="zh-CN" sz="900" b="1" dirty="0" smtClean="0"/>
                  <a:t>(y</a:t>
                </a:r>
                <a:r>
                  <a:rPr lang="zh-CN" altLang="en-US" sz="900" b="1" dirty="0" smtClean="0"/>
                  <a:t>、</a:t>
                </a:r>
                <a:r>
                  <a:rPr lang="en-US" altLang="zh-CN" sz="900" b="1" dirty="0" smtClean="0"/>
                  <a:t>w)</a:t>
                </a:r>
                <a:r>
                  <a:rPr lang="zh-CN" altLang="en-US" sz="900" b="1" dirty="0" smtClean="0"/>
                  <a:t>升级到了三维</a:t>
                </a:r>
                <a:r>
                  <a:rPr lang="en-US" altLang="zh-CN" sz="900" b="1" dirty="0" smtClean="0"/>
                  <a:t>(y</a:t>
                </a:r>
                <a:r>
                  <a:rPr lang="zh-CN" altLang="en-US" sz="900" b="1" dirty="0" smtClean="0"/>
                  <a:t>、</a:t>
                </a:r>
                <a:r>
                  <a:rPr lang="en-US" altLang="zh-CN" sz="900" b="1" dirty="0" smtClean="0"/>
                  <a:t>w</a:t>
                </a:r>
                <a:r>
                  <a:rPr lang="zh-CN" altLang="en-US" sz="900" b="1" dirty="0" smtClean="0"/>
                  <a:t>、</a:t>
                </a:r>
                <a:r>
                  <a:rPr lang="en-US" altLang="zh-CN" sz="900" b="1" dirty="0" smtClean="0"/>
                  <a:t>b)</a:t>
                </a:r>
              </a:p>
              <a:p>
                <a:endParaRPr lang="zh-CN" altLang="en-US" sz="900" dirty="0"/>
              </a:p>
              <a:p>
                <a:r>
                  <a:rPr lang="en-US" altLang="zh-CN" sz="1050" b="1" dirty="0"/>
                  <a:t>e</a:t>
                </a:r>
                <a:r>
                  <a:rPr lang="en-US" altLang="zh-CN" sz="1050" b="1" dirty="0" smtClean="0"/>
                  <a:t>(w</a:t>
                </a:r>
                <a:r>
                  <a:rPr lang="en-US" altLang="zh-CN" sz="1050" b="1" dirty="0"/>
                  <a:t>, b) = </a:t>
                </a:r>
                <a:r>
                  <a:rPr lang="el-GR" altLang="zh-CN" sz="1050" b="1" dirty="0" smtClean="0"/>
                  <a:t>(</a:t>
                </a:r>
                <a:r>
                  <a:rPr lang="en-US" altLang="zh-CN" sz="1050" b="1" dirty="0" smtClean="0"/>
                  <a:t>y</a:t>
                </a:r>
                <a:r>
                  <a:rPr lang="en-US" altLang="zh-CN" sz="1050" b="1" dirty="0"/>
                  <a:t>_</a:t>
                </a:r>
                <a:r>
                  <a:rPr lang="zh-CN" altLang="en-US" sz="1050" b="1" dirty="0" smtClean="0"/>
                  <a:t>真实</a:t>
                </a:r>
                <a:r>
                  <a:rPr lang="en-US" altLang="zh-CN" sz="1050" b="1" dirty="0" smtClean="0"/>
                  <a:t> </a:t>
                </a:r>
                <a:r>
                  <a:rPr lang="en-US" altLang="zh-CN" sz="1050" b="1" dirty="0"/>
                  <a:t>- (w * </a:t>
                </a:r>
                <a:r>
                  <a:rPr lang="en-US" altLang="zh-CN" sz="1050" b="1" dirty="0" smtClean="0"/>
                  <a:t>x </a:t>
                </a:r>
                <a:r>
                  <a:rPr lang="en-US" altLang="zh-CN" sz="1050" b="1" dirty="0"/>
                  <a:t>+ b))²</a:t>
                </a:r>
                <a:endParaRPr lang="zh-CN" altLang="en-US" sz="1050" dirty="0"/>
              </a:p>
            </p:txBody>
          </p:sp>
        </p:grpSp>
        <p:grpSp>
          <p:nvGrpSpPr>
            <p:cNvPr id="47" name="组合 46"/>
            <p:cNvGrpSpPr/>
            <p:nvPr/>
          </p:nvGrpSpPr>
          <p:grpSpPr>
            <a:xfrm>
              <a:off x="5125369" y="3694105"/>
              <a:ext cx="6233228" cy="2661766"/>
              <a:chOff x="5125369" y="2870777"/>
              <a:chExt cx="6233228" cy="2661766"/>
            </a:xfrm>
          </p:grpSpPr>
          <p:cxnSp>
            <p:nvCxnSpPr>
              <p:cNvPr id="53" name="直接连接符 52"/>
              <p:cNvCxnSpPr/>
              <p:nvPr/>
            </p:nvCxnSpPr>
            <p:spPr>
              <a:xfrm rot="5400000" flipV="1">
                <a:off x="7878793" y="948160"/>
                <a:ext cx="0" cy="3909722"/>
              </a:xfrm>
              <a:prstGeom prst="line">
                <a:avLst/>
              </a:prstGeom>
              <a:ln w="6350">
                <a:solidFill>
                  <a:schemeClr val="accent1"/>
                </a:solidFill>
                <a:tailEnd type="oval"/>
              </a:ln>
            </p:spPr>
            <p:style>
              <a:lnRef idx="1">
                <a:schemeClr val="accent1"/>
              </a:lnRef>
              <a:fillRef idx="0">
                <a:schemeClr val="accent1"/>
              </a:fillRef>
              <a:effectRef idx="0">
                <a:schemeClr val="accent1"/>
              </a:effectRef>
              <a:fontRef idx="minor">
                <a:schemeClr val="tx1"/>
              </a:fontRef>
            </p:style>
          </p:cxnSp>
          <p:grpSp>
            <p:nvGrpSpPr>
              <p:cNvPr id="54" name="组合 53"/>
              <p:cNvGrpSpPr/>
              <p:nvPr/>
            </p:nvGrpSpPr>
            <p:grpSpPr>
              <a:xfrm>
                <a:off x="5125369" y="2870777"/>
                <a:ext cx="6233228" cy="2661766"/>
                <a:chOff x="5183244" y="2870777"/>
                <a:chExt cx="6233228" cy="2661766"/>
              </a:xfrm>
            </p:grpSpPr>
            <p:sp>
              <p:nvSpPr>
                <p:cNvPr id="55" name="Number2"/>
                <p:cNvSpPr txBox="1"/>
                <p:nvPr/>
              </p:nvSpPr>
              <p:spPr>
                <a:xfrm>
                  <a:off x="5183244" y="2889502"/>
                  <a:ext cx="1030177" cy="923330"/>
                </a:xfrm>
                <a:prstGeom prst="rect">
                  <a:avLst/>
                </a:prstGeom>
                <a:no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spAutoFit/>
                </a:bodyPr>
                <a:lstStyle>
                  <a:defPPr>
                    <a:defRPr lang="zh-CN"/>
                  </a:defPPr>
                  <a:lvl1pPr algn="ctr" defTabSz="914400">
                    <a:defRPr sz="1400" b="1">
                      <a:solidFill>
                        <a:schemeClr val="tx1">
                          <a:lumMod val="90000"/>
                          <a:lumOff val="1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zh-CN" sz="5400" dirty="0">
                      <a:solidFill>
                        <a:schemeClr val="accent1"/>
                      </a:solidFill>
                    </a:rPr>
                    <a:t>4</a:t>
                  </a:r>
                  <a:endParaRPr lang="zh-CN" altLang="en-US" sz="5400" dirty="0">
                    <a:solidFill>
                      <a:schemeClr val="accent1"/>
                    </a:solidFill>
                  </a:endParaRPr>
                </a:p>
              </p:txBody>
            </p:sp>
            <p:sp>
              <p:nvSpPr>
                <p:cNvPr id="56" name="Bullet2"/>
                <p:cNvSpPr txBox="1"/>
                <p:nvPr/>
              </p:nvSpPr>
              <p:spPr>
                <a:xfrm>
                  <a:off x="5835434" y="2870777"/>
                  <a:ext cx="5311574" cy="467585"/>
                </a:xfrm>
                <a:prstGeom prst="rect">
                  <a:avLst/>
                </a:prstGeom>
                <a:no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normAutofit/>
                </a:bodyPr>
                <a:lstStyle>
                  <a:defPPr>
                    <a:defRPr lang="zh-CN"/>
                  </a:defPPr>
                  <a:lvl1pPr algn="ctr" defTabSz="914400">
                    <a:defRPr sz="1400" b="1">
                      <a:solidFill>
                        <a:schemeClr val="tx1">
                          <a:lumMod val="90000"/>
                          <a:lumOff val="1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zh-CN" altLang="en-US" dirty="0" smtClean="0"/>
                    <a:t>   从</a:t>
                  </a:r>
                  <a:r>
                    <a:rPr lang="zh-CN" altLang="en-US" dirty="0"/>
                    <a:t>“线”到“面”：代价函数 </a:t>
                  </a:r>
                  <a:r>
                    <a:rPr lang="en-US" altLang="zh-CN" dirty="0" smtClean="0"/>
                    <a:t>e(</a:t>
                  </a:r>
                  <a:r>
                    <a:rPr lang="en-US" altLang="zh-CN" dirty="0" err="1" smtClean="0"/>
                    <a:t>w,b</a:t>
                  </a:r>
                  <a:r>
                    <a:rPr lang="en-US" altLang="zh-CN" dirty="0"/>
                    <a:t>) </a:t>
                  </a:r>
                  <a:r>
                    <a:rPr lang="zh-CN" altLang="en-US" dirty="0"/>
                    <a:t>的三维形态！</a:t>
                  </a:r>
                  <a:endParaRPr lang="en-US" altLang="zh-CN" sz="1800" dirty="0">
                    <a:solidFill>
                      <a:schemeClr val="tx1"/>
                    </a:solidFill>
                  </a:endParaRPr>
                </a:p>
              </p:txBody>
            </p:sp>
            <p:sp>
              <p:nvSpPr>
                <p:cNvPr id="57" name="Text2"/>
                <p:cNvSpPr/>
                <p:nvPr/>
              </p:nvSpPr>
              <p:spPr>
                <a:xfrm>
                  <a:off x="6040670" y="3377982"/>
                  <a:ext cx="5375802" cy="2154561"/>
                </a:xfrm>
                <a:prstGeom prst="rect">
                  <a:avLst/>
                </a:prstGeom>
              </p:spPr>
              <p:txBody>
                <a:bodyPr wrap="square" lIns="91440" tIns="45720" rIns="91440" bIns="45720" anchor="t" anchorCtr="0">
                  <a:noAutofit/>
                </a:bodyPr>
                <a:lstStyle/>
                <a:p>
                  <a:r>
                    <a:rPr lang="zh-CN" altLang="en-US" sz="900" b="1" dirty="0" smtClean="0"/>
                    <a:t>如何</a:t>
                  </a:r>
                  <a:r>
                    <a:rPr lang="zh-CN" altLang="en-US" sz="900" b="1" dirty="0"/>
                    <a:t>理解这个三维曲面？</a:t>
                  </a:r>
                </a:p>
                <a:p>
                  <a:r>
                    <a:rPr lang="zh-CN" altLang="en-US" sz="900" dirty="0"/>
                    <a:t>想象一个水平的平面：一个轴代表所有可能的 </a:t>
                  </a:r>
                  <a:r>
                    <a:rPr lang="en-US" altLang="zh-CN" sz="900" dirty="0"/>
                    <a:t>w </a:t>
                  </a:r>
                  <a:r>
                    <a:rPr lang="zh-CN" altLang="en-US" sz="900" dirty="0"/>
                    <a:t>值，另一个轴代表所有可能的 </a:t>
                  </a:r>
                  <a:r>
                    <a:rPr lang="en-US" altLang="zh-CN" sz="900" dirty="0"/>
                    <a:t>b </a:t>
                  </a:r>
                  <a:r>
                    <a:rPr lang="zh-CN" altLang="en-US" sz="900" dirty="0"/>
                    <a:t>值。</a:t>
                  </a:r>
                </a:p>
                <a:p>
                  <a:r>
                    <a:rPr lang="zh-CN" altLang="en-US" sz="900" dirty="0"/>
                    <a:t>对于这个平面上的每一个点 </a:t>
                  </a:r>
                  <a:r>
                    <a:rPr lang="en-US" altLang="zh-CN" sz="900" dirty="0"/>
                    <a:t>(</a:t>
                  </a:r>
                  <a:r>
                    <a:rPr lang="zh-CN" altLang="en-US" sz="900" dirty="0"/>
                    <a:t>每一对 </a:t>
                  </a:r>
                  <a:r>
                    <a:rPr lang="en-US" altLang="zh-CN" sz="900" dirty="0"/>
                    <a:t>w, b </a:t>
                  </a:r>
                  <a:r>
                    <a:rPr lang="zh-CN" altLang="en-US" sz="900" dirty="0"/>
                    <a:t>组合</a:t>
                  </a:r>
                  <a:r>
                    <a:rPr lang="en-US" altLang="zh-CN" sz="900" dirty="0"/>
                    <a:t>)</a:t>
                  </a:r>
                  <a:r>
                    <a:rPr lang="zh-CN" altLang="en-US" sz="900" dirty="0"/>
                    <a:t>，“小蓝”都会计算出一个对应的总代价（总误差） </a:t>
                  </a:r>
                  <a:r>
                    <a:rPr lang="en-US" altLang="zh-CN" sz="900" dirty="0"/>
                    <a:t>e</a:t>
                  </a:r>
                  <a:r>
                    <a:rPr lang="en-US" altLang="zh-CN" sz="900" dirty="0" smtClean="0"/>
                    <a:t>(</a:t>
                  </a:r>
                  <a:r>
                    <a:rPr lang="en-US" altLang="zh-CN" sz="900" dirty="0" err="1" smtClean="0"/>
                    <a:t>w,b</a:t>
                  </a:r>
                  <a:r>
                    <a:rPr lang="en-US" altLang="zh-CN" sz="900" dirty="0"/>
                    <a:t>)</a:t>
                  </a:r>
                  <a:r>
                    <a:rPr lang="zh-CN" altLang="en-US" sz="900" dirty="0"/>
                    <a:t>。</a:t>
                  </a:r>
                </a:p>
                <a:p>
                  <a:r>
                    <a:rPr lang="zh-CN" altLang="en-US" sz="900" dirty="0"/>
                    <a:t>我们将这个 </a:t>
                  </a:r>
                  <a:r>
                    <a:rPr lang="en-US" altLang="zh-CN" sz="900" dirty="0"/>
                    <a:t>e</a:t>
                  </a:r>
                  <a:r>
                    <a:rPr lang="en-US" altLang="zh-CN" sz="900" dirty="0" smtClean="0"/>
                    <a:t>(</a:t>
                  </a:r>
                  <a:r>
                    <a:rPr lang="en-US" altLang="zh-CN" sz="900" dirty="0" err="1" smtClean="0"/>
                    <a:t>w,b</a:t>
                  </a:r>
                  <a:r>
                    <a:rPr lang="en-US" altLang="zh-CN" sz="900" dirty="0"/>
                    <a:t>) </a:t>
                  </a:r>
                  <a:r>
                    <a:rPr lang="zh-CN" altLang="en-US" sz="900" dirty="0"/>
                    <a:t>值作为高度，画在这个 </a:t>
                  </a:r>
                  <a:r>
                    <a:rPr lang="en-US" altLang="zh-CN" sz="900" dirty="0"/>
                    <a:t>(</a:t>
                  </a:r>
                  <a:r>
                    <a:rPr lang="en-US" altLang="zh-CN" sz="900" dirty="0" err="1"/>
                    <a:t>w,b</a:t>
                  </a:r>
                  <a:r>
                    <a:rPr lang="en-US" altLang="zh-CN" sz="900" dirty="0"/>
                    <a:t>) </a:t>
                  </a:r>
                  <a:r>
                    <a:rPr lang="zh-CN" altLang="en-US" sz="900" dirty="0"/>
                    <a:t>点的正上方。</a:t>
                  </a:r>
                </a:p>
                <a:p>
                  <a:r>
                    <a:rPr lang="zh-CN" altLang="en-US" sz="900" dirty="0"/>
                    <a:t>把所有这些高度点连接起来，就形成</a:t>
                  </a:r>
                  <a:r>
                    <a:rPr lang="zh-CN" altLang="en-US" sz="900" dirty="0" smtClean="0"/>
                    <a:t>了</a:t>
                  </a:r>
                  <a:r>
                    <a:rPr lang="zh-CN" altLang="en-US" sz="900" dirty="0"/>
                    <a:t>如图</a:t>
                  </a:r>
                  <a:r>
                    <a:rPr lang="zh-CN" altLang="en-US" sz="900" dirty="0" smtClean="0"/>
                    <a:t>所</a:t>
                  </a:r>
                  <a:r>
                    <a:rPr lang="zh-CN" altLang="en-US" sz="900" dirty="0"/>
                    <a:t>示的一个连续的、光滑的三维曲面</a:t>
                  </a:r>
                  <a:r>
                    <a:rPr lang="zh-CN" altLang="en-US" sz="900" dirty="0" smtClean="0"/>
                    <a:t>。</a:t>
                  </a:r>
                  <a:endParaRPr lang="en-US" altLang="zh-CN" sz="900" dirty="0" smtClean="0"/>
                </a:p>
                <a:p>
                  <a:endParaRPr lang="en-US" altLang="zh-CN" sz="900" dirty="0"/>
                </a:p>
                <a:p>
                  <a:r>
                    <a:rPr lang="zh-CN" altLang="en-US" sz="900" dirty="0"/>
                    <a:t>这个曲面通常是一个开口向上的形状，像一个巨大的“碗”或者一个被拉伸的“</a:t>
                  </a:r>
                  <a:r>
                    <a:rPr lang="en-US" altLang="zh-CN" sz="900" dirty="0"/>
                    <a:t>U</a:t>
                  </a:r>
                  <a:r>
                    <a:rPr lang="zh-CN" altLang="en-US" sz="900" dirty="0"/>
                    <a:t>型槽”。</a:t>
                  </a:r>
                </a:p>
                <a:p>
                  <a:r>
                    <a:rPr lang="zh-CN" altLang="en-US" sz="900" dirty="0"/>
                    <a:t>图</a:t>
                  </a:r>
                  <a:r>
                    <a:rPr lang="zh-CN" altLang="en-US" sz="900" dirty="0" smtClean="0"/>
                    <a:t>中可以看出“</a:t>
                  </a:r>
                  <a:r>
                    <a:rPr lang="zh-CN" altLang="en-US" sz="900" dirty="0"/>
                    <a:t>扁的几乎看不出来是个碗状”，这可能因为在某个方向上变化比较平缓。</a:t>
                  </a:r>
                </a:p>
                <a:p>
                  <a:r>
                    <a:rPr lang="zh-CN" altLang="en-US" sz="900" dirty="0" smtClean="0"/>
                    <a:t>单个</a:t>
                  </a:r>
                  <a:r>
                    <a:rPr lang="zh-CN" altLang="en-US" sz="900" dirty="0"/>
                    <a:t>样本的曲面实际上是一个</a:t>
                  </a:r>
                  <a:r>
                    <a:rPr lang="en-US" altLang="zh-CN" sz="900" dirty="0"/>
                    <a:t>U</a:t>
                  </a:r>
                  <a:r>
                    <a:rPr lang="zh-CN" altLang="en-US" sz="900" dirty="0"/>
                    <a:t>型的特殊的碗</a:t>
                  </a:r>
                  <a:r>
                    <a:rPr lang="zh-CN" altLang="en-US" sz="900" dirty="0" smtClean="0"/>
                    <a:t>。 </a:t>
                  </a:r>
                  <a:endParaRPr lang="zh-CN" altLang="en-US" sz="900" dirty="0"/>
                </a:p>
                <a:p>
                  <a:r>
                    <a:rPr lang="zh-CN" altLang="en-US" sz="900" dirty="0"/>
                    <a:t>这点很重要：单个样本产生的误差曲面可能更像一个沿着某个方向无限延伸的“</a:t>
                  </a:r>
                  <a:r>
                    <a:rPr lang="en-US" altLang="zh-CN" sz="900" dirty="0"/>
                    <a:t>U</a:t>
                  </a:r>
                  <a:r>
                    <a:rPr lang="zh-CN" altLang="en-US" sz="900" dirty="0"/>
                    <a:t>型槽”；</a:t>
                  </a:r>
                </a:p>
                <a:p>
                  <a:r>
                    <a:rPr lang="zh-CN" altLang="en-US" sz="900" dirty="0"/>
                    <a:t>但当我们将所有豆豆样本的误差叠加（平均）起来后，总的代价函数 </a:t>
                  </a:r>
                  <a:r>
                    <a:rPr lang="en-US" altLang="zh-CN" sz="900" dirty="0" smtClean="0"/>
                    <a:t>e(</a:t>
                  </a:r>
                  <a:r>
                    <a:rPr lang="en-US" altLang="zh-CN" sz="900" dirty="0" err="1" smtClean="0"/>
                    <a:t>w,b</a:t>
                  </a:r>
                  <a:r>
                    <a:rPr lang="en-US" altLang="zh-CN" sz="900" dirty="0"/>
                    <a:t>) </a:t>
                  </a:r>
                  <a:r>
                    <a:rPr lang="zh-CN" altLang="en-US" sz="900" dirty="0"/>
                    <a:t>通常会形成一个更接近“碗状”的、在各个方向上都有底部约束的形态。</a:t>
                  </a:r>
                </a:p>
              </p:txBody>
            </p:sp>
          </p:grpSp>
        </p:grpSp>
      </p:grpSp>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0579" y="1033670"/>
            <a:ext cx="5550399" cy="3123187"/>
          </a:xfrm>
          <a:prstGeom prst="rect">
            <a:avLst/>
          </a:prstGeom>
        </p:spPr>
      </p:pic>
      <p:pic>
        <p:nvPicPr>
          <p:cNvPr id="4" name="图片 3"/>
          <p:cNvPicPr>
            <a:picLocks noChangeAspect="1"/>
          </p:cNvPicPr>
          <p:nvPr/>
        </p:nvPicPr>
        <p:blipFill>
          <a:blip r:embed="rId4"/>
          <a:stretch>
            <a:fillRect/>
          </a:stretch>
        </p:blipFill>
        <p:spPr>
          <a:xfrm>
            <a:off x="1967473" y="4363051"/>
            <a:ext cx="2808397" cy="2106298"/>
          </a:xfrm>
          <a:prstGeom prst="rect">
            <a:avLst/>
          </a:prstGeom>
        </p:spPr>
      </p:pic>
      <p:pic>
        <p:nvPicPr>
          <p:cNvPr id="6" name="图片 5"/>
          <p:cNvPicPr>
            <a:picLocks noChangeAspect="1"/>
          </p:cNvPicPr>
          <p:nvPr/>
        </p:nvPicPr>
        <p:blipFill>
          <a:blip r:embed="rId5"/>
          <a:stretch>
            <a:fillRect/>
          </a:stretch>
        </p:blipFill>
        <p:spPr>
          <a:xfrm>
            <a:off x="13090" y="4554891"/>
            <a:ext cx="2572484" cy="1929363"/>
          </a:xfrm>
          <a:prstGeom prst="rect">
            <a:avLst/>
          </a:prstGeom>
        </p:spPr>
      </p:pic>
      <p:sp>
        <p:nvSpPr>
          <p:cNvPr id="24" name="Number2"/>
          <p:cNvSpPr txBox="1"/>
          <p:nvPr/>
        </p:nvSpPr>
        <p:spPr>
          <a:xfrm>
            <a:off x="6079590" y="4663925"/>
            <a:ext cx="1030177" cy="923330"/>
          </a:xfrm>
          <a:prstGeom prst="rect">
            <a:avLst/>
          </a:prstGeom>
          <a:no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spAutoFit/>
          </a:bodyPr>
          <a:lstStyle>
            <a:defPPr>
              <a:defRPr lang="zh-CN"/>
            </a:defPPr>
            <a:lvl1pPr algn="ctr" defTabSz="914400">
              <a:defRPr sz="1400" b="1">
                <a:solidFill>
                  <a:schemeClr val="tx1">
                    <a:lumMod val="90000"/>
                    <a:lumOff val="1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zh-CN" sz="5400" dirty="0">
                <a:solidFill>
                  <a:schemeClr val="accent1"/>
                </a:solidFill>
              </a:rPr>
              <a:t>5</a:t>
            </a:r>
            <a:endParaRPr lang="zh-CN" altLang="en-US" sz="5400" dirty="0">
              <a:solidFill>
                <a:schemeClr val="accent1"/>
              </a:solidFill>
            </a:endParaRPr>
          </a:p>
        </p:txBody>
      </p:sp>
      <p:sp>
        <p:nvSpPr>
          <p:cNvPr id="25" name="Bullet2"/>
          <p:cNvSpPr txBox="1"/>
          <p:nvPr/>
        </p:nvSpPr>
        <p:spPr>
          <a:xfrm>
            <a:off x="6731780" y="4684955"/>
            <a:ext cx="5311574" cy="467585"/>
          </a:xfrm>
          <a:prstGeom prst="rect">
            <a:avLst/>
          </a:prstGeom>
          <a:no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normAutofit/>
          </a:bodyPr>
          <a:lstStyle>
            <a:defPPr>
              <a:defRPr lang="zh-CN"/>
            </a:defPPr>
            <a:lvl1pPr algn="ctr" defTabSz="914400">
              <a:defRPr sz="1400" b="1">
                <a:solidFill>
                  <a:schemeClr val="tx1">
                    <a:lumMod val="90000"/>
                    <a:lumOff val="1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zh-CN" altLang="en-US" dirty="0" smtClean="0"/>
              <a:t>   为什么</a:t>
            </a:r>
            <a:r>
              <a:rPr lang="zh-CN" altLang="en-US" dirty="0"/>
              <a:t>会形成一个开口向上的“大碗”？</a:t>
            </a:r>
            <a:endParaRPr lang="en-US" altLang="zh-CN" sz="1800" dirty="0">
              <a:solidFill>
                <a:schemeClr val="tx1"/>
              </a:solidFill>
            </a:endParaRPr>
          </a:p>
        </p:txBody>
      </p:sp>
      <p:sp>
        <p:nvSpPr>
          <p:cNvPr id="26" name="Text2"/>
          <p:cNvSpPr/>
          <p:nvPr/>
        </p:nvSpPr>
        <p:spPr>
          <a:xfrm>
            <a:off x="6960872" y="5231921"/>
            <a:ext cx="4968513" cy="1237932"/>
          </a:xfrm>
          <a:prstGeom prst="rect">
            <a:avLst/>
          </a:prstGeom>
        </p:spPr>
        <p:txBody>
          <a:bodyPr wrap="square" lIns="91440" tIns="45720" rIns="91440" bIns="45720" anchor="t" anchorCtr="0">
            <a:noAutofit/>
          </a:bodyPr>
          <a:lstStyle/>
          <a:p>
            <a:r>
              <a:rPr lang="en-US" altLang="zh-CN" sz="900" dirty="0" smtClean="0"/>
              <a:t>1</a:t>
            </a:r>
            <a:r>
              <a:rPr lang="en-US" altLang="zh-CN" sz="900" dirty="0"/>
              <a:t>. </a:t>
            </a:r>
            <a:r>
              <a:rPr lang="zh-CN" altLang="en-US" sz="900" dirty="0"/>
              <a:t>平方误差的“功劳”： 因为我们的代价函数是基于平方误差 </a:t>
            </a:r>
            <a:r>
              <a:rPr lang="en-US" altLang="zh-CN" sz="900" dirty="0"/>
              <a:t>(y_</a:t>
            </a:r>
            <a:r>
              <a:rPr lang="zh-CN" altLang="en-US" sz="900" dirty="0"/>
              <a:t>真实 </a:t>
            </a:r>
            <a:r>
              <a:rPr lang="en-US" altLang="zh-CN" sz="900" dirty="0"/>
              <a:t>- y_</a:t>
            </a:r>
            <a:r>
              <a:rPr lang="zh-CN" altLang="en-US" sz="900" dirty="0"/>
              <a:t>预测</a:t>
            </a:r>
            <a:r>
              <a:rPr lang="en-US" altLang="zh-CN" sz="900" dirty="0"/>
              <a:t>)²</a:t>
            </a:r>
            <a:r>
              <a:rPr lang="zh-CN" altLang="en-US" sz="900" dirty="0"/>
              <a:t>。平方操作确保了误差值永远是非负的（大于等于零）。所以，这个代价曲面永远不会掉到“海平面”以下。</a:t>
            </a:r>
          </a:p>
          <a:p>
            <a:r>
              <a:rPr lang="en-US" altLang="zh-CN" sz="900" dirty="0"/>
              <a:t>2. </a:t>
            </a:r>
            <a:r>
              <a:rPr lang="zh-CN" altLang="en-US" sz="900" dirty="0"/>
              <a:t>二次函数的本质： 当我们把 </a:t>
            </a:r>
            <a:r>
              <a:rPr lang="en-US" altLang="zh-CN" sz="900" dirty="0"/>
              <a:t>y_</a:t>
            </a:r>
            <a:r>
              <a:rPr lang="zh-CN" altLang="en-US" sz="900" dirty="0"/>
              <a:t>预测 </a:t>
            </a:r>
            <a:r>
              <a:rPr lang="en-US" altLang="zh-CN" sz="900" dirty="0"/>
              <a:t>= </a:t>
            </a:r>
            <a:r>
              <a:rPr lang="en-US" altLang="zh-CN" sz="900" dirty="0" smtClean="0"/>
              <a:t>w*x </a:t>
            </a:r>
            <a:r>
              <a:rPr lang="en-US" altLang="zh-CN" sz="900" dirty="0"/>
              <a:t>+ b </a:t>
            </a:r>
            <a:r>
              <a:rPr lang="zh-CN" altLang="en-US" sz="900" dirty="0"/>
              <a:t>代入平方误差并展开后，代价函数 </a:t>
            </a:r>
            <a:r>
              <a:rPr lang="en-US" altLang="zh-CN" sz="900" dirty="0" smtClean="0"/>
              <a:t>e(</a:t>
            </a:r>
            <a:r>
              <a:rPr lang="en-US" altLang="zh-CN" sz="900" dirty="0" err="1" smtClean="0"/>
              <a:t>w,b</a:t>
            </a:r>
            <a:r>
              <a:rPr lang="en-US" altLang="zh-CN" sz="900" dirty="0"/>
              <a:t>) </a:t>
            </a:r>
            <a:r>
              <a:rPr lang="zh-CN" altLang="en-US" sz="900" dirty="0"/>
              <a:t>会包含 </a:t>
            </a:r>
            <a:r>
              <a:rPr lang="en-US" altLang="zh-CN" sz="900" dirty="0"/>
              <a:t>w²</a:t>
            </a:r>
            <a:r>
              <a:rPr lang="zh-CN" altLang="en-US" sz="900" dirty="0"/>
              <a:t>、</a:t>
            </a:r>
            <a:r>
              <a:rPr lang="en-US" altLang="zh-CN" sz="900" dirty="0"/>
              <a:t>b²</a:t>
            </a:r>
            <a:r>
              <a:rPr lang="zh-CN" altLang="en-US" sz="900" dirty="0"/>
              <a:t>、</a:t>
            </a:r>
            <a:r>
              <a:rPr lang="en-US" altLang="zh-CN" sz="900" dirty="0" smtClean="0"/>
              <a:t>w*b</a:t>
            </a:r>
            <a:r>
              <a:rPr lang="zh-CN" altLang="en-US" sz="900" dirty="0"/>
              <a:t>、</a:t>
            </a:r>
            <a:r>
              <a:rPr lang="en-US" altLang="zh-CN" sz="900" dirty="0"/>
              <a:t>w</a:t>
            </a:r>
            <a:r>
              <a:rPr lang="zh-CN" altLang="en-US" sz="900" dirty="0"/>
              <a:t>、</a:t>
            </a:r>
            <a:r>
              <a:rPr lang="en-US" altLang="zh-CN" sz="900" dirty="0"/>
              <a:t>b </a:t>
            </a:r>
            <a:r>
              <a:rPr lang="zh-CN" altLang="en-US" sz="900" dirty="0"/>
              <a:t>以及常数项。这种关于 </a:t>
            </a:r>
            <a:r>
              <a:rPr lang="en-US" altLang="zh-CN" sz="900" dirty="0"/>
              <a:t>w </a:t>
            </a:r>
            <a:r>
              <a:rPr lang="zh-CN" altLang="en-US" sz="900" dirty="0"/>
              <a:t>和 </a:t>
            </a:r>
            <a:r>
              <a:rPr lang="en-US" altLang="zh-CN" sz="900" dirty="0"/>
              <a:t>b </a:t>
            </a:r>
            <a:r>
              <a:rPr lang="zh-CN" altLang="en-US" sz="900" dirty="0"/>
              <a:t>的二次型（</a:t>
            </a:r>
            <a:r>
              <a:rPr lang="en-US" altLang="zh-CN" sz="900" dirty="0"/>
              <a:t>quadratic form</a:t>
            </a:r>
            <a:r>
              <a:rPr lang="zh-CN" altLang="en-US" sz="900" dirty="0"/>
              <a:t>）的数学特性，决定了其图像在三维空间中呈现为一个抛物面 </a:t>
            </a:r>
            <a:r>
              <a:rPr lang="en-US" altLang="zh-CN" sz="900" dirty="0"/>
              <a:t>(paraboloid)</a:t>
            </a:r>
            <a:r>
              <a:rPr lang="zh-CN" altLang="en-US" sz="900" dirty="0"/>
              <a:t>，也就是我们所说的“碗状”。</a:t>
            </a:r>
          </a:p>
          <a:p>
            <a:r>
              <a:rPr lang="en-US" altLang="zh-CN" sz="900" dirty="0"/>
              <a:t>3. </a:t>
            </a:r>
            <a:r>
              <a:rPr lang="zh-CN" altLang="en-US" sz="900" dirty="0"/>
              <a:t>开口向上： 由于 </a:t>
            </a:r>
            <a:r>
              <a:rPr lang="en-US" altLang="zh-CN" sz="900" dirty="0"/>
              <a:t>w² </a:t>
            </a:r>
            <a:r>
              <a:rPr lang="zh-CN" altLang="en-US" sz="900" dirty="0"/>
              <a:t>和 </a:t>
            </a:r>
            <a:r>
              <a:rPr lang="en-US" altLang="zh-CN" sz="900" dirty="0"/>
              <a:t>b² </a:t>
            </a:r>
            <a:r>
              <a:rPr lang="zh-CN" altLang="en-US" sz="900" dirty="0"/>
              <a:t>项的系数通常是正的（源于平方项），这保证了“碗口”是朝上的，意味着它有一个唯一的最低点。</a:t>
            </a:r>
          </a:p>
        </p:txBody>
      </p:sp>
      <p:pic>
        <p:nvPicPr>
          <p:cNvPr id="1028" name="Picture 4" descr="https://pic2.zhimg.com/v2-2d2994db2a5e47cb57b6dd680f8f0c01_r.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118103" y="4640072"/>
            <a:ext cx="2108816" cy="165776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47528" y="228664"/>
            <a:ext cx="11278712" cy="406971"/>
          </a:xfrm>
        </p:spPr>
        <p:txBody>
          <a:bodyPr/>
          <a:lstStyle/>
          <a:p>
            <a:r>
              <a:rPr lang="zh-CN" altLang="en-US" dirty="0" smtClean="0"/>
              <a:t>在三维“大碗”中寻找唯一的“碗底”</a:t>
            </a:r>
            <a:endParaRPr lang="zh-CN" altLang="en-US" dirty="0"/>
          </a:p>
        </p:txBody>
      </p:sp>
      <p:cxnSp>
        <p:nvCxnSpPr>
          <p:cNvPr id="44" name="直接连接符 43"/>
          <p:cNvCxnSpPr/>
          <p:nvPr/>
        </p:nvCxnSpPr>
        <p:spPr>
          <a:xfrm flipV="1">
            <a:off x="5771456" y="1751269"/>
            <a:ext cx="5371705" cy="39180"/>
          </a:xfrm>
          <a:prstGeom prst="line">
            <a:avLst/>
          </a:prstGeom>
          <a:ln w="6350">
            <a:solidFill>
              <a:schemeClr val="tx2">
                <a:alpha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45" name="Text3"/>
          <p:cNvSpPr/>
          <p:nvPr/>
        </p:nvSpPr>
        <p:spPr>
          <a:xfrm>
            <a:off x="5680700" y="1263197"/>
            <a:ext cx="5974587" cy="420377"/>
          </a:xfrm>
          <a:prstGeom prst="rect">
            <a:avLst/>
          </a:prstGeom>
        </p:spPr>
        <p:txBody>
          <a:bodyPr wrap="square" lIns="91440" tIns="45720" rIns="91440" bIns="45720" anchor="t" anchorCtr="0">
            <a:noAutofit/>
          </a:bodyPr>
          <a:lstStyle/>
          <a:p>
            <a:r>
              <a:rPr lang="zh-CN" altLang="en-US" sz="1000" b="1" dirty="0" smtClean="0"/>
              <a:t>“小蓝”</a:t>
            </a:r>
            <a:r>
              <a:rPr lang="zh-CN" altLang="en-US" sz="1000" b="1" dirty="0"/>
              <a:t>的目标依然是找到这个“碗”的最低点，因为那里对应着最佳的 </a:t>
            </a:r>
            <a:r>
              <a:rPr lang="en-US" altLang="zh-CN" sz="1000" b="1" dirty="0"/>
              <a:t>(</a:t>
            </a:r>
            <a:r>
              <a:rPr lang="en-US" altLang="zh-CN" sz="1000" b="1" dirty="0" smtClean="0"/>
              <a:t>w, b) </a:t>
            </a:r>
            <a:r>
              <a:rPr lang="zh-CN" altLang="en-US" sz="1000" b="1" dirty="0"/>
              <a:t>组合。但现在它不能只沿着 </a:t>
            </a:r>
            <a:r>
              <a:rPr lang="en-US" altLang="zh-CN" sz="1000" b="1" dirty="0"/>
              <a:t>w </a:t>
            </a:r>
            <a:r>
              <a:rPr lang="zh-CN" altLang="en-US" sz="1000" b="1" dirty="0"/>
              <a:t>的方向找了，它有两个“旋钮” </a:t>
            </a:r>
            <a:r>
              <a:rPr lang="en-US" altLang="zh-CN" sz="1000" b="1" dirty="0"/>
              <a:t>(w </a:t>
            </a:r>
            <a:r>
              <a:rPr lang="zh-CN" altLang="en-US" sz="1000" b="1" dirty="0"/>
              <a:t>和 </a:t>
            </a:r>
            <a:r>
              <a:rPr lang="en-US" altLang="zh-CN" sz="1000" b="1" dirty="0"/>
              <a:t>b) </a:t>
            </a:r>
            <a:r>
              <a:rPr lang="zh-CN" altLang="en-US" sz="1000" b="1" dirty="0"/>
              <a:t>需要同时调整。</a:t>
            </a:r>
            <a:endParaRPr lang="en-US" altLang="zh-CN" sz="1000" b="1" dirty="0"/>
          </a:p>
        </p:txBody>
      </p:sp>
      <p:grpSp>
        <p:nvGrpSpPr>
          <p:cNvPr id="28" name="组合 27"/>
          <p:cNvGrpSpPr/>
          <p:nvPr/>
        </p:nvGrpSpPr>
        <p:grpSpPr>
          <a:xfrm>
            <a:off x="5452763" y="1740161"/>
            <a:ext cx="6403240" cy="4279639"/>
            <a:chOff x="4971259" y="2180262"/>
            <a:chExt cx="6403240" cy="4279639"/>
          </a:xfrm>
        </p:grpSpPr>
        <p:grpSp>
          <p:nvGrpSpPr>
            <p:cNvPr id="46" name="组合 45"/>
            <p:cNvGrpSpPr/>
            <p:nvPr/>
          </p:nvGrpSpPr>
          <p:grpSpPr>
            <a:xfrm>
              <a:off x="4971259" y="2180262"/>
              <a:ext cx="6403240" cy="2448059"/>
              <a:chOff x="4971259" y="1356934"/>
              <a:chExt cx="6403240" cy="2448059"/>
            </a:xfrm>
          </p:grpSpPr>
          <p:sp>
            <p:nvSpPr>
              <p:cNvPr id="58" name="Number1"/>
              <p:cNvSpPr txBox="1"/>
              <p:nvPr/>
            </p:nvSpPr>
            <p:spPr>
              <a:xfrm>
                <a:off x="4971259" y="1376876"/>
                <a:ext cx="972669" cy="923330"/>
              </a:xfrm>
              <a:prstGeom prst="rect">
                <a:avLst/>
              </a:prstGeom>
              <a:no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spAutoFit/>
              </a:bodyPr>
              <a:lstStyle>
                <a:defPPr>
                  <a:defRPr lang="zh-CN"/>
                </a:defPPr>
                <a:lvl1pPr algn="ctr" defTabSz="914400">
                  <a:defRPr sz="1400" b="1">
                    <a:solidFill>
                      <a:schemeClr val="tx1">
                        <a:lumMod val="90000"/>
                        <a:lumOff val="1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zh-CN" sz="5400" dirty="0">
                    <a:solidFill>
                      <a:schemeClr val="tx1"/>
                    </a:solidFill>
                  </a:rPr>
                  <a:t>1</a:t>
                </a:r>
                <a:endParaRPr lang="zh-CN" altLang="en-US" sz="5400" dirty="0">
                  <a:solidFill>
                    <a:schemeClr val="tx1"/>
                  </a:solidFill>
                </a:endParaRPr>
              </a:p>
            </p:txBody>
          </p:sp>
          <p:sp>
            <p:nvSpPr>
              <p:cNvPr id="59" name="Bullet1"/>
              <p:cNvSpPr txBox="1"/>
              <p:nvPr/>
            </p:nvSpPr>
            <p:spPr>
              <a:xfrm>
                <a:off x="5645978" y="1356934"/>
                <a:ext cx="5451106" cy="467585"/>
              </a:xfrm>
              <a:prstGeom prst="rect">
                <a:avLst/>
              </a:prstGeom>
              <a:no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normAutofit fontScale="85000" lnSpcReduction="10000"/>
              </a:bodyPr>
              <a:lstStyle>
                <a:defPPr>
                  <a:defRPr lang="zh-CN"/>
                </a:defPPr>
                <a:lvl1pPr algn="ctr" defTabSz="914400">
                  <a:defRPr sz="1400" b="1">
                    <a:solidFill>
                      <a:schemeClr val="tx1">
                        <a:lumMod val="90000"/>
                        <a:lumOff val="1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zh-CN" altLang="en-US" sz="1800" dirty="0">
                    <a:solidFill>
                      <a:schemeClr val="tx1"/>
                    </a:solidFill>
                  </a:rPr>
                  <a:t>“下山”策略升级：从</a:t>
                </a:r>
                <a:r>
                  <a:rPr lang="zh-CN" altLang="en-US" sz="1800" dirty="0" smtClean="0">
                    <a:solidFill>
                      <a:schemeClr val="tx1"/>
                    </a:solidFill>
                  </a:rPr>
                  <a:t>“单行道”</a:t>
                </a:r>
                <a:r>
                  <a:rPr lang="zh-CN" altLang="en-US" sz="1800" dirty="0">
                    <a:solidFill>
                      <a:schemeClr val="tx1"/>
                    </a:solidFill>
                  </a:rPr>
                  <a:t>到</a:t>
                </a:r>
                <a:r>
                  <a:rPr lang="zh-CN" altLang="en-US" sz="1800" dirty="0" smtClean="0">
                    <a:solidFill>
                      <a:schemeClr val="tx1"/>
                    </a:solidFill>
                  </a:rPr>
                  <a:t>“平面导航”</a:t>
                </a:r>
                <a:r>
                  <a:rPr lang="en-US" altLang="zh-CN" sz="1800" dirty="0" smtClean="0">
                    <a:solidFill>
                      <a:schemeClr val="tx1"/>
                    </a:solidFill>
                  </a:rPr>
                  <a:t>— </a:t>
                </a:r>
                <a:r>
                  <a:rPr lang="zh-CN" altLang="en-US" sz="1800" dirty="0" smtClean="0">
                    <a:solidFill>
                      <a:schemeClr val="tx1"/>
                    </a:solidFill>
                  </a:rPr>
                  <a:t>偏导数</a:t>
                </a:r>
                <a:endParaRPr lang="en-US" altLang="zh-CN" sz="1800" dirty="0">
                  <a:solidFill>
                    <a:schemeClr val="tx1"/>
                  </a:solidFill>
                </a:endParaRPr>
              </a:p>
            </p:txBody>
          </p:sp>
          <p:sp>
            <p:nvSpPr>
              <p:cNvPr id="61" name="Text1"/>
              <p:cNvSpPr/>
              <p:nvPr/>
            </p:nvSpPr>
            <p:spPr>
              <a:xfrm>
                <a:off x="5872963" y="1835615"/>
                <a:ext cx="5501536" cy="1969378"/>
              </a:xfrm>
              <a:prstGeom prst="rect">
                <a:avLst/>
              </a:prstGeom>
            </p:spPr>
            <p:txBody>
              <a:bodyPr wrap="square" lIns="91440" tIns="45720" rIns="91440" bIns="45720" anchor="t" anchorCtr="0">
                <a:noAutofit/>
              </a:bodyPr>
              <a:lstStyle/>
              <a:p>
                <a:r>
                  <a:rPr lang="zh-CN" altLang="en-US" sz="900" b="1" dirty="0" smtClean="0"/>
                  <a:t>想象分别在</a:t>
                </a:r>
                <a:r>
                  <a:rPr lang="en-US" altLang="zh-CN" sz="900" b="1" dirty="0" smtClean="0"/>
                  <a:t>w</a:t>
                </a:r>
                <a:r>
                  <a:rPr lang="zh-CN" altLang="en-US" sz="900" b="1" dirty="0" smtClean="0"/>
                  <a:t>、</a:t>
                </a:r>
                <a:r>
                  <a:rPr lang="en-US" altLang="zh-CN" sz="900" b="1" dirty="0" smtClean="0"/>
                  <a:t>b</a:t>
                </a:r>
                <a:r>
                  <a:rPr lang="zh-CN" altLang="en-US" sz="900" b="1" dirty="0" smtClean="0"/>
                  <a:t>方向切一刀，各自形成一个切面</a:t>
                </a:r>
                <a:endParaRPr lang="en-US" altLang="zh-CN" sz="900" b="1" dirty="0" smtClean="0"/>
              </a:p>
              <a:p>
                <a:endParaRPr lang="en-US" altLang="zh-CN" sz="900" dirty="0" smtClean="0"/>
              </a:p>
              <a:p>
                <a:r>
                  <a:rPr lang="zh-CN" altLang="en-US" sz="900" dirty="0" smtClean="0"/>
                  <a:t>当</a:t>
                </a:r>
                <a:r>
                  <a:rPr lang="zh-CN" altLang="en-US" sz="900" dirty="0"/>
                  <a:t>只有一个参数 </a:t>
                </a:r>
                <a:r>
                  <a:rPr lang="en-US" altLang="zh-CN" sz="900" dirty="0"/>
                  <a:t>w </a:t>
                </a:r>
                <a:r>
                  <a:rPr lang="zh-CN" altLang="en-US" sz="900" dirty="0"/>
                  <a:t>时，我们用导数 </a:t>
                </a:r>
                <a:r>
                  <a:rPr lang="en-US" altLang="zh-CN" sz="900" dirty="0" smtClean="0"/>
                  <a:t>de/</a:t>
                </a:r>
                <a:r>
                  <a:rPr lang="en-US" altLang="zh-CN" sz="900" dirty="0" err="1" smtClean="0"/>
                  <a:t>dw</a:t>
                </a:r>
                <a:r>
                  <a:rPr lang="en-US" altLang="zh-CN" sz="900" dirty="0" smtClean="0"/>
                  <a:t> </a:t>
                </a:r>
                <a:r>
                  <a:rPr lang="en-US" altLang="zh-CN" sz="900" dirty="0"/>
                  <a:t>(</a:t>
                </a:r>
                <a:r>
                  <a:rPr lang="zh-CN" altLang="en-US" sz="900" dirty="0"/>
                  <a:t>斜率</a:t>
                </a:r>
                <a:r>
                  <a:rPr lang="en-US" altLang="zh-CN" sz="900" dirty="0"/>
                  <a:t>) </a:t>
                </a:r>
                <a:r>
                  <a:rPr lang="zh-CN" altLang="en-US" sz="900" dirty="0"/>
                  <a:t>来</a:t>
                </a:r>
                <a:r>
                  <a:rPr lang="zh-CN" altLang="en-US" sz="900" dirty="0" smtClean="0"/>
                  <a:t>指引</a:t>
                </a:r>
                <a:r>
                  <a:rPr lang="en-US" altLang="zh-CN" sz="900" dirty="0" smtClean="0"/>
                  <a:t>w</a:t>
                </a:r>
                <a:r>
                  <a:rPr lang="zh-CN" altLang="en-US" sz="900" dirty="0" smtClean="0"/>
                  <a:t>切面方向。</a:t>
                </a:r>
                <a:endParaRPr lang="en-US" altLang="zh-CN" sz="900" dirty="0" smtClean="0"/>
              </a:p>
              <a:p>
                <a:r>
                  <a:rPr lang="zh-CN" altLang="en-US" sz="900" dirty="0"/>
                  <a:t>当只有一个参数 </a:t>
                </a:r>
                <a:r>
                  <a:rPr lang="en-US" altLang="zh-CN" sz="900" dirty="0" smtClean="0"/>
                  <a:t>b </a:t>
                </a:r>
                <a:r>
                  <a:rPr lang="zh-CN" altLang="en-US" sz="900" dirty="0"/>
                  <a:t>时，我们用导数 </a:t>
                </a:r>
                <a:r>
                  <a:rPr lang="en-US" altLang="zh-CN" sz="900" dirty="0" smtClean="0"/>
                  <a:t>de/</a:t>
                </a:r>
                <a:r>
                  <a:rPr lang="en-US" altLang="zh-CN" sz="900" dirty="0" err="1" smtClean="0"/>
                  <a:t>db</a:t>
                </a:r>
                <a:r>
                  <a:rPr lang="en-US" altLang="zh-CN" sz="900" dirty="0" smtClean="0"/>
                  <a:t> </a:t>
                </a:r>
                <a:r>
                  <a:rPr lang="en-US" altLang="zh-CN" sz="900" dirty="0"/>
                  <a:t>(</a:t>
                </a:r>
                <a:r>
                  <a:rPr lang="zh-CN" altLang="en-US" sz="900" dirty="0"/>
                  <a:t>斜率</a:t>
                </a:r>
                <a:r>
                  <a:rPr lang="en-US" altLang="zh-CN" sz="900" dirty="0"/>
                  <a:t>) </a:t>
                </a:r>
                <a:r>
                  <a:rPr lang="zh-CN" altLang="en-US" sz="900" dirty="0"/>
                  <a:t>来</a:t>
                </a:r>
                <a:r>
                  <a:rPr lang="zh-CN" altLang="en-US" sz="900" dirty="0" smtClean="0"/>
                  <a:t>指引</a:t>
                </a:r>
                <a:r>
                  <a:rPr lang="en-US" altLang="zh-CN" sz="900" dirty="0" smtClean="0"/>
                  <a:t>b</a:t>
                </a:r>
                <a:r>
                  <a:rPr lang="zh-CN" altLang="en-US" sz="900" dirty="0" smtClean="0"/>
                  <a:t>切面方向</a:t>
                </a:r>
                <a:r>
                  <a:rPr lang="zh-CN" altLang="en-US" sz="900" dirty="0"/>
                  <a:t>。</a:t>
                </a:r>
                <a:endParaRPr lang="en-US" altLang="zh-CN" sz="900" dirty="0"/>
              </a:p>
              <a:p>
                <a:endParaRPr lang="zh-CN" altLang="en-US" sz="900" dirty="0"/>
              </a:p>
              <a:p>
                <a:r>
                  <a:rPr lang="zh-CN" altLang="en-US" sz="900" dirty="0"/>
                  <a:t>现在有两个参数 </a:t>
                </a:r>
                <a:r>
                  <a:rPr lang="en-US" altLang="zh-CN" sz="900" dirty="0"/>
                  <a:t>w </a:t>
                </a:r>
                <a:r>
                  <a:rPr lang="zh-CN" altLang="en-US" sz="900" dirty="0"/>
                  <a:t>和 </a:t>
                </a:r>
                <a:r>
                  <a:rPr lang="en-US" altLang="zh-CN" sz="900" dirty="0"/>
                  <a:t>b</a:t>
                </a:r>
                <a:r>
                  <a:rPr lang="zh-CN" altLang="en-US" sz="900" dirty="0"/>
                  <a:t>，我们需要分别知道代价函数 </a:t>
                </a:r>
                <a:r>
                  <a:rPr lang="en-US" altLang="zh-CN" sz="900" dirty="0" smtClean="0"/>
                  <a:t>e </a:t>
                </a:r>
                <a:r>
                  <a:rPr lang="zh-CN" altLang="en-US" sz="900" dirty="0"/>
                  <a:t>对它们各自的敏感程度：</a:t>
                </a:r>
              </a:p>
              <a:p>
                <a:r>
                  <a:rPr lang="zh-CN" altLang="en-US" sz="900" dirty="0" smtClean="0"/>
                  <a:t>∂</a:t>
                </a:r>
                <a:r>
                  <a:rPr lang="en-US" altLang="zh-CN" sz="900" dirty="0" smtClean="0"/>
                  <a:t>e/</a:t>
                </a:r>
                <a:r>
                  <a:rPr lang="en-US" altLang="zh-CN" sz="900" dirty="0"/>
                  <a:t>∂w </a:t>
                </a:r>
                <a:r>
                  <a:rPr lang="en-US" altLang="zh-CN" sz="900" dirty="0" smtClean="0"/>
                  <a:t>(e</a:t>
                </a:r>
                <a:r>
                  <a:rPr lang="zh-CN" altLang="en-US" sz="900" dirty="0" smtClean="0"/>
                  <a:t>对</a:t>
                </a:r>
                <a:r>
                  <a:rPr lang="en-US" altLang="zh-CN" sz="900" dirty="0"/>
                  <a:t>w</a:t>
                </a:r>
                <a:r>
                  <a:rPr lang="zh-CN" altLang="en-US" sz="900" dirty="0"/>
                  <a:t>的偏导数</a:t>
                </a:r>
                <a:r>
                  <a:rPr lang="en-US" altLang="zh-CN" sz="900" dirty="0"/>
                  <a:t>)</a:t>
                </a:r>
                <a:r>
                  <a:rPr lang="zh-CN" altLang="en-US" sz="900" dirty="0"/>
                  <a:t>： 当 </a:t>
                </a:r>
                <a:r>
                  <a:rPr lang="en-US" altLang="zh-CN" sz="900" dirty="0"/>
                  <a:t>b </a:t>
                </a:r>
                <a:r>
                  <a:rPr lang="zh-CN" altLang="en-US" sz="900" dirty="0"/>
                  <a:t>保持不变时，</a:t>
                </a:r>
                <a:r>
                  <a:rPr lang="en-US" altLang="zh-CN" sz="900" dirty="0"/>
                  <a:t>w </a:t>
                </a:r>
                <a:r>
                  <a:rPr lang="zh-CN" altLang="en-US" sz="900" dirty="0"/>
                  <a:t>的微小变化会引起 </a:t>
                </a:r>
                <a:r>
                  <a:rPr lang="en-US" altLang="zh-CN" sz="900" dirty="0" smtClean="0"/>
                  <a:t>e </a:t>
                </a:r>
                <a:r>
                  <a:rPr lang="zh-CN" altLang="en-US" sz="900" dirty="0"/>
                  <a:t>多大的变化？这告诉我们“碗”在 </a:t>
                </a:r>
                <a:r>
                  <a:rPr lang="en-US" altLang="zh-CN" sz="900" dirty="0"/>
                  <a:t>w </a:t>
                </a:r>
                <a:r>
                  <a:rPr lang="zh-CN" altLang="en-US" sz="900" dirty="0"/>
                  <a:t>方向上的坡度</a:t>
                </a:r>
                <a:r>
                  <a:rPr lang="zh-CN" altLang="en-US" sz="900" dirty="0" smtClean="0"/>
                  <a:t>。</a:t>
                </a:r>
                <a:endParaRPr lang="en-US" altLang="zh-CN" sz="900" dirty="0" smtClean="0"/>
              </a:p>
              <a:p>
                <a:endParaRPr lang="zh-CN" altLang="en-US" sz="900" dirty="0"/>
              </a:p>
              <a:p>
                <a:r>
                  <a:rPr lang="zh-CN" altLang="en-US" sz="900" dirty="0" smtClean="0"/>
                  <a:t>∂</a:t>
                </a:r>
                <a:r>
                  <a:rPr lang="en-US" altLang="zh-CN" sz="900" dirty="0" smtClean="0"/>
                  <a:t>e/</a:t>
                </a:r>
                <a:r>
                  <a:rPr lang="en-US" altLang="zh-CN" sz="900" dirty="0"/>
                  <a:t>∂b </a:t>
                </a:r>
                <a:r>
                  <a:rPr lang="en-US" altLang="zh-CN" sz="900" dirty="0" smtClean="0"/>
                  <a:t>(e</a:t>
                </a:r>
                <a:r>
                  <a:rPr lang="zh-CN" altLang="en-US" sz="900" dirty="0" smtClean="0"/>
                  <a:t>对</a:t>
                </a:r>
                <a:r>
                  <a:rPr lang="en-US" altLang="zh-CN" sz="900" dirty="0"/>
                  <a:t>b</a:t>
                </a:r>
                <a:r>
                  <a:rPr lang="zh-CN" altLang="en-US" sz="900" dirty="0"/>
                  <a:t>的偏导数</a:t>
                </a:r>
                <a:r>
                  <a:rPr lang="en-US" altLang="zh-CN" sz="900" dirty="0"/>
                  <a:t>)</a:t>
                </a:r>
                <a:r>
                  <a:rPr lang="zh-CN" altLang="en-US" sz="900" dirty="0"/>
                  <a:t>： </a:t>
                </a:r>
                <a:endParaRPr lang="en-US" altLang="zh-CN" sz="900" dirty="0" smtClean="0"/>
              </a:p>
              <a:p>
                <a:r>
                  <a:rPr lang="zh-CN" altLang="en-US" sz="900" dirty="0" smtClean="0"/>
                  <a:t>当 </a:t>
                </a:r>
                <a:r>
                  <a:rPr lang="en-US" altLang="zh-CN" sz="900" dirty="0"/>
                  <a:t>w </a:t>
                </a:r>
                <a:r>
                  <a:rPr lang="zh-CN" altLang="en-US" sz="900" dirty="0"/>
                  <a:t>保持不变时，</a:t>
                </a:r>
                <a:r>
                  <a:rPr lang="en-US" altLang="zh-CN" sz="900" dirty="0"/>
                  <a:t>b </a:t>
                </a:r>
                <a:r>
                  <a:rPr lang="zh-CN" altLang="en-US" sz="900" dirty="0"/>
                  <a:t>的微小变化会引起 </a:t>
                </a:r>
                <a:r>
                  <a:rPr lang="en-US" altLang="zh-CN" sz="900" dirty="0"/>
                  <a:t>J </a:t>
                </a:r>
                <a:r>
                  <a:rPr lang="zh-CN" altLang="en-US" sz="900" dirty="0"/>
                  <a:t>多大的变化？这告诉我们“碗”在 </a:t>
                </a:r>
                <a:r>
                  <a:rPr lang="en-US" altLang="zh-CN" sz="900" dirty="0"/>
                  <a:t>b </a:t>
                </a:r>
                <a:r>
                  <a:rPr lang="zh-CN" altLang="en-US" sz="900" dirty="0"/>
                  <a:t>方向上的坡度</a:t>
                </a:r>
                <a:r>
                  <a:rPr lang="zh-CN" altLang="en-US" sz="900" dirty="0" smtClean="0"/>
                  <a:t>。</a:t>
                </a:r>
                <a:endParaRPr lang="en-US" altLang="zh-CN" sz="900" dirty="0" smtClean="0"/>
              </a:p>
              <a:p>
                <a:endParaRPr lang="zh-CN" altLang="en-US" sz="900" dirty="0"/>
              </a:p>
              <a:p>
                <a:r>
                  <a:rPr lang="zh-CN" altLang="en-US" sz="900" dirty="0"/>
                  <a:t>这两个偏导数共同构成了代价函数在 </a:t>
                </a:r>
                <a:r>
                  <a:rPr lang="en-US" altLang="zh-CN" sz="900" dirty="0"/>
                  <a:t>(</a:t>
                </a:r>
                <a:r>
                  <a:rPr lang="en-US" altLang="zh-CN" sz="900" dirty="0" err="1"/>
                  <a:t>w,b</a:t>
                </a:r>
                <a:r>
                  <a:rPr lang="en-US" altLang="zh-CN" sz="900" dirty="0"/>
                  <a:t>) </a:t>
                </a:r>
                <a:r>
                  <a:rPr lang="zh-CN" altLang="en-US" sz="900" dirty="0"/>
                  <a:t>点的梯度 </a:t>
                </a:r>
                <a:r>
                  <a:rPr lang="en-US" altLang="zh-CN" sz="900" dirty="0"/>
                  <a:t>(Gradient)</a:t>
                </a:r>
                <a:r>
                  <a:rPr lang="zh-CN" altLang="en-US" sz="900" dirty="0"/>
                  <a:t>，它是一个向量 </a:t>
                </a:r>
                <a:r>
                  <a:rPr lang="en-US" altLang="zh-CN" sz="900" dirty="0"/>
                  <a:t>(</a:t>
                </a:r>
                <a:r>
                  <a:rPr lang="en-US" altLang="zh-CN" sz="900" dirty="0" smtClean="0"/>
                  <a:t>∂e/</a:t>
                </a:r>
                <a:r>
                  <a:rPr lang="en-US" altLang="zh-CN" sz="900" dirty="0"/>
                  <a:t>∂w, </a:t>
                </a:r>
                <a:r>
                  <a:rPr lang="en-US" altLang="zh-CN" sz="900" dirty="0" smtClean="0"/>
                  <a:t>∂e/</a:t>
                </a:r>
                <a:r>
                  <a:rPr lang="en-US" altLang="zh-CN" sz="900" dirty="0"/>
                  <a:t>∂b)</a:t>
                </a:r>
                <a:r>
                  <a:rPr lang="zh-CN" altLang="en-US" sz="900" dirty="0"/>
                  <a:t>，指向“碗壁”上坡最陡的方向</a:t>
                </a:r>
                <a:r>
                  <a:rPr lang="zh-CN" altLang="en-US" sz="900" dirty="0" smtClean="0"/>
                  <a:t>。你可以理解为一个指向“碗底”的合向量。</a:t>
                </a:r>
                <a:endParaRPr lang="zh-CN" altLang="en-US" sz="900" dirty="0"/>
              </a:p>
            </p:txBody>
          </p:sp>
        </p:grpSp>
        <p:grpSp>
          <p:nvGrpSpPr>
            <p:cNvPr id="47" name="组合 46"/>
            <p:cNvGrpSpPr/>
            <p:nvPr/>
          </p:nvGrpSpPr>
          <p:grpSpPr>
            <a:xfrm>
              <a:off x="5085614" y="4692661"/>
              <a:ext cx="6233228" cy="1767240"/>
              <a:chOff x="5085614" y="3869333"/>
              <a:chExt cx="6233228" cy="1767240"/>
            </a:xfrm>
          </p:grpSpPr>
          <p:cxnSp>
            <p:nvCxnSpPr>
              <p:cNvPr id="53" name="直接连接符 52"/>
              <p:cNvCxnSpPr/>
              <p:nvPr/>
            </p:nvCxnSpPr>
            <p:spPr>
              <a:xfrm rot="5400000" flipV="1">
                <a:off x="7926503" y="1940417"/>
                <a:ext cx="0" cy="3909722"/>
              </a:xfrm>
              <a:prstGeom prst="line">
                <a:avLst/>
              </a:prstGeom>
              <a:ln w="6350">
                <a:solidFill>
                  <a:schemeClr val="accent1"/>
                </a:solidFill>
                <a:tailEnd type="oval"/>
              </a:ln>
            </p:spPr>
            <p:style>
              <a:lnRef idx="1">
                <a:schemeClr val="accent1"/>
              </a:lnRef>
              <a:fillRef idx="0">
                <a:schemeClr val="accent1"/>
              </a:fillRef>
              <a:effectRef idx="0">
                <a:schemeClr val="accent1"/>
              </a:effectRef>
              <a:fontRef idx="minor">
                <a:schemeClr val="tx1"/>
              </a:fontRef>
            </p:style>
          </p:cxnSp>
          <p:grpSp>
            <p:nvGrpSpPr>
              <p:cNvPr id="54" name="组合 53"/>
              <p:cNvGrpSpPr/>
              <p:nvPr/>
            </p:nvGrpSpPr>
            <p:grpSpPr>
              <a:xfrm>
                <a:off x="5085614" y="3869333"/>
                <a:ext cx="6233228" cy="1767240"/>
                <a:chOff x="5143489" y="3869333"/>
                <a:chExt cx="6233228" cy="1767240"/>
              </a:xfrm>
            </p:grpSpPr>
            <p:sp>
              <p:nvSpPr>
                <p:cNvPr id="55" name="Number2"/>
                <p:cNvSpPr txBox="1"/>
                <p:nvPr/>
              </p:nvSpPr>
              <p:spPr>
                <a:xfrm>
                  <a:off x="5143489" y="3959619"/>
                  <a:ext cx="1030177" cy="923330"/>
                </a:xfrm>
                <a:prstGeom prst="rect">
                  <a:avLst/>
                </a:prstGeom>
                <a:no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spAutoFit/>
                </a:bodyPr>
                <a:lstStyle>
                  <a:defPPr>
                    <a:defRPr lang="zh-CN"/>
                  </a:defPPr>
                  <a:lvl1pPr algn="ctr" defTabSz="914400">
                    <a:defRPr sz="1400" b="1">
                      <a:solidFill>
                        <a:schemeClr val="tx1">
                          <a:lumMod val="90000"/>
                          <a:lumOff val="1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zh-CN" sz="5400" dirty="0">
                      <a:solidFill>
                        <a:schemeClr val="accent1"/>
                      </a:solidFill>
                    </a:rPr>
                    <a:t>2</a:t>
                  </a:r>
                  <a:endParaRPr lang="zh-CN" altLang="en-US" sz="5400" dirty="0">
                    <a:solidFill>
                      <a:schemeClr val="accent1"/>
                    </a:solidFill>
                  </a:endParaRPr>
                </a:p>
              </p:txBody>
            </p:sp>
            <p:sp>
              <p:nvSpPr>
                <p:cNvPr id="56" name="Bullet2"/>
                <p:cNvSpPr txBox="1"/>
                <p:nvPr/>
              </p:nvSpPr>
              <p:spPr>
                <a:xfrm>
                  <a:off x="5795679" y="3869333"/>
                  <a:ext cx="5311574" cy="467585"/>
                </a:xfrm>
                <a:prstGeom prst="rect">
                  <a:avLst/>
                </a:prstGeom>
                <a:no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normAutofit/>
                </a:bodyPr>
                <a:lstStyle>
                  <a:defPPr>
                    <a:defRPr lang="zh-CN"/>
                  </a:defPPr>
                  <a:lvl1pPr algn="ctr" defTabSz="914400">
                    <a:defRPr sz="1400" b="1">
                      <a:solidFill>
                        <a:schemeClr val="tx1">
                          <a:lumMod val="90000"/>
                          <a:lumOff val="1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zh-CN" altLang="en-US" sz="1800" dirty="0" smtClean="0">
                      <a:solidFill>
                        <a:schemeClr val="tx1"/>
                      </a:solidFill>
                    </a:rPr>
                    <a:t>  梯度</a:t>
                  </a:r>
                  <a:r>
                    <a:rPr lang="zh-CN" altLang="en-US" sz="1800" dirty="0">
                      <a:solidFill>
                        <a:schemeClr val="tx1"/>
                      </a:solidFill>
                    </a:rPr>
                    <a:t>下降“双引擎”启动：同时优化 </a:t>
                  </a:r>
                  <a:r>
                    <a:rPr lang="en-US" altLang="zh-CN" sz="1800" dirty="0">
                      <a:solidFill>
                        <a:schemeClr val="tx1"/>
                      </a:solidFill>
                    </a:rPr>
                    <a:t>w </a:t>
                  </a:r>
                  <a:r>
                    <a:rPr lang="zh-CN" altLang="en-US" sz="1800" dirty="0">
                      <a:solidFill>
                        <a:schemeClr val="tx1"/>
                      </a:solidFill>
                    </a:rPr>
                    <a:t>和 </a:t>
                  </a:r>
                  <a:r>
                    <a:rPr lang="en-US" altLang="zh-CN" sz="1800" dirty="0">
                      <a:solidFill>
                        <a:schemeClr val="tx1"/>
                      </a:solidFill>
                    </a:rPr>
                    <a:t>b</a:t>
                  </a:r>
                </a:p>
              </p:txBody>
            </p:sp>
            <p:sp>
              <p:nvSpPr>
                <p:cNvPr id="57" name="Text2"/>
                <p:cNvSpPr/>
                <p:nvPr/>
              </p:nvSpPr>
              <p:spPr>
                <a:xfrm>
                  <a:off x="6000915" y="4352685"/>
                  <a:ext cx="5375802" cy="1283888"/>
                </a:xfrm>
                <a:prstGeom prst="rect">
                  <a:avLst/>
                </a:prstGeom>
              </p:spPr>
              <p:txBody>
                <a:bodyPr wrap="square" lIns="91440" tIns="45720" rIns="91440" bIns="45720" anchor="t" anchorCtr="0">
                  <a:noAutofit/>
                </a:bodyPr>
                <a:lstStyle/>
                <a:p>
                  <a:r>
                    <a:rPr lang="zh-CN" altLang="en-US" sz="900" dirty="0" smtClean="0"/>
                    <a:t>在</a:t>
                  </a:r>
                  <a:r>
                    <a:rPr lang="zh-CN" altLang="en-US" sz="900" dirty="0"/>
                    <a:t>计算</a:t>
                  </a:r>
                  <a:r>
                    <a:rPr lang="zh-CN" altLang="en-US" sz="900" dirty="0" smtClean="0"/>
                    <a:t>时候，小蓝</a:t>
                  </a:r>
                  <a:r>
                    <a:rPr lang="zh-CN" altLang="en-US" sz="900" dirty="0"/>
                    <a:t> </a:t>
                  </a:r>
                  <a:r>
                    <a:rPr lang="zh-CN" altLang="en-US" sz="900" dirty="0" smtClean="0"/>
                    <a:t>的</a:t>
                  </a:r>
                  <a:r>
                    <a:rPr lang="zh-CN" altLang="en-US" sz="900" dirty="0"/>
                    <a:t>梯度</a:t>
                  </a:r>
                  <a:r>
                    <a:rPr lang="zh-CN" altLang="en-US" sz="900" dirty="0" smtClean="0"/>
                    <a:t>下降算法需要</a:t>
                  </a:r>
                  <a:r>
                    <a:rPr lang="zh-CN" altLang="en-US" sz="900" dirty="0"/>
                    <a:t>同时更新 </a:t>
                  </a:r>
                  <a:r>
                    <a:rPr lang="en-US" altLang="zh-CN" sz="900" dirty="0"/>
                    <a:t>w </a:t>
                  </a:r>
                  <a:r>
                    <a:rPr lang="zh-CN" altLang="en-US" sz="900" dirty="0"/>
                    <a:t>和 </a:t>
                  </a:r>
                  <a:r>
                    <a:rPr lang="en-US" altLang="zh-CN" sz="900" dirty="0"/>
                    <a:t>b</a:t>
                  </a:r>
                  <a:r>
                    <a:rPr lang="zh-CN" altLang="en-US" sz="900" dirty="0" smtClean="0"/>
                    <a:t>：</a:t>
                  </a:r>
                  <a:endParaRPr lang="en-US" altLang="zh-CN" sz="900" dirty="0" smtClean="0"/>
                </a:p>
                <a:p>
                  <a:endParaRPr lang="zh-CN" altLang="en-US" sz="900" dirty="0"/>
                </a:p>
                <a:p>
                  <a:r>
                    <a:rPr lang="zh-CN" altLang="en-US" sz="900" b="1" dirty="0"/>
                    <a:t>新</a:t>
                  </a:r>
                  <a:r>
                    <a:rPr lang="en-US" altLang="zh-CN" sz="900" b="1" dirty="0"/>
                    <a:t>w = </a:t>
                  </a:r>
                  <a:r>
                    <a:rPr lang="zh-CN" altLang="en-US" sz="900" b="1" dirty="0"/>
                    <a:t>旧</a:t>
                  </a:r>
                  <a:r>
                    <a:rPr lang="en-US" altLang="zh-CN" sz="900" b="1" dirty="0"/>
                    <a:t>w - </a:t>
                  </a:r>
                  <a:r>
                    <a:rPr lang="el-GR" altLang="zh-CN" sz="900" b="1" dirty="0"/>
                    <a:t>α * (</a:t>
                  </a:r>
                  <a:r>
                    <a:rPr lang="el-GR" altLang="zh-CN" sz="900" b="1" dirty="0" smtClean="0"/>
                    <a:t>∂</a:t>
                  </a:r>
                  <a:r>
                    <a:rPr lang="en-US" altLang="zh-CN" sz="900" b="1" dirty="0" smtClean="0"/>
                    <a:t>e/</a:t>
                  </a:r>
                  <a:r>
                    <a:rPr lang="en-US" altLang="zh-CN" sz="900" b="1" dirty="0"/>
                    <a:t>∂w)</a:t>
                  </a:r>
                </a:p>
                <a:p>
                  <a:r>
                    <a:rPr lang="zh-CN" altLang="en-US" sz="900" b="1" dirty="0"/>
                    <a:t>新</a:t>
                  </a:r>
                  <a:r>
                    <a:rPr lang="en-US" altLang="zh-CN" sz="900" b="1" dirty="0"/>
                    <a:t>b = </a:t>
                  </a:r>
                  <a:r>
                    <a:rPr lang="zh-CN" altLang="en-US" sz="900" b="1" dirty="0"/>
                    <a:t>旧</a:t>
                  </a:r>
                  <a:r>
                    <a:rPr lang="en-US" altLang="zh-CN" sz="900" b="1" dirty="0"/>
                    <a:t>b - </a:t>
                  </a:r>
                  <a:r>
                    <a:rPr lang="el-GR" altLang="zh-CN" sz="900" b="1" dirty="0"/>
                    <a:t>α * (</a:t>
                  </a:r>
                  <a:r>
                    <a:rPr lang="el-GR" altLang="zh-CN" sz="900" b="1" dirty="0" smtClean="0"/>
                    <a:t>∂</a:t>
                  </a:r>
                  <a:r>
                    <a:rPr lang="en-US" altLang="zh-CN" sz="900" b="1" dirty="0" smtClean="0"/>
                    <a:t>e/</a:t>
                  </a:r>
                  <a:r>
                    <a:rPr lang="en-US" altLang="zh-CN" sz="900" b="1" dirty="0"/>
                    <a:t>∂b</a:t>
                  </a:r>
                  <a:r>
                    <a:rPr lang="en-US" altLang="zh-CN" sz="900" b="1" dirty="0" smtClean="0"/>
                    <a:t>)</a:t>
                  </a:r>
                </a:p>
                <a:p>
                  <a:endParaRPr lang="en-US" altLang="zh-CN" sz="900" b="1" dirty="0"/>
                </a:p>
                <a:p>
                  <a:r>
                    <a:rPr lang="zh-CN" altLang="en-US" sz="900" dirty="0"/>
                    <a:t>这里的 </a:t>
                  </a:r>
                  <a:r>
                    <a:rPr lang="el-GR" altLang="zh-CN" sz="900" dirty="0"/>
                    <a:t>α </a:t>
                  </a:r>
                  <a:r>
                    <a:rPr lang="zh-CN" altLang="en-US" sz="900" dirty="0"/>
                    <a:t>仍然是学习率。这意味着，“小蓝”会根据“碗”在 </a:t>
                  </a:r>
                  <a:r>
                    <a:rPr lang="en-US" altLang="zh-CN" sz="900" dirty="0"/>
                    <a:t>w </a:t>
                  </a:r>
                  <a:r>
                    <a:rPr lang="zh-CN" altLang="en-US" sz="900" dirty="0"/>
                    <a:t>方向的坡度和在 </a:t>
                  </a:r>
                  <a:r>
                    <a:rPr lang="en-US" altLang="zh-CN" sz="900" dirty="0"/>
                    <a:t>b </a:t>
                  </a:r>
                  <a:r>
                    <a:rPr lang="zh-CN" altLang="en-US" sz="900" dirty="0"/>
                    <a:t>方向的坡度，分别调整 </a:t>
                  </a:r>
                  <a:r>
                    <a:rPr lang="en-US" altLang="zh-CN" sz="900" dirty="0"/>
                    <a:t>w </a:t>
                  </a:r>
                  <a:r>
                    <a:rPr lang="zh-CN" altLang="en-US" sz="900" dirty="0"/>
                    <a:t>和 </a:t>
                  </a:r>
                  <a:r>
                    <a:rPr lang="en-US" altLang="zh-CN" sz="900" dirty="0"/>
                    <a:t>b</a:t>
                  </a:r>
                  <a:r>
                    <a:rPr lang="zh-CN" altLang="en-US" sz="900" dirty="0"/>
                    <a:t>，努力使总误差 </a:t>
                  </a:r>
                  <a:r>
                    <a:rPr lang="en-US" altLang="zh-CN" sz="900" dirty="0" smtClean="0"/>
                    <a:t>e(</a:t>
                  </a:r>
                  <a:r>
                    <a:rPr lang="en-US" altLang="zh-CN" sz="900" dirty="0" err="1" smtClean="0"/>
                    <a:t>w,b</a:t>
                  </a:r>
                  <a:r>
                    <a:rPr lang="en-US" altLang="zh-CN" sz="900" dirty="0"/>
                    <a:t>) </a:t>
                  </a:r>
                  <a:r>
                    <a:rPr lang="zh-CN" altLang="en-US" sz="900" dirty="0"/>
                    <a:t>下降</a:t>
                  </a:r>
                  <a:r>
                    <a:rPr lang="zh-CN" altLang="en-US" sz="900" dirty="0" smtClean="0"/>
                    <a:t>。</a:t>
                  </a:r>
                  <a:endParaRPr lang="en-US" altLang="zh-CN" sz="900" dirty="0" smtClean="0"/>
                </a:p>
                <a:p>
                  <a:endParaRPr lang="en-US" altLang="zh-CN" sz="900" dirty="0"/>
                </a:p>
                <a:p>
                  <a:r>
                    <a:rPr lang="zh-CN" altLang="en-US" sz="900" dirty="0" smtClean="0"/>
                    <a:t>在“</a:t>
                  </a:r>
                  <a:r>
                    <a:rPr lang="zh-CN" altLang="en-US" sz="900" dirty="0"/>
                    <a:t>碗</a:t>
                  </a:r>
                  <a:r>
                    <a:rPr lang="zh-CN" altLang="en-US" sz="900" dirty="0" smtClean="0"/>
                    <a:t>” 中的表现</a:t>
                  </a:r>
                  <a:r>
                    <a:rPr lang="zh-CN" altLang="en-US" sz="900" dirty="0"/>
                    <a:t>为，按照</a:t>
                  </a:r>
                  <a:r>
                    <a:rPr lang="zh-CN" altLang="en-US" sz="900" dirty="0" smtClean="0"/>
                    <a:t>合两个斜率形成的 合向量 方向移动。</a:t>
                  </a:r>
                  <a:endParaRPr lang="en-US" altLang="zh-CN" sz="900" dirty="0"/>
                </a:p>
                <a:p>
                  <a:endParaRPr lang="zh-CN" altLang="en-US" sz="900" dirty="0"/>
                </a:p>
              </p:txBody>
            </p:sp>
          </p:grpSp>
        </p:grpSp>
      </p:grpSp>
      <p:pic>
        <p:nvPicPr>
          <p:cNvPr id="7" name="图片 6"/>
          <p:cNvPicPr>
            <a:picLocks noChangeAspect="1"/>
          </p:cNvPicPr>
          <p:nvPr/>
        </p:nvPicPr>
        <p:blipFill>
          <a:blip r:embed="rId3"/>
          <a:stretch>
            <a:fillRect/>
          </a:stretch>
        </p:blipFill>
        <p:spPr>
          <a:xfrm>
            <a:off x="2588685" y="1175605"/>
            <a:ext cx="2967379" cy="1971871"/>
          </a:xfrm>
          <a:prstGeom prst="rect">
            <a:avLst/>
          </a:prstGeom>
        </p:spPr>
      </p:pic>
      <p:pic>
        <p:nvPicPr>
          <p:cNvPr id="10" name="图片 9"/>
          <p:cNvPicPr>
            <a:picLocks noChangeAspect="1"/>
          </p:cNvPicPr>
          <p:nvPr/>
        </p:nvPicPr>
        <p:blipFill>
          <a:blip r:embed="rId4"/>
          <a:stretch>
            <a:fillRect/>
          </a:stretch>
        </p:blipFill>
        <p:spPr>
          <a:xfrm>
            <a:off x="104282" y="1175605"/>
            <a:ext cx="2517035" cy="1971871"/>
          </a:xfrm>
          <a:prstGeom prst="rect">
            <a:avLst/>
          </a:prstGeom>
        </p:spPr>
      </p:pic>
      <p:pic>
        <p:nvPicPr>
          <p:cNvPr id="12" name="图片 11"/>
          <p:cNvPicPr>
            <a:picLocks noChangeAspect="1"/>
          </p:cNvPicPr>
          <p:nvPr/>
        </p:nvPicPr>
        <p:blipFill>
          <a:blip r:embed="rId5"/>
          <a:stretch>
            <a:fillRect/>
          </a:stretch>
        </p:blipFill>
        <p:spPr>
          <a:xfrm>
            <a:off x="121092" y="3307080"/>
            <a:ext cx="5317644" cy="2957600"/>
          </a:xfrm>
          <a:prstGeom prst="rect">
            <a:avLst/>
          </a:prstGeom>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47528" y="228664"/>
            <a:ext cx="11278712" cy="406971"/>
          </a:xfrm>
        </p:spPr>
        <p:txBody>
          <a:bodyPr/>
          <a:lstStyle/>
          <a:p>
            <a:r>
              <a:rPr lang="zh-CN" altLang="en-US" dirty="0"/>
              <a:t>前向感知世界，反向修正认知</a:t>
            </a:r>
            <a:r>
              <a:rPr lang="en-US" altLang="zh-CN" dirty="0"/>
              <a:t>(</a:t>
            </a:r>
            <a:r>
              <a:rPr lang="zh-CN" altLang="en-US" dirty="0"/>
              <a:t>“小蓝”的学习心法</a:t>
            </a:r>
            <a:r>
              <a:rPr lang="en-US" altLang="zh-CN" dirty="0"/>
              <a:t>)</a:t>
            </a:r>
            <a:endParaRPr lang="zh-CN" altLang="en-US" dirty="0"/>
          </a:p>
        </p:txBody>
      </p:sp>
      <p:cxnSp>
        <p:nvCxnSpPr>
          <p:cNvPr id="44" name="直接连接符 43"/>
          <p:cNvCxnSpPr/>
          <p:nvPr/>
        </p:nvCxnSpPr>
        <p:spPr>
          <a:xfrm flipV="1">
            <a:off x="5739652" y="1406712"/>
            <a:ext cx="5371705" cy="39180"/>
          </a:xfrm>
          <a:prstGeom prst="line">
            <a:avLst/>
          </a:prstGeom>
          <a:ln w="6350">
            <a:solidFill>
              <a:schemeClr val="tx2">
                <a:alpha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45" name="Text3"/>
          <p:cNvSpPr/>
          <p:nvPr/>
        </p:nvSpPr>
        <p:spPr>
          <a:xfrm>
            <a:off x="5586086" y="830500"/>
            <a:ext cx="6432581" cy="860057"/>
          </a:xfrm>
          <a:prstGeom prst="rect">
            <a:avLst/>
          </a:prstGeom>
        </p:spPr>
        <p:txBody>
          <a:bodyPr wrap="square" lIns="91440" tIns="45720" rIns="91440" bIns="45720" anchor="t" anchorCtr="0">
            <a:noAutofit/>
          </a:bodyPr>
          <a:lstStyle/>
          <a:p>
            <a:r>
              <a:rPr lang="zh-CN" altLang="en-US" sz="1000" b="1" dirty="0"/>
              <a:t>梯度下降算法告诉我们，需要计算代价函数对 </a:t>
            </a:r>
            <a:r>
              <a:rPr lang="en-US" altLang="zh-CN" sz="1000" b="1" dirty="0"/>
              <a:t>w </a:t>
            </a:r>
            <a:r>
              <a:rPr lang="zh-CN" altLang="en-US" sz="1000" b="1" dirty="0"/>
              <a:t>和 </a:t>
            </a:r>
            <a:r>
              <a:rPr lang="en-US" altLang="zh-CN" sz="1000" b="1" dirty="0"/>
              <a:t>b </a:t>
            </a:r>
            <a:r>
              <a:rPr lang="zh-CN" altLang="en-US" sz="1000" b="1" dirty="0"/>
              <a:t>的偏导数（即梯度 </a:t>
            </a:r>
            <a:r>
              <a:rPr lang="en-US" altLang="zh-CN" sz="1000" b="1" dirty="0"/>
              <a:t>(∂J/∂w, ∂J/∂b)</a:t>
            </a:r>
            <a:r>
              <a:rPr lang="zh-CN" altLang="en-US" sz="1000" b="1" dirty="0" smtClean="0"/>
              <a:t>），</a:t>
            </a:r>
            <a:endParaRPr lang="en-US" altLang="zh-CN" sz="1000" b="1" dirty="0" smtClean="0"/>
          </a:p>
          <a:p>
            <a:r>
              <a:rPr lang="zh-CN" altLang="en-US" sz="1000" b="1" dirty="0" smtClean="0"/>
              <a:t>然后</a:t>
            </a:r>
            <a:r>
              <a:rPr lang="zh-CN" altLang="en-US" sz="1000" b="1" dirty="0"/>
              <a:t>沿着梯度的反方向更新 </a:t>
            </a:r>
            <a:r>
              <a:rPr lang="en-US" altLang="zh-CN" sz="1000" b="1" dirty="0"/>
              <a:t>w </a:t>
            </a:r>
            <a:r>
              <a:rPr lang="zh-CN" altLang="en-US" sz="1000" b="1" dirty="0"/>
              <a:t>和 </a:t>
            </a:r>
            <a:r>
              <a:rPr lang="en-US" altLang="zh-CN" sz="1000" b="1" dirty="0"/>
              <a:t>b</a:t>
            </a:r>
            <a:r>
              <a:rPr lang="zh-CN" altLang="en-US" sz="1000" b="1" dirty="0" smtClean="0"/>
              <a:t>。</a:t>
            </a:r>
            <a:endParaRPr lang="en-US" altLang="zh-CN" sz="1000" b="1" dirty="0" smtClean="0"/>
          </a:p>
          <a:p>
            <a:r>
              <a:rPr lang="zh-CN" altLang="en-US" sz="1000" b="1" dirty="0"/>
              <a:t>那么</a:t>
            </a:r>
            <a:r>
              <a:rPr lang="zh-CN" altLang="en-US" sz="1000" b="1" dirty="0" smtClean="0"/>
              <a:t>，小蓝 具体</a:t>
            </a:r>
            <a:r>
              <a:rPr lang="zh-CN" altLang="en-US" sz="1000" b="1" dirty="0"/>
              <a:t>是如何得到这些信息并完成学习的呢？答案就在于不断循环的“前向传播”与“反向传播”。</a:t>
            </a:r>
            <a:endParaRPr lang="en-US" altLang="zh-CN" sz="1000" b="1" dirty="0"/>
          </a:p>
        </p:txBody>
      </p:sp>
      <p:grpSp>
        <p:nvGrpSpPr>
          <p:cNvPr id="28" name="组合 27"/>
          <p:cNvGrpSpPr/>
          <p:nvPr/>
        </p:nvGrpSpPr>
        <p:grpSpPr>
          <a:xfrm>
            <a:off x="5300363" y="1469187"/>
            <a:ext cx="6666337" cy="5093453"/>
            <a:chOff x="4971259" y="1607141"/>
            <a:chExt cx="6666337" cy="5093453"/>
          </a:xfrm>
        </p:grpSpPr>
        <p:grpSp>
          <p:nvGrpSpPr>
            <p:cNvPr id="46" name="组合 45"/>
            <p:cNvGrpSpPr/>
            <p:nvPr/>
          </p:nvGrpSpPr>
          <p:grpSpPr>
            <a:xfrm>
              <a:off x="4971259" y="1607141"/>
              <a:ext cx="6396009" cy="2089579"/>
              <a:chOff x="4971259" y="783813"/>
              <a:chExt cx="6396009" cy="2089579"/>
            </a:xfrm>
          </p:grpSpPr>
          <p:sp>
            <p:nvSpPr>
              <p:cNvPr id="58" name="Number1"/>
              <p:cNvSpPr txBox="1"/>
              <p:nvPr/>
            </p:nvSpPr>
            <p:spPr>
              <a:xfrm>
                <a:off x="4971259" y="803755"/>
                <a:ext cx="972669" cy="923330"/>
              </a:xfrm>
              <a:prstGeom prst="rect">
                <a:avLst/>
              </a:prstGeom>
              <a:no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spAutoFit/>
              </a:bodyPr>
              <a:lstStyle>
                <a:defPPr>
                  <a:defRPr lang="zh-CN"/>
                </a:defPPr>
                <a:lvl1pPr algn="ctr" defTabSz="914400">
                  <a:defRPr sz="1400" b="1">
                    <a:solidFill>
                      <a:schemeClr val="tx1">
                        <a:lumMod val="90000"/>
                        <a:lumOff val="1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zh-CN" sz="5400" dirty="0">
                    <a:solidFill>
                      <a:schemeClr val="tx1"/>
                    </a:solidFill>
                  </a:rPr>
                  <a:t>1</a:t>
                </a:r>
                <a:endParaRPr lang="zh-CN" altLang="en-US" sz="5400" dirty="0">
                  <a:solidFill>
                    <a:schemeClr val="tx1"/>
                  </a:solidFill>
                </a:endParaRPr>
              </a:p>
            </p:txBody>
          </p:sp>
          <p:sp>
            <p:nvSpPr>
              <p:cNvPr id="59" name="Bullet1"/>
              <p:cNvSpPr txBox="1"/>
              <p:nvPr/>
            </p:nvSpPr>
            <p:spPr>
              <a:xfrm>
                <a:off x="5645978" y="783813"/>
                <a:ext cx="5451106" cy="467585"/>
              </a:xfrm>
              <a:prstGeom prst="rect">
                <a:avLst/>
              </a:prstGeom>
              <a:no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normAutofit/>
              </a:bodyPr>
              <a:lstStyle>
                <a:defPPr>
                  <a:defRPr lang="zh-CN"/>
                </a:defPPr>
                <a:lvl1pPr algn="ctr" defTabSz="914400">
                  <a:defRPr sz="1400" b="1">
                    <a:solidFill>
                      <a:schemeClr val="tx1">
                        <a:lumMod val="90000"/>
                        <a:lumOff val="1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zh-CN" altLang="en-US" sz="1800" dirty="0">
                    <a:solidFill>
                      <a:schemeClr val="tx1"/>
                    </a:solidFill>
                  </a:rPr>
                  <a:t>第一步：前向传播 </a:t>
                </a:r>
                <a:r>
                  <a:rPr lang="en-US" altLang="zh-CN" sz="1800" dirty="0" smtClean="0">
                    <a:solidFill>
                      <a:schemeClr val="tx1"/>
                    </a:solidFill>
                  </a:rPr>
                  <a:t>—“</a:t>
                </a:r>
                <a:r>
                  <a:rPr lang="zh-CN" altLang="en-US" sz="1800" dirty="0">
                    <a:solidFill>
                      <a:schemeClr val="tx1"/>
                    </a:solidFill>
                  </a:rPr>
                  <a:t>小蓝”的感知与预测</a:t>
                </a:r>
                <a:endParaRPr lang="en-US" altLang="zh-CN" sz="1800" dirty="0">
                  <a:solidFill>
                    <a:schemeClr val="tx1"/>
                  </a:solidFill>
                </a:endParaRPr>
              </a:p>
            </p:txBody>
          </p:sp>
          <p:sp>
            <p:nvSpPr>
              <p:cNvPr id="61" name="Text1"/>
              <p:cNvSpPr/>
              <p:nvPr/>
            </p:nvSpPr>
            <p:spPr>
              <a:xfrm>
                <a:off x="5682136" y="1254543"/>
                <a:ext cx="5685132" cy="1618849"/>
              </a:xfrm>
              <a:prstGeom prst="rect">
                <a:avLst/>
              </a:prstGeom>
            </p:spPr>
            <p:txBody>
              <a:bodyPr wrap="square" lIns="91440" tIns="45720" rIns="91440" bIns="45720" anchor="t" anchorCtr="0">
                <a:noAutofit/>
              </a:bodyPr>
              <a:lstStyle/>
              <a:p>
                <a:r>
                  <a:rPr lang="zh-CN" altLang="en-US" sz="900" b="1" dirty="0" smtClean="0"/>
                  <a:t>定义</a:t>
                </a:r>
                <a:r>
                  <a:rPr lang="zh-CN" altLang="en-US" sz="900" b="1" dirty="0"/>
                  <a:t>： 前向传播是指数据从输入层开始，经过神经网络（</a:t>
                </a:r>
                <a:r>
                  <a:rPr lang="zh-CN" altLang="en-US" sz="900" b="1" dirty="0" smtClean="0"/>
                  <a:t>在小蓝的</a:t>
                </a:r>
                <a:r>
                  <a:rPr lang="zh-CN" altLang="en-US" sz="900" b="1" dirty="0"/>
                  <a:t>简单模型中，就是一个神经元）的计算，最终得到输出（预测值）的过程。</a:t>
                </a:r>
              </a:p>
              <a:p>
                <a:r>
                  <a:rPr lang="zh-CN" altLang="en-US" sz="900" dirty="0" smtClean="0"/>
                  <a:t>小蓝的</a:t>
                </a:r>
                <a:r>
                  <a:rPr lang="zh-CN" altLang="en-US" sz="900" dirty="0"/>
                  <a:t>体验：</a:t>
                </a:r>
              </a:p>
              <a:p>
                <a:r>
                  <a:rPr lang="en-US" altLang="zh-CN" sz="900" dirty="0"/>
                  <a:t>1. </a:t>
                </a:r>
                <a:r>
                  <a:rPr lang="zh-CN" altLang="en-US" sz="900" dirty="0"/>
                  <a:t>接收</a:t>
                </a:r>
                <a:r>
                  <a:rPr lang="zh-CN" altLang="en-US" sz="900" dirty="0" smtClean="0"/>
                  <a:t>信息：小蓝遇到</a:t>
                </a:r>
                <a:r>
                  <a:rPr lang="zh-CN" altLang="en-US" sz="900" dirty="0"/>
                  <a:t>一颗“豆豆”，感知到它的特征 </a:t>
                </a:r>
                <a:r>
                  <a:rPr lang="en-US" altLang="zh-CN" sz="900" dirty="0"/>
                  <a:t>x (</a:t>
                </a:r>
                <a:r>
                  <a:rPr lang="zh-CN" altLang="en-US" sz="900" dirty="0"/>
                  <a:t>比如大小</a:t>
                </a:r>
                <a:r>
                  <a:rPr lang="en-US" altLang="zh-CN" sz="900" dirty="0"/>
                  <a:t>)</a:t>
                </a:r>
                <a:r>
                  <a:rPr lang="zh-CN" altLang="en-US" sz="900" dirty="0"/>
                  <a:t>。同时，它内部有一个当前的偏置参数 </a:t>
                </a:r>
                <a:r>
                  <a:rPr lang="en-US" altLang="zh-CN" sz="900" dirty="0"/>
                  <a:t>b</a:t>
                </a:r>
                <a:r>
                  <a:rPr lang="zh-CN" altLang="en-US" sz="900" dirty="0"/>
                  <a:t>。</a:t>
                </a:r>
              </a:p>
              <a:p>
                <a:r>
                  <a:rPr lang="en-US" altLang="zh-CN" sz="900" dirty="0"/>
                  <a:t>2. </a:t>
                </a:r>
                <a:r>
                  <a:rPr lang="zh-CN" altLang="en-US" sz="900" dirty="0"/>
                  <a:t>处理信息（模型计算）： 它将这些信息输入到自己的“大脑模型” </a:t>
                </a:r>
                <a:r>
                  <a:rPr lang="en-US" altLang="zh-CN" sz="900" dirty="0"/>
                  <a:t>y_</a:t>
                </a:r>
                <a:r>
                  <a:rPr lang="zh-CN" altLang="en-US" sz="900" dirty="0"/>
                  <a:t>预测 </a:t>
                </a:r>
                <a:r>
                  <a:rPr lang="en-US" altLang="zh-CN" sz="900" dirty="0"/>
                  <a:t>= w*x + b </a:t>
                </a:r>
                <a:r>
                  <a:rPr lang="zh-CN" altLang="en-US" sz="900" dirty="0"/>
                  <a:t>中，利用当前的权重 </a:t>
                </a:r>
                <a:r>
                  <a:rPr lang="en-US" altLang="zh-CN" sz="900" dirty="0"/>
                  <a:t>w </a:t>
                </a:r>
                <a:r>
                  <a:rPr lang="zh-CN" altLang="en-US" sz="900" dirty="0"/>
                  <a:t>和偏置 </a:t>
                </a:r>
                <a:r>
                  <a:rPr lang="en-US" altLang="zh-CN" sz="900" dirty="0"/>
                  <a:t>b </a:t>
                </a:r>
                <a:r>
                  <a:rPr lang="zh-CN" altLang="en-US" sz="900" dirty="0"/>
                  <a:t>进行计算。</a:t>
                </a:r>
              </a:p>
              <a:p>
                <a:r>
                  <a:rPr lang="en-US" altLang="zh-CN" sz="900" dirty="0"/>
                  <a:t>3. </a:t>
                </a:r>
                <a:r>
                  <a:rPr lang="zh-CN" altLang="en-US" sz="900" dirty="0"/>
                  <a:t>做出预测： 得到一个对这颗“豆豆”毒性的预测值 </a:t>
                </a:r>
                <a:r>
                  <a:rPr lang="en-US" altLang="zh-CN" sz="900" dirty="0"/>
                  <a:t>y_</a:t>
                </a:r>
                <a:r>
                  <a:rPr lang="zh-CN" altLang="en-US" sz="900" dirty="0"/>
                  <a:t>预测。</a:t>
                </a:r>
              </a:p>
              <a:p>
                <a:r>
                  <a:rPr lang="en-US" altLang="zh-CN" sz="900" dirty="0"/>
                  <a:t>4. </a:t>
                </a:r>
                <a:r>
                  <a:rPr lang="zh-CN" altLang="en-US" sz="900" dirty="0"/>
                  <a:t>衡量失误（计算误差</a:t>
                </a:r>
                <a:r>
                  <a:rPr lang="zh-CN" altLang="en-US" sz="900" dirty="0" smtClean="0"/>
                  <a:t>）： 小蓝将</a:t>
                </a:r>
                <a:r>
                  <a:rPr lang="zh-CN" altLang="en-US" sz="900" dirty="0"/>
                  <a:t>自己的预测 </a:t>
                </a:r>
                <a:r>
                  <a:rPr lang="en-US" altLang="zh-CN" sz="900" dirty="0"/>
                  <a:t>y_</a:t>
                </a:r>
                <a:r>
                  <a:rPr lang="zh-CN" altLang="en-US" sz="900" dirty="0"/>
                  <a:t>预测 与这颗豆豆的真实毒性 </a:t>
                </a:r>
                <a:r>
                  <a:rPr lang="en-US" altLang="zh-CN" sz="900" dirty="0"/>
                  <a:t>y_</a:t>
                </a:r>
                <a:r>
                  <a:rPr lang="zh-CN" altLang="en-US" sz="900" dirty="0"/>
                  <a:t>真实 </a:t>
                </a:r>
                <a:r>
                  <a:rPr lang="en-US" altLang="zh-CN" sz="900" dirty="0"/>
                  <a:t>(</a:t>
                </a:r>
                <a:r>
                  <a:rPr lang="zh-CN" altLang="en-US" sz="900" dirty="0"/>
                  <a:t>图中 </a:t>
                </a:r>
                <a:r>
                  <a:rPr lang="en-US" altLang="zh-CN" sz="900" dirty="0"/>
                  <a:t>y</a:t>
                </a:r>
                <a:r>
                  <a:rPr lang="zh-CN" altLang="en-US" sz="900" dirty="0"/>
                  <a:t>观测</a:t>
                </a:r>
                <a:r>
                  <a:rPr lang="en-US" altLang="zh-CN" sz="900" dirty="0"/>
                  <a:t>) </a:t>
                </a:r>
                <a:r>
                  <a:rPr lang="zh-CN" altLang="en-US" sz="900" dirty="0"/>
                  <a:t>进行比较，计算出两者之间的差距，通常是平方误差 </a:t>
                </a:r>
                <a:r>
                  <a:rPr lang="en-US" altLang="zh-CN" sz="900" dirty="0"/>
                  <a:t>e = (y_</a:t>
                </a:r>
                <a:r>
                  <a:rPr lang="zh-CN" altLang="en-US" sz="900" dirty="0"/>
                  <a:t>真实 </a:t>
                </a:r>
                <a:r>
                  <a:rPr lang="en-US" altLang="zh-CN" sz="900" dirty="0"/>
                  <a:t>- y_</a:t>
                </a:r>
                <a:r>
                  <a:rPr lang="zh-CN" altLang="en-US" sz="900" dirty="0"/>
                  <a:t>预测</a:t>
                </a:r>
                <a:r>
                  <a:rPr lang="en-US" altLang="zh-CN" sz="900" dirty="0"/>
                  <a:t>)²</a:t>
                </a:r>
                <a:r>
                  <a:rPr lang="zh-CN" altLang="en-US" sz="900" dirty="0"/>
                  <a:t>。这个误差 </a:t>
                </a:r>
                <a:r>
                  <a:rPr lang="en-US" altLang="zh-CN" sz="900" dirty="0"/>
                  <a:t>e </a:t>
                </a:r>
                <a:r>
                  <a:rPr lang="zh-CN" altLang="en-US" sz="900" dirty="0"/>
                  <a:t>就是“小蓝”这次预测“错”了多少的量化。</a:t>
                </a:r>
              </a:p>
              <a:p>
                <a:r>
                  <a:rPr lang="zh-CN" altLang="en-US" sz="900" b="1" dirty="0"/>
                  <a:t>总结： 前向传播是“小蓝”利用现有知识（</a:t>
                </a:r>
                <a:r>
                  <a:rPr lang="en-US" altLang="zh-CN" sz="900" b="1" dirty="0"/>
                  <a:t>w </a:t>
                </a:r>
                <a:r>
                  <a:rPr lang="zh-CN" altLang="en-US" sz="900" b="1" dirty="0"/>
                  <a:t>和 </a:t>
                </a:r>
                <a:r>
                  <a:rPr lang="en-US" altLang="zh-CN" sz="900" b="1" dirty="0"/>
                  <a:t>b</a:t>
                </a:r>
                <a:r>
                  <a:rPr lang="zh-CN" altLang="en-US" sz="900" b="1" dirty="0"/>
                  <a:t>）去理解世界、做出判断，并得到反馈（误差）的过程。</a:t>
                </a:r>
              </a:p>
            </p:txBody>
          </p:sp>
        </p:grpSp>
        <p:grpSp>
          <p:nvGrpSpPr>
            <p:cNvPr id="47" name="组合 46"/>
            <p:cNvGrpSpPr/>
            <p:nvPr/>
          </p:nvGrpSpPr>
          <p:grpSpPr>
            <a:xfrm>
              <a:off x="4972326" y="3816062"/>
              <a:ext cx="6665270" cy="2884532"/>
              <a:chOff x="4972326" y="2992734"/>
              <a:chExt cx="6665270" cy="2884532"/>
            </a:xfrm>
          </p:grpSpPr>
          <p:cxnSp>
            <p:nvCxnSpPr>
              <p:cNvPr id="53" name="直接连接符 52"/>
              <p:cNvCxnSpPr/>
              <p:nvPr/>
            </p:nvCxnSpPr>
            <p:spPr>
              <a:xfrm rot="5400000" flipV="1">
                <a:off x="7735672" y="1037873"/>
                <a:ext cx="0" cy="3909722"/>
              </a:xfrm>
              <a:prstGeom prst="line">
                <a:avLst/>
              </a:prstGeom>
              <a:ln w="6350">
                <a:solidFill>
                  <a:schemeClr val="accent1"/>
                </a:solidFill>
                <a:tailEnd type="oval"/>
              </a:ln>
            </p:spPr>
            <p:style>
              <a:lnRef idx="1">
                <a:schemeClr val="accent1"/>
              </a:lnRef>
              <a:fillRef idx="0">
                <a:schemeClr val="accent1"/>
              </a:fillRef>
              <a:effectRef idx="0">
                <a:schemeClr val="accent1"/>
              </a:effectRef>
              <a:fontRef idx="minor">
                <a:schemeClr val="tx1"/>
              </a:fontRef>
            </p:style>
          </p:cxnSp>
          <p:grpSp>
            <p:nvGrpSpPr>
              <p:cNvPr id="54" name="组合 53"/>
              <p:cNvGrpSpPr/>
              <p:nvPr/>
            </p:nvGrpSpPr>
            <p:grpSpPr>
              <a:xfrm>
                <a:off x="4972326" y="3009329"/>
                <a:ext cx="6665270" cy="2867937"/>
                <a:chOff x="5030201" y="3009329"/>
                <a:chExt cx="6665270" cy="2867937"/>
              </a:xfrm>
            </p:grpSpPr>
            <p:sp>
              <p:nvSpPr>
                <p:cNvPr id="55" name="Number2"/>
                <p:cNvSpPr txBox="1"/>
                <p:nvPr/>
              </p:nvSpPr>
              <p:spPr>
                <a:xfrm>
                  <a:off x="5030201" y="3099615"/>
                  <a:ext cx="1030177" cy="923330"/>
                </a:xfrm>
                <a:prstGeom prst="rect">
                  <a:avLst/>
                </a:prstGeom>
                <a:no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spAutoFit/>
                </a:bodyPr>
                <a:lstStyle>
                  <a:defPPr>
                    <a:defRPr lang="zh-CN"/>
                  </a:defPPr>
                  <a:lvl1pPr algn="ctr" defTabSz="914400">
                    <a:defRPr sz="1400" b="1">
                      <a:solidFill>
                        <a:schemeClr val="tx1">
                          <a:lumMod val="90000"/>
                          <a:lumOff val="1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zh-CN" sz="5400" dirty="0">
                      <a:solidFill>
                        <a:schemeClr val="accent1"/>
                      </a:solidFill>
                    </a:rPr>
                    <a:t>2</a:t>
                  </a:r>
                  <a:endParaRPr lang="zh-CN" altLang="en-US" sz="5400" dirty="0">
                    <a:solidFill>
                      <a:schemeClr val="accent1"/>
                    </a:solidFill>
                  </a:endParaRPr>
                </a:p>
              </p:txBody>
            </p:sp>
            <p:sp>
              <p:nvSpPr>
                <p:cNvPr id="56" name="Bullet2"/>
                <p:cNvSpPr txBox="1"/>
                <p:nvPr/>
              </p:nvSpPr>
              <p:spPr>
                <a:xfrm>
                  <a:off x="5682391" y="3009329"/>
                  <a:ext cx="5311574" cy="467585"/>
                </a:xfrm>
                <a:prstGeom prst="rect">
                  <a:avLst/>
                </a:prstGeom>
                <a:no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normAutofit/>
                </a:bodyPr>
                <a:lstStyle>
                  <a:defPPr>
                    <a:defRPr lang="zh-CN"/>
                  </a:defPPr>
                  <a:lvl1pPr algn="ctr" defTabSz="914400">
                    <a:defRPr sz="1400" b="1">
                      <a:solidFill>
                        <a:schemeClr val="tx1">
                          <a:lumMod val="90000"/>
                          <a:lumOff val="1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zh-CN" altLang="en-US" sz="1800" dirty="0" smtClean="0">
                      <a:solidFill>
                        <a:schemeClr val="tx1"/>
                      </a:solidFill>
                    </a:rPr>
                    <a:t>  第二</a:t>
                  </a:r>
                  <a:r>
                    <a:rPr lang="zh-CN" altLang="en-US" sz="1800" dirty="0">
                      <a:solidFill>
                        <a:schemeClr val="tx1"/>
                      </a:solidFill>
                    </a:rPr>
                    <a:t>步：</a:t>
                  </a:r>
                  <a:r>
                    <a:rPr lang="zh-CN" altLang="en-US" sz="1800" dirty="0" smtClean="0">
                      <a:solidFill>
                        <a:schemeClr val="tx1"/>
                      </a:solidFill>
                    </a:rPr>
                    <a:t>反向传播</a:t>
                  </a:r>
                  <a:r>
                    <a:rPr lang="en-US" altLang="zh-CN" sz="1800" dirty="0" smtClean="0">
                      <a:solidFill>
                        <a:schemeClr val="tx1"/>
                      </a:solidFill>
                    </a:rPr>
                    <a:t> — </a:t>
                  </a:r>
                  <a:r>
                    <a:rPr lang="en-US" altLang="zh-CN" sz="1800" dirty="0">
                      <a:solidFill>
                        <a:schemeClr val="tx1"/>
                      </a:solidFill>
                    </a:rPr>
                    <a:t>“</a:t>
                  </a:r>
                  <a:r>
                    <a:rPr lang="zh-CN" altLang="en-US" sz="1800" dirty="0">
                      <a:solidFill>
                        <a:schemeClr val="tx1"/>
                      </a:solidFill>
                    </a:rPr>
                    <a:t>小蓝”的反思与归因</a:t>
                  </a:r>
                  <a:endParaRPr lang="en-US" altLang="zh-CN" sz="1800" dirty="0">
                    <a:solidFill>
                      <a:schemeClr val="tx1"/>
                    </a:solidFill>
                  </a:endParaRPr>
                </a:p>
              </p:txBody>
            </p:sp>
            <p:sp>
              <p:nvSpPr>
                <p:cNvPr id="57" name="Text2"/>
                <p:cNvSpPr/>
                <p:nvPr/>
              </p:nvSpPr>
              <p:spPr>
                <a:xfrm>
                  <a:off x="5887627" y="3516956"/>
                  <a:ext cx="5807844" cy="2360310"/>
                </a:xfrm>
                <a:prstGeom prst="rect">
                  <a:avLst/>
                </a:prstGeom>
              </p:spPr>
              <p:txBody>
                <a:bodyPr wrap="square" lIns="91440" tIns="45720" rIns="91440" bIns="45720" anchor="t" anchorCtr="0">
                  <a:noAutofit/>
                </a:bodyPr>
                <a:lstStyle/>
                <a:p>
                  <a:r>
                    <a:rPr lang="zh-CN" altLang="en-US" sz="900" b="1" dirty="0"/>
                    <a:t>定义</a:t>
                  </a:r>
                  <a:r>
                    <a:rPr lang="zh-CN" altLang="en-US" sz="900" b="1" dirty="0" smtClean="0"/>
                    <a:t>：指当小蓝的</a:t>
                  </a:r>
                  <a:r>
                    <a:rPr lang="zh-CN" altLang="en-US" sz="900" b="1" dirty="0"/>
                    <a:t>预测与真实答案产生偏差（误差）后，这个‘误差信息’会从最终结果开始，像信号一样反向传递，</a:t>
                  </a:r>
                  <a:r>
                    <a:rPr lang="zh-CN" altLang="en-US" sz="900" b="1" dirty="0" smtClean="0"/>
                    <a:t>帮助小蓝计算</a:t>
                  </a:r>
                  <a:r>
                    <a:rPr lang="zh-CN" altLang="en-US" sz="900" b="1" dirty="0"/>
                    <a:t>出它的每一个‘决策关键点’（即参数 </a:t>
                  </a:r>
                  <a:r>
                    <a:rPr lang="en-US" altLang="zh-CN" sz="900" b="1" dirty="0"/>
                    <a:t>w </a:t>
                  </a:r>
                  <a:r>
                    <a:rPr lang="zh-CN" altLang="en-US" sz="900" b="1" dirty="0"/>
                    <a:t>和 </a:t>
                  </a:r>
                  <a:r>
                    <a:rPr lang="en-US" altLang="zh-CN" sz="900" b="1" dirty="0"/>
                    <a:t>b</a:t>
                  </a:r>
                  <a:r>
                    <a:rPr lang="zh-CN" altLang="en-US" sz="900" b="1" dirty="0"/>
                    <a:t>）各自对当前误差的‘影响程度’（即它们的梯度），并指明如何调整这些关键点才能在下一次做得更好。 </a:t>
                  </a:r>
                  <a:endParaRPr lang="en-US" altLang="zh-CN" sz="900" b="1" dirty="0" smtClean="0"/>
                </a:p>
                <a:p>
                  <a:endParaRPr lang="en-US" altLang="zh-CN" sz="900" b="1" dirty="0" smtClean="0"/>
                </a:p>
                <a:p>
                  <a:r>
                    <a:rPr lang="zh-CN" altLang="en-US" sz="900" dirty="0" smtClean="0"/>
                    <a:t>小蓝</a:t>
                  </a:r>
                  <a:r>
                    <a:rPr lang="zh-CN" altLang="en-US" sz="900" dirty="0"/>
                    <a:t> </a:t>
                  </a:r>
                  <a:r>
                    <a:rPr lang="zh-CN" altLang="en-US" sz="900" dirty="0" smtClean="0"/>
                    <a:t>的</a:t>
                  </a:r>
                  <a:r>
                    <a:rPr lang="zh-CN" altLang="en-US" sz="900" dirty="0"/>
                    <a:t>“灵魂拷问”：</a:t>
                  </a:r>
                </a:p>
                <a:p>
                  <a:r>
                    <a:rPr lang="zh-CN" altLang="en-US" sz="900" dirty="0"/>
                    <a:t>刚才的误差 </a:t>
                  </a:r>
                  <a:r>
                    <a:rPr lang="en-US" altLang="zh-CN" sz="900" dirty="0"/>
                    <a:t>e </a:t>
                  </a:r>
                  <a:r>
                    <a:rPr lang="zh-CN" altLang="en-US" sz="900" dirty="0"/>
                    <a:t>这么大（或这么小），到底是我的“判断系数 </a:t>
                  </a:r>
                  <a:r>
                    <a:rPr lang="en-US" altLang="zh-CN" sz="900" dirty="0"/>
                    <a:t>w”</a:t>
                  </a:r>
                  <a:r>
                    <a:rPr lang="zh-CN" altLang="en-US" sz="900" dirty="0"/>
                    <a:t>出了问题，还是我的“基础认知 </a:t>
                  </a:r>
                  <a:r>
                    <a:rPr lang="en-US" altLang="zh-CN" sz="900" dirty="0"/>
                    <a:t>b”</a:t>
                  </a:r>
                  <a:r>
                    <a:rPr lang="zh-CN" altLang="en-US" sz="900" dirty="0"/>
                    <a:t>有偏差？或者两者都有责任？各自要负多大责任呢？</a:t>
                  </a:r>
                </a:p>
                <a:p>
                  <a:r>
                    <a:rPr lang="zh-CN" altLang="en-US" sz="900" b="1" dirty="0"/>
                    <a:t>核心任务：计算梯度 </a:t>
                  </a:r>
                  <a:r>
                    <a:rPr lang="en-US" altLang="zh-CN" sz="900" b="1" dirty="0"/>
                    <a:t>(</a:t>
                  </a:r>
                  <a:r>
                    <a:rPr lang="en-US" altLang="zh-CN" sz="900" b="1" dirty="0" smtClean="0"/>
                    <a:t>∂e/</a:t>
                  </a:r>
                  <a:r>
                    <a:rPr lang="en-US" altLang="zh-CN" sz="900" b="1" dirty="0"/>
                    <a:t>∂w, </a:t>
                  </a:r>
                  <a:r>
                    <a:rPr lang="en-US" altLang="zh-CN" sz="900" b="1" dirty="0" smtClean="0"/>
                    <a:t>∂e/</a:t>
                  </a:r>
                  <a:r>
                    <a:rPr lang="en-US" altLang="zh-CN" sz="900" b="1" dirty="0"/>
                    <a:t>∂b</a:t>
                  </a:r>
                  <a:r>
                    <a:rPr lang="en-US" altLang="zh-CN" sz="900" b="1" dirty="0" smtClean="0"/>
                    <a:t>)</a:t>
                  </a:r>
                </a:p>
                <a:p>
                  <a:endParaRPr lang="en-US" altLang="zh-CN" sz="900" b="1" dirty="0"/>
                </a:p>
                <a:p>
                  <a:r>
                    <a:rPr lang="zh-CN" altLang="en-US" sz="900" dirty="0"/>
                    <a:t>反向传播的核心目的就是精确计算出代价函数 </a:t>
                  </a:r>
                  <a:r>
                    <a:rPr lang="en-US" altLang="zh-CN" sz="900" dirty="0" smtClean="0"/>
                    <a:t>e</a:t>
                  </a:r>
                  <a:r>
                    <a:rPr lang="zh-CN" altLang="en-US" sz="900" dirty="0" smtClean="0"/>
                    <a:t>对</a:t>
                  </a:r>
                  <a:r>
                    <a:rPr lang="zh-CN" altLang="en-US" sz="900" dirty="0"/>
                    <a:t>每一个参数 </a:t>
                  </a:r>
                  <a:r>
                    <a:rPr lang="en-US" altLang="zh-CN" sz="900" dirty="0"/>
                    <a:t>(w </a:t>
                  </a:r>
                  <a:r>
                    <a:rPr lang="zh-CN" altLang="en-US" sz="900" dirty="0"/>
                    <a:t>和 </a:t>
                  </a:r>
                  <a:r>
                    <a:rPr lang="en-US" altLang="zh-CN" sz="900" dirty="0"/>
                    <a:t>b) </a:t>
                  </a:r>
                  <a:r>
                    <a:rPr lang="zh-CN" altLang="en-US" sz="900" dirty="0"/>
                    <a:t>的偏导数。</a:t>
                  </a:r>
                </a:p>
                <a:p>
                  <a:r>
                    <a:rPr lang="zh-CN" altLang="en-US" sz="900" dirty="0"/>
                    <a:t>这些偏导数告诉我们，如果轻微调整 </a:t>
                  </a:r>
                  <a:r>
                    <a:rPr lang="en-US" altLang="zh-CN" sz="900" dirty="0"/>
                    <a:t>w</a:t>
                  </a:r>
                  <a:r>
                    <a:rPr lang="zh-CN" altLang="en-US" sz="900" dirty="0"/>
                    <a:t>（或 </a:t>
                  </a:r>
                  <a:r>
                    <a:rPr lang="en-US" altLang="zh-CN" sz="900" dirty="0"/>
                    <a:t>b</a:t>
                  </a:r>
                  <a:r>
                    <a:rPr lang="zh-CN" altLang="en-US" sz="900" dirty="0"/>
                    <a:t>），总误差 </a:t>
                  </a:r>
                  <a:r>
                    <a:rPr lang="en-US" altLang="zh-CN" sz="900" dirty="0"/>
                    <a:t>J </a:t>
                  </a:r>
                  <a:r>
                    <a:rPr lang="zh-CN" altLang="en-US" sz="900" dirty="0"/>
                    <a:t>会如何变化。这正是梯度下降所需要的“方向指引”。</a:t>
                  </a:r>
                </a:p>
                <a:p>
                  <a:r>
                    <a:rPr lang="zh-CN" altLang="en-US" sz="900" dirty="0"/>
                    <a:t>（回顾</a:t>
                  </a:r>
                  <a:r>
                    <a:rPr lang="en-US" altLang="zh-CN" sz="900" dirty="0"/>
                    <a:t>H11</a:t>
                  </a:r>
                  <a:r>
                    <a:rPr lang="zh-CN" altLang="en-US" sz="900" dirty="0"/>
                    <a:t>的链式法则） 对于更复杂的、有多层神经元的网络，链式法则是实现反向传播计算梯度的关键数学工具。它能有效地将输出层的误差逐层分解，传递到网络中的每一个参数</a:t>
                  </a:r>
                  <a:r>
                    <a:rPr lang="zh-CN" altLang="en-US" sz="900" dirty="0" smtClean="0"/>
                    <a:t>。</a:t>
                  </a:r>
                  <a:endParaRPr lang="en-US" altLang="zh-CN" sz="900" dirty="0" smtClean="0"/>
                </a:p>
                <a:p>
                  <a:endParaRPr lang="zh-CN" altLang="en-US" sz="900" dirty="0"/>
                </a:p>
                <a:p>
                  <a:r>
                    <a:rPr lang="zh-CN" altLang="en-US" sz="900" b="1" dirty="0"/>
                    <a:t>总结： 反向传播是“小蓝”根据预测的失误，深刻反思自己的“知识体系”（参数 </a:t>
                  </a:r>
                  <a:r>
                    <a:rPr lang="en-US" altLang="zh-CN" sz="900" b="1" dirty="0"/>
                    <a:t>w </a:t>
                  </a:r>
                  <a:r>
                    <a:rPr lang="zh-CN" altLang="en-US" sz="900" b="1" dirty="0"/>
                    <a:t>和 </a:t>
                  </a:r>
                  <a:r>
                    <a:rPr lang="en-US" altLang="zh-CN" sz="900" b="1" dirty="0"/>
                    <a:t>b</a:t>
                  </a:r>
                  <a:r>
                    <a:rPr lang="zh-CN" altLang="en-US" sz="900" b="1" dirty="0"/>
                    <a:t>），找出导致错误的关键因素及其影响程度的过程。</a:t>
                  </a:r>
                </a:p>
              </p:txBody>
            </p:sp>
          </p:grpSp>
        </p:grpSp>
      </p:grpSp>
      <p:sp>
        <p:nvSpPr>
          <p:cNvPr id="20" name="Number1"/>
          <p:cNvSpPr txBox="1"/>
          <p:nvPr/>
        </p:nvSpPr>
        <p:spPr>
          <a:xfrm>
            <a:off x="512735" y="3397380"/>
            <a:ext cx="700265" cy="923330"/>
          </a:xfrm>
          <a:prstGeom prst="rect">
            <a:avLst/>
          </a:prstGeom>
          <a:no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spAutoFit/>
          </a:bodyPr>
          <a:lstStyle>
            <a:defPPr>
              <a:defRPr lang="zh-CN"/>
            </a:defPPr>
            <a:lvl1pPr algn="ctr" defTabSz="914400">
              <a:defRPr sz="1400" b="1">
                <a:solidFill>
                  <a:schemeClr val="tx1">
                    <a:lumMod val="90000"/>
                    <a:lumOff val="1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zh-CN" sz="5400" dirty="0">
                <a:solidFill>
                  <a:schemeClr val="tx1"/>
                </a:solidFill>
              </a:rPr>
              <a:t>3</a:t>
            </a:r>
            <a:endParaRPr lang="zh-CN" altLang="en-US" sz="5400" dirty="0">
              <a:solidFill>
                <a:schemeClr val="tx1"/>
              </a:solidFill>
            </a:endParaRPr>
          </a:p>
        </p:txBody>
      </p:sp>
      <p:sp>
        <p:nvSpPr>
          <p:cNvPr id="21" name="Bullet1"/>
          <p:cNvSpPr txBox="1"/>
          <p:nvPr/>
        </p:nvSpPr>
        <p:spPr>
          <a:xfrm>
            <a:off x="1123879" y="3404004"/>
            <a:ext cx="3876998" cy="467585"/>
          </a:xfrm>
          <a:prstGeom prst="rect">
            <a:avLst/>
          </a:prstGeom>
          <a:no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normAutofit fontScale="85000" lnSpcReduction="10000"/>
          </a:bodyPr>
          <a:lstStyle>
            <a:defPPr>
              <a:defRPr lang="zh-CN"/>
            </a:defPPr>
            <a:lvl1pPr algn="ctr" defTabSz="914400">
              <a:defRPr sz="1400" b="1">
                <a:solidFill>
                  <a:schemeClr val="tx1">
                    <a:lumMod val="90000"/>
                    <a:lumOff val="1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zh-CN" altLang="en-US" dirty="0"/>
              <a:t>学习的闭环</a:t>
            </a:r>
            <a:r>
              <a:rPr lang="zh-CN" altLang="en-US" dirty="0" smtClean="0"/>
              <a:t>：</a:t>
            </a:r>
            <a:endParaRPr lang="en-US" altLang="zh-CN" dirty="0" smtClean="0"/>
          </a:p>
          <a:p>
            <a:pPr algn="l"/>
            <a:r>
              <a:rPr lang="zh-CN" altLang="en-US" dirty="0" smtClean="0"/>
              <a:t>感知 </a:t>
            </a:r>
            <a:r>
              <a:rPr lang="en-US" altLang="zh-CN" dirty="0"/>
              <a:t>-&gt; </a:t>
            </a:r>
            <a:r>
              <a:rPr lang="zh-CN" altLang="en-US" dirty="0"/>
              <a:t>预测 </a:t>
            </a:r>
            <a:r>
              <a:rPr lang="en-US" altLang="zh-CN" dirty="0"/>
              <a:t>-&gt; </a:t>
            </a:r>
            <a:r>
              <a:rPr lang="zh-CN" altLang="en-US" dirty="0"/>
              <a:t>误差 </a:t>
            </a:r>
            <a:r>
              <a:rPr lang="en-US" altLang="zh-CN" dirty="0"/>
              <a:t>-&gt; </a:t>
            </a:r>
            <a:r>
              <a:rPr lang="zh-CN" altLang="en-US" dirty="0"/>
              <a:t>反思 </a:t>
            </a:r>
            <a:r>
              <a:rPr lang="en-US" altLang="zh-CN" dirty="0"/>
              <a:t>-&gt; </a:t>
            </a:r>
            <a:r>
              <a:rPr lang="zh-CN" altLang="en-US" dirty="0"/>
              <a:t>修正 </a:t>
            </a:r>
            <a:r>
              <a:rPr lang="en-US" altLang="zh-CN" dirty="0"/>
              <a:t>-&gt; </a:t>
            </a:r>
            <a:r>
              <a:rPr lang="zh-CN" altLang="en-US" dirty="0"/>
              <a:t>再感知</a:t>
            </a:r>
            <a:r>
              <a:rPr lang="en-US" altLang="zh-CN" dirty="0"/>
              <a:t>…</a:t>
            </a:r>
            <a:endParaRPr lang="en-US" altLang="zh-CN" sz="1800" dirty="0">
              <a:solidFill>
                <a:schemeClr val="tx1"/>
              </a:solidFill>
            </a:endParaRPr>
          </a:p>
        </p:txBody>
      </p:sp>
      <p:sp>
        <p:nvSpPr>
          <p:cNvPr id="22" name="Text1"/>
          <p:cNvSpPr/>
          <p:nvPr/>
        </p:nvSpPr>
        <p:spPr>
          <a:xfrm>
            <a:off x="1131642" y="3936758"/>
            <a:ext cx="4300953" cy="1970430"/>
          </a:xfrm>
          <a:prstGeom prst="rect">
            <a:avLst/>
          </a:prstGeom>
        </p:spPr>
        <p:txBody>
          <a:bodyPr wrap="square" lIns="91440" tIns="45720" rIns="91440" bIns="45720" anchor="t" anchorCtr="0">
            <a:noAutofit/>
          </a:bodyPr>
          <a:lstStyle/>
          <a:p>
            <a:r>
              <a:rPr lang="zh-CN" altLang="en-US" sz="900" dirty="0" smtClean="0"/>
              <a:t>小蓝 </a:t>
            </a:r>
            <a:r>
              <a:rPr lang="zh-CN" altLang="en-US" sz="900" dirty="0"/>
              <a:t>的学习是一个持续不断的循环</a:t>
            </a:r>
            <a:r>
              <a:rPr lang="zh-CN" altLang="en-US" sz="900" dirty="0" smtClean="0"/>
              <a:t>：</a:t>
            </a:r>
            <a:endParaRPr lang="en-US" altLang="zh-CN" sz="900" dirty="0" smtClean="0"/>
          </a:p>
          <a:p>
            <a:endParaRPr lang="zh-CN" altLang="en-US" sz="900" dirty="0"/>
          </a:p>
          <a:p>
            <a:r>
              <a:rPr lang="zh-CN" altLang="en-US" sz="900" b="1" dirty="0"/>
              <a:t>前向传播： 用当前的 </a:t>
            </a:r>
            <a:r>
              <a:rPr lang="en-US" altLang="zh-CN" sz="900" b="1" dirty="0"/>
              <a:t>w, b </a:t>
            </a:r>
            <a:r>
              <a:rPr lang="zh-CN" altLang="en-US" sz="900" b="1" dirty="0"/>
              <a:t>预测，得到误差。</a:t>
            </a:r>
          </a:p>
          <a:p>
            <a:r>
              <a:rPr lang="zh-CN" altLang="en-US" sz="900" b="1" dirty="0"/>
              <a:t>反向传播： 根据误差计算出梯度 </a:t>
            </a:r>
            <a:r>
              <a:rPr lang="en-US" altLang="zh-CN" sz="900" b="1" dirty="0"/>
              <a:t>(</a:t>
            </a:r>
            <a:r>
              <a:rPr lang="en-US" altLang="zh-CN" sz="900" b="1" dirty="0" smtClean="0"/>
              <a:t>∂e/</a:t>
            </a:r>
            <a:r>
              <a:rPr lang="en-US" altLang="zh-CN" sz="900" b="1" dirty="0"/>
              <a:t>∂w, </a:t>
            </a:r>
            <a:r>
              <a:rPr lang="en-US" altLang="zh-CN" sz="900" b="1" dirty="0" smtClean="0"/>
              <a:t>∂e/</a:t>
            </a:r>
            <a:r>
              <a:rPr lang="en-US" altLang="zh-CN" sz="900" b="1" dirty="0"/>
              <a:t>∂b)</a:t>
            </a:r>
            <a:r>
              <a:rPr lang="zh-CN" altLang="en-US" sz="900" b="1" dirty="0" smtClean="0"/>
              <a:t>。</a:t>
            </a:r>
            <a:endParaRPr lang="en-US" altLang="zh-CN" sz="900" b="1" dirty="0" smtClean="0"/>
          </a:p>
          <a:p>
            <a:endParaRPr lang="zh-CN" altLang="en-US" sz="900" dirty="0"/>
          </a:p>
          <a:p>
            <a:r>
              <a:rPr lang="zh-CN" altLang="en-US" sz="900" b="1" dirty="0"/>
              <a:t>参数更新 </a:t>
            </a:r>
            <a:r>
              <a:rPr lang="en-US" altLang="zh-CN" sz="900" b="1" dirty="0"/>
              <a:t>(</a:t>
            </a:r>
            <a:r>
              <a:rPr lang="zh-CN" altLang="en-US" sz="900" b="1" dirty="0"/>
              <a:t>梯度下降</a:t>
            </a:r>
            <a:r>
              <a:rPr lang="en-US" altLang="zh-CN" sz="900" dirty="0"/>
              <a:t>)</a:t>
            </a:r>
            <a:r>
              <a:rPr lang="zh-CN" altLang="en-US" sz="900" dirty="0"/>
              <a:t>： 使用梯度和学习率 </a:t>
            </a:r>
            <a:r>
              <a:rPr lang="en-US" altLang="zh-CN" sz="900" dirty="0"/>
              <a:t>α </a:t>
            </a:r>
            <a:r>
              <a:rPr lang="zh-CN" altLang="en-US" sz="900" dirty="0"/>
              <a:t>更新 </a:t>
            </a:r>
            <a:r>
              <a:rPr lang="en-US" altLang="zh-CN" sz="900" dirty="0"/>
              <a:t>w </a:t>
            </a:r>
            <a:r>
              <a:rPr lang="zh-CN" altLang="en-US" sz="900" dirty="0"/>
              <a:t>和 </a:t>
            </a:r>
            <a:r>
              <a:rPr lang="en-US" altLang="zh-CN" sz="900" dirty="0"/>
              <a:t>b</a:t>
            </a:r>
            <a:r>
              <a:rPr lang="zh-CN" altLang="en-US" sz="900" dirty="0"/>
              <a:t>：</a:t>
            </a:r>
          </a:p>
          <a:p>
            <a:r>
              <a:rPr lang="en-US" altLang="zh-CN" sz="900" b="1" dirty="0"/>
              <a:t>w = w - α * (</a:t>
            </a:r>
            <a:r>
              <a:rPr lang="en-US" altLang="zh-CN" sz="900" b="1" dirty="0" smtClean="0"/>
              <a:t>∂e/</a:t>
            </a:r>
            <a:r>
              <a:rPr lang="en-US" altLang="zh-CN" sz="900" b="1" dirty="0"/>
              <a:t>∂w)</a:t>
            </a:r>
          </a:p>
          <a:p>
            <a:r>
              <a:rPr lang="en-US" altLang="zh-CN" sz="900" b="1" dirty="0"/>
              <a:t>b = b - α * (</a:t>
            </a:r>
            <a:r>
              <a:rPr lang="en-US" altLang="zh-CN" sz="900" b="1" dirty="0" smtClean="0"/>
              <a:t>∂e/</a:t>
            </a:r>
            <a:r>
              <a:rPr lang="en-US" altLang="zh-CN" sz="900" b="1" dirty="0"/>
              <a:t>∂b</a:t>
            </a:r>
            <a:r>
              <a:rPr lang="en-US" altLang="zh-CN" sz="900" b="1" dirty="0" smtClean="0"/>
              <a:t>)</a:t>
            </a:r>
          </a:p>
          <a:p>
            <a:endParaRPr lang="en-US" altLang="zh-CN" sz="900" b="1" dirty="0"/>
          </a:p>
          <a:p>
            <a:r>
              <a:rPr lang="zh-CN" altLang="en-US" sz="900" dirty="0" smtClean="0"/>
              <a:t>小蓝 带</a:t>
            </a:r>
            <a:r>
              <a:rPr lang="zh-CN" altLang="en-US" sz="900" dirty="0"/>
              <a:t>着</a:t>
            </a:r>
            <a:r>
              <a:rPr lang="zh-CN" altLang="en-US" sz="900" b="1" dirty="0"/>
              <a:t>更新后的 </a:t>
            </a:r>
            <a:r>
              <a:rPr lang="en-US" altLang="zh-CN" sz="900" b="1" dirty="0"/>
              <a:t>w </a:t>
            </a:r>
            <a:r>
              <a:rPr lang="zh-CN" altLang="en-US" sz="900" b="1" dirty="0"/>
              <a:t>和 </a:t>
            </a:r>
            <a:r>
              <a:rPr lang="en-US" altLang="zh-CN" sz="900" b="1" dirty="0"/>
              <a:t>b</a:t>
            </a:r>
            <a:r>
              <a:rPr lang="zh-CN" altLang="en-US" sz="900" dirty="0"/>
              <a:t>，再次面对新的（或同一批）“豆豆”，开始新一轮的前向传播</a:t>
            </a:r>
            <a:r>
              <a:rPr lang="en-US" altLang="zh-CN" sz="900" dirty="0"/>
              <a:t>…</a:t>
            </a:r>
            <a:r>
              <a:rPr lang="zh-CN" altLang="en-US" sz="900" b="1" dirty="0"/>
              <a:t>如此往复</a:t>
            </a:r>
            <a:r>
              <a:rPr lang="zh-CN" altLang="en-US" sz="900" dirty="0" smtClean="0"/>
              <a:t>。</a:t>
            </a:r>
            <a:endParaRPr lang="en-US" altLang="zh-CN" sz="900" dirty="0" smtClean="0"/>
          </a:p>
          <a:p>
            <a:endParaRPr lang="zh-CN" altLang="en-US" sz="900" dirty="0"/>
          </a:p>
          <a:p>
            <a:r>
              <a:rPr lang="zh-CN" altLang="en-US" sz="900" b="1" dirty="0"/>
              <a:t>每一次循环，都期望让 </a:t>
            </a:r>
            <a:r>
              <a:rPr lang="en-US" altLang="zh-CN" sz="900" b="1" dirty="0"/>
              <a:t>w </a:t>
            </a:r>
            <a:r>
              <a:rPr lang="zh-CN" altLang="en-US" sz="900" b="1" dirty="0"/>
              <a:t>和 </a:t>
            </a:r>
            <a:r>
              <a:rPr lang="en-US" altLang="zh-CN" sz="900" b="1" dirty="0"/>
              <a:t>b </a:t>
            </a:r>
            <a:r>
              <a:rPr lang="zh-CN" altLang="en-US" sz="900" b="1" dirty="0"/>
              <a:t>更接近“代价大碗”的碗底，使“小蓝”的预测越来越准确。</a:t>
            </a:r>
            <a:endParaRPr lang="zh-CN" altLang="en-US" sz="1050" b="1" dirty="0"/>
          </a:p>
        </p:txBody>
      </p:sp>
      <p:pic>
        <p:nvPicPr>
          <p:cNvPr id="3" name="图片 2"/>
          <p:cNvPicPr>
            <a:picLocks noChangeAspect="1"/>
          </p:cNvPicPr>
          <p:nvPr/>
        </p:nvPicPr>
        <p:blipFill>
          <a:blip r:embed="rId3"/>
          <a:stretch>
            <a:fillRect/>
          </a:stretch>
        </p:blipFill>
        <p:spPr>
          <a:xfrm>
            <a:off x="432930" y="1037353"/>
            <a:ext cx="4944069" cy="2061371"/>
          </a:xfrm>
          <a:prstGeom prst="rect">
            <a:avLst/>
          </a:prstGeom>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47528" y="228664"/>
            <a:ext cx="11278712" cy="406971"/>
          </a:xfrm>
        </p:spPr>
        <p:txBody>
          <a:bodyPr/>
          <a:lstStyle/>
          <a:p>
            <a:r>
              <a:rPr lang="zh-CN" altLang="en-US" dirty="0"/>
              <a:t>人类的“盖章式”思维：我们常常做的是分类 </a:t>
            </a:r>
          </a:p>
        </p:txBody>
      </p:sp>
      <p:pic>
        <p:nvPicPr>
          <p:cNvPr id="3" name="图片 2"/>
          <p:cNvPicPr>
            <a:picLocks noChangeAspect="1"/>
          </p:cNvPicPr>
          <p:nvPr/>
        </p:nvPicPr>
        <p:blipFill>
          <a:blip r:embed="rId3"/>
          <a:stretch>
            <a:fillRect/>
          </a:stretch>
        </p:blipFill>
        <p:spPr>
          <a:xfrm>
            <a:off x="87565" y="871842"/>
            <a:ext cx="2826170" cy="1662274"/>
          </a:xfrm>
          <a:prstGeom prst="rect">
            <a:avLst/>
          </a:prstGeom>
        </p:spPr>
      </p:pic>
      <p:pic>
        <p:nvPicPr>
          <p:cNvPr id="4" name="图片 3"/>
          <p:cNvPicPr>
            <a:picLocks noChangeAspect="1"/>
          </p:cNvPicPr>
          <p:nvPr/>
        </p:nvPicPr>
        <p:blipFill>
          <a:blip r:embed="rId4"/>
          <a:stretch>
            <a:fillRect/>
          </a:stretch>
        </p:blipFill>
        <p:spPr>
          <a:xfrm>
            <a:off x="2617229" y="1522976"/>
            <a:ext cx="2823312" cy="1677493"/>
          </a:xfrm>
          <a:prstGeom prst="rect">
            <a:avLst/>
          </a:prstGeom>
        </p:spPr>
      </p:pic>
      <p:pic>
        <p:nvPicPr>
          <p:cNvPr id="5" name="图片 4"/>
          <p:cNvPicPr>
            <a:picLocks noChangeAspect="1"/>
          </p:cNvPicPr>
          <p:nvPr/>
        </p:nvPicPr>
        <p:blipFill>
          <a:blip r:embed="rId5"/>
          <a:stretch>
            <a:fillRect/>
          </a:stretch>
        </p:blipFill>
        <p:spPr>
          <a:xfrm>
            <a:off x="5570178" y="4372035"/>
            <a:ext cx="3139377" cy="2047576"/>
          </a:xfrm>
          <a:prstGeom prst="rect">
            <a:avLst/>
          </a:prstGeom>
        </p:spPr>
      </p:pic>
      <p:pic>
        <p:nvPicPr>
          <p:cNvPr id="6" name="图片 5"/>
          <p:cNvPicPr>
            <a:picLocks noChangeAspect="1"/>
          </p:cNvPicPr>
          <p:nvPr/>
        </p:nvPicPr>
        <p:blipFill>
          <a:blip r:embed="rId6"/>
          <a:stretch>
            <a:fillRect/>
          </a:stretch>
        </p:blipFill>
        <p:spPr>
          <a:xfrm>
            <a:off x="8912310" y="4364084"/>
            <a:ext cx="3037716" cy="2047576"/>
          </a:xfrm>
          <a:prstGeom prst="rect">
            <a:avLst/>
          </a:prstGeom>
        </p:spPr>
      </p:pic>
      <p:pic>
        <p:nvPicPr>
          <p:cNvPr id="7" name="图片 6"/>
          <p:cNvPicPr>
            <a:picLocks noChangeAspect="1"/>
          </p:cNvPicPr>
          <p:nvPr/>
        </p:nvPicPr>
        <p:blipFill>
          <a:blip r:embed="rId7"/>
          <a:stretch>
            <a:fillRect/>
          </a:stretch>
        </p:blipFill>
        <p:spPr>
          <a:xfrm>
            <a:off x="360265" y="3486872"/>
            <a:ext cx="4940098" cy="2775972"/>
          </a:xfrm>
          <a:prstGeom prst="rect">
            <a:avLst/>
          </a:prstGeom>
        </p:spPr>
      </p:pic>
      <p:grpSp>
        <p:nvGrpSpPr>
          <p:cNvPr id="71" name="组合 70"/>
          <p:cNvGrpSpPr/>
          <p:nvPr/>
        </p:nvGrpSpPr>
        <p:grpSpPr>
          <a:xfrm>
            <a:off x="5300363" y="1469187"/>
            <a:ext cx="6666337" cy="2792712"/>
            <a:chOff x="4971259" y="1607141"/>
            <a:chExt cx="6666337" cy="2792712"/>
          </a:xfrm>
        </p:grpSpPr>
        <p:grpSp>
          <p:nvGrpSpPr>
            <p:cNvPr id="72" name="组合 71"/>
            <p:cNvGrpSpPr/>
            <p:nvPr/>
          </p:nvGrpSpPr>
          <p:grpSpPr>
            <a:xfrm>
              <a:off x="4971259" y="1607141"/>
              <a:ext cx="6396009" cy="1258949"/>
              <a:chOff x="4971259" y="783813"/>
              <a:chExt cx="6396009" cy="1258949"/>
            </a:xfrm>
          </p:grpSpPr>
          <p:sp>
            <p:nvSpPr>
              <p:cNvPr id="79" name="Number1"/>
              <p:cNvSpPr txBox="1"/>
              <p:nvPr/>
            </p:nvSpPr>
            <p:spPr>
              <a:xfrm>
                <a:off x="4971259" y="803755"/>
                <a:ext cx="972669" cy="923330"/>
              </a:xfrm>
              <a:prstGeom prst="rect">
                <a:avLst/>
              </a:prstGeom>
              <a:no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spAutoFit/>
              </a:bodyPr>
              <a:lstStyle>
                <a:defPPr>
                  <a:defRPr lang="zh-CN"/>
                </a:defPPr>
                <a:lvl1pPr algn="ctr" defTabSz="914400">
                  <a:defRPr sz="1400" b="1">
                    <a:solidFill>
                      <a:schemeClr val="tx1">
                        <a:lumMod val="90000"/>
                        <a:lumOff val="1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zh-CN" sz="5400" dirty="0">
                    <a:solidFill>
                      <a:schemeClr val="tx1"/>
                    </a:solidFill>
                  </a:rPr>
                  <a:t>1</a:t>
                </a:r>
                <a:endParaRPr lang="zh-CN" altLang="en-US" sz="5400" dirty="0">
                  <a:solidFill>
                    <a:schemeClr val="tx1"/>
                  </a:solidFill>
                </a:endParaRPr>
              </a:p>
            </p:txBody>
          </p:sp>
          <p:sp>
            <p:nvSpPr>
              <p:cNvPr id="80" name="Bullet1"/>
              <p:cNvSpPr txBox="1"/>
              <p:nvPr/>
            </p:nvSpPr>
            <p:spPr>
              <a:xfrm>
                <a:off x="5542615" y="783813"/>
                <a:ext cx="5451106" cy="467585"/>
              </a:xfrm>
              <a:prstGeom prst="rect">
                <a:avLst/>
              </a:prstGeom>
              <a:no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normAutofit/>
              </a:bodyPr>
              <a:lstStyle>
                <a:defPPr>
                  <a:defRPr lang="zh-CN"/>
                </a:defPPr>
                <a:lvl1pPr algn="ctr" defTabSz="914400">
                  <a:defRPr sz="1400" b="1">
                    <a:solidFill>
                      <a:schemeClr val="tx1">
                        <a:lumMod val="90000"/>
                        <a:lumOff val="1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zh-CN" altLang="en-US" sz="1800" dirty="0" smtClean="0">
                    <a:solidFill>
                      <a:schemeClr val="tx1"/>
                    </a:solidFill>
                  </a:rPr>
                  <a:t>“小蓝”</a:t>
                </a:r>
                <a:r>
                  <a:rPr lang="zh-CN" altLang="en-US" sz="1800" dirty="0">
                    <a:solidFill>
                      <a:schemeClr val="tx1"/>
                    </a:solidFill>
                  </a:rPr>
                  <a:t>的“精准打击”能力回顾</a:t>
                </a:r>
                <a:endParaRPr lang="en-US" altLang="zh-CN" sz="1800" dirty="0">
                  <a:solidFill>
                    <a:schemeClr val="tx1"/>
                  </a:solidFill>
                </a:endParaRPr>
              </a:p>
            </p:txBody>
          </p:sp>
          <p:sp>
            <p:nvSpPr>
              <p:cNvPr id="81" name="Text1"/>
              <p:cNvSpPr/>
              <p:nvPr/>
            </p:nvSpPr>
            <p:spPr>
              <a:xfrm>
                <a:off x="5682136" y="1254543"/>
                <a:ext cx="5685132" cy="788219"/>
              </a:xfrm>
              <a:prstGeom prst="rect">
                <a:avLst/>
              </a:prstGeom>
            </p:spPr>
            <p:txBody>
              <a:bodyPr wrap="square" lIns="91440" tIns="45720" rIns="91440" bIns="45720" anchor="t" anchorCtr="0">
                <a:noAutofit/>
              </a:bodyPr>
              <a:lstStyle/>
              <a:p>
                <a:r>
                  <a:rPr lang="zh-CN" altLang="en-US" sz="900" dirty="0" smtClean="0"/>
                  <a:t>到</a:t>
                </a:r>
                <a:r>
                  <a:rPr lang="zh-CN" altLang="en-US" sz="900" dirty="0"/>
                  <a:t>目前</a:t>
                </a:r>
                <a:r>
                  <a:rPr lang="zh-CN" altLang="en-US" sz="900" dirty="0" smtClean="0"/>
                  <a:t>为止，小蓝</a:t>
                </a:r>
                <a:r>
                  <a:rPr lang="zh-CN" altLang="en-US" sz="900" dirty="0"/>
                  <a:t> </a:t>
                </a:r>
                <a:r>
                  <a:rPr lang="zh-CN" altLang="en-US" sz="900" dirty="0" smtClean="0"/>
                  <a:t>通过</a:t>
                </a:r>
                <a:r>
                  <a:rPr lang="zh-CN" altLang="en-US" sz="900" dirty="0"/>
                  <a:t>学习权重 </a:t>
                </a:r>
                <a:r>
                  <a:rPr lang="en-US" altLang="zh-CN" sz="900" dirty="0"/>
                  <a:t>w </a:t>
                </a:r>
                <a:r>
                  <a:rPr lang="zh-CN" altLang="en-US" sz="900" dirty="0"/>
                  <a:t>和偏置 </a:t>
                </a:r>
                <a:r>
                  <a:rPr lang="en-US" altLang="zh-CN" sz="900" dirty="0"/>
                  <a:t>b</a:t>
                </a:r>
                <a:r>
                  <a:rPr lang="zh-CN" altLang="en-US" sz="900" dirty="0"/>
                  <a:t>，已经能够对“豆豆”的毒性进行预测了</a:t>
                </a:r>
                <a:r>
                  <a:rPr lang="zh-CN" altLang="en-US" sz="900" dirty="0" smtClean="0"/>
                  <a:t>。</a:t>
                </a:r>
                <a:endParaRPr lang="en-US" altLang="zh-CN" sz="900" dirty="0" smtClean="0"/>
              </a:p>
              <a:p>
                <a:endParaRPr lang="en-US" altLang="zh-CN" sz="900" dirty="0" smtClean="0"/>
              </a:p>
              <a:p>
                <a:r>
                  <a:rPr lang="zh-CN" altLang="en-US" sz="900" dirty="0" smtClean="0"/>
                  <a:t>它</a:t>
                </a:r>
                <a:r>
                  <a:rPr lang="zh-CN" altLang="en-US" sz="900" dirty="0"/>
                  <a:t>的输出 </a:t>
                </a:r>
                <a:r>
                  <a:rPr lang="en-US" altLang="zh-CN" sz="900" dirty="0"/>
                  <a:t>y_</a:t>
                </a:r>
                <a:r>
                  <a:rPr lang="zh-CN" altLang="en-US" sz="900" dirty="0"/>
                  <a:t>预测 </a:t>
                </a:r>
                <a:r>
                  <a:rPr lang="en-US" altLang="zh-CN" sz="900" dirty="0"/>
                  <a:t>= w*x + b </a:t>
                </a:r>
                <a:r>
                  <a:rPr lang="zh-CN" altLang="en-US" sz="900" dirty="0"/>
                  <a:t>是一个</a:t>
                </a:r>
                <a:r>
                  <a:rPr lang="zh-CN" altLang="en-US" sz="900" b="1" dirty="0"/>
                  <a:t>连续</a:t>
                </a:r>
                <a:r>
                  <a:rPr lang="zh-CN" altLang="en-US" sz="900" dirty="0"/>
                  <a:t>的数值，这在某些情况下（比如预测房价、温度）非常有用，我们称之为</a:t>
                </a:r>
                <a:r>
                  <a:rPr lang="zh-CN" altLang="en-US" sz="900" b="1" dirty="0"/>
                  <a:t>回归 </a:t>
                </a:r>
                <a:r>
                  <a:rPr lang="en-US" altLang="zh-CN" sz="900" b="1" dirty="0"/>
                  <a:t>(Regression) </a:t>
                </a:r>
                <a:r>
                  <a:rPr lang="zh-CN" altLang="en-US" sz="900" dirty="0"/>
                  <a:t>问题。</a:t>
                </a:r>
                <a:endParaRPr lang="zh-CN" altLang="en-US" sz="900" b="1" dirty="0"/>
              </a:p>
            </p:txBody>
          </p:sp>
        </p:grpSp>
        <p:grpSp>
          <p:nvGrpSpPr>
            <p:cNvPr id="73" name="组合 72"/>
            <p:cNvGrpSpPr/>
            <p:nvPr/>
          </p:nvGrpSpPr>
          <p:grpSpPr>
            <a:xfrm>
              <a:off x="4972326" y="2814201"/>
              <a:ext cx="6665270" cy="1585652"/>
              <a:chOff x="4972326" y="1990873"/>
              <a:chExt cx="6665270" cy="1585652"/>
            </a:xfrm>
          </p:grpSpPr>
          <p:cxnSp>
            <p:nvCxnSpPr>
              <p:cNvPr id="74" name="直接连接符 73"/>
              <p:cNvCxnSpPr/>
              <p:nvPr/>
            </p:nvCxnSpPr>
            <p:spPr>
              <a:xfrm rot="5400000" flipV="1">
                <a:off x="7735672" y="36012"/>
                <a:ext cx="0" cy="3909722"/>
              </a:xfrm>
              <a:prstGeom prst="line">
                <a:avLst/>
              </a:prstGeom>
              <a:ln w="6350">
                <a:solidFill>
                  <a:schemeClr val="accent1"/>
                </a:solidFill>
                <a:tailEnd type="oval"/>
              </a:ln>
            </p:spPr>
            <p:style>
              <a:lnRef idx="1">
                <a:schemeClr val="accent1"/>
              </a:lnRef>
              <a:fillRef idx="0">
                <a:schemeClr val="accent1"/>
              </a:fillRef>
              <a:effectRef idx="0">
                <a:schemeClr val="accent1"/>
              </a:effectRef>
              <a:fontRef idx="minor">
                <a:schemeClr val="tx1"/>
              </a:fontRef>
            </p:style>
          </p:cxnSp>
          <p:grpSp>
            <p:nvGrpSpPr>
              <p:cNvPr id="75" name="组合 74"/>
              <p:cNvGrpSpPr/>
              <p:nvPr/>
            </p:nvGrpSpPr>
            <p:grpSpPr>
              <a:xfrm>
                <a:off x="4972326" y="2007468"/>
                <a:ext cx="6665270" cy="1569057"/>
                <a:chOff x="5030201" y="2007468"/>
                <a:chExt cx="6665270" cy="1569057"/>
              </a:xfrm>
            </p:grpSpPr>
            <p:sp>
              <p:nvSpPr>
                <p:cNvPr id="76" name="Number2"/>
                <p:cNvSpPr txBox="1"/>
                <p:nvPr/>
              </p:nvSpPr>
              <p:spPr>
                <a:xfrm>
                  <a:off x="5030201" y="2097754"/>
                  <a:ext cx="1030177" cy="923330"/>
                </a:xfrm>
                <a:prstGeom prst="rect">
                  <a:avLst/>
                </a:prstGeom>
                <a:no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spAutoFit/>
                </a:bodyPr>
                <a:lstStyle>
                  <a:defPPr>
                    <a:defRPr lang="zh-CN"/>
                  </a:defPPr>
                  <a:lvl1pPr algn="ctr" defTabSz="914400">
                    <a:defRPr sz="1400" b="1">
                      <a:solidFill>
                        <a:schemeClr val="tx1">
                          <a:lumMod val="90000"/>
                          <a:lumOff val="1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zh-CN" sz="5400" dirty="0">
                      <a:solidFill>
                        <a:schemeClr val="accent1"/>
                      </a:solidFill>
                    </a:rPr>
                    <a:t>2</a:t>
                  </a:r>
                  <a:endParaRPr lang="zh-CN" altLang="en-US" sz="5400" dirty="0">
                    <a:solidFill>
                      <a:schemeClr val="accent1"/>
                    </a:solidFill>
                  </a:endParaRPr>
                </a:p>
              </p:txBody>
            </p:sp>
            <p:sp>
              <p:nvSpPr>
                <p:cNvPr id="77" name="Bullet2"/>
                <p:cNvSpPr txBox="1"/>
                <p:nvPr/>
              </p:nvSpPr>
              <p:spPr>
                <a:xfrm>
                  <a:off x="5682391" y="2007468"/>
                  <a:ext cx="5311574" cy="467585"/>
                </a:xfrm>
                <a:prstGeom prst="rect">
                  <a:avLst/>
                </a:prstGeom>
                <a:no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normAutofit/>
                </a:bodyPr>
                <a:lstStyle>
                  <a:defPPr>
                    <a:defRPr lang="zh-CN"/>
                  </a:defPPr>
                  <a:lvl1pPr algn="ctr" defTabSz="914400">
                    <a:defRPr sz="1400" b="1">
                      <a:solidFill>
                        <a:schemeClr val="tx1">
                          <a:lumMod val="90000"/>
                          <a:lumOff val="1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zh-CN" altLang="en-US" sz="1800" dirty="0" smtClean="0">
                      <a:solidFill>
                        <a:schemeClr val="tx1"/>
                      </a:solidFill>
                    </a:rPr>
                    <a:t>  人类</a:t>
                  </a:r>
                  <a:r>
                    <a:rPr lang="zh-CN" altLang="en-US" sz="1800" dirty="0">
                      <a:solidFill>
                        <a:schemeClr val="tx1"/>
                      </a:solidFill>
                    </a:rPr>
                    <a:t>的“盖章式”思维</a:t>
                  </a:r>
                  <a:endParaRPr lang="en-US" altLang="zh-CN" sz="1800" dirty="0">
                    <a:solidFill>
                      <a:schemeClr val="tx1"/>
                    </a:solidFill>
                  </a:endParaRPr>
                </a:p>
              </p:txBody>
            </p:sp>
            <p:sp>
              <p:nvSpPr>
                <p:cNvPr id="78" name="Text2"/>
                <p:cNvSpPr/>
                <p:nvPr/>
              </p:nvSpPr>
              <p:spPr>
                <a:xfrm>
                  <a:off x="5887627" y="2515095"/>
                  <a:ext cx="5807844" cy="1061430"/>
                </a:xfrm>
                <a:prstGeom prst="rect">
                  <a:avLst/>
                </a:prstGeom>
              </p:spPr>
              <p:txBody>
                <a:bodyPr wrap="square" lIns="91440" tIns="45720" rIns="91440" bIns="45720" anchor="t" anchorCtr="0">
                  <a:noAutofit/>
                </a:bodyPr>
                <a:lstStyle/>
                <a:p>
                  <a:r>
                    <a:rPr lang="zh-CN" altLang="en-US" sz="900" dirty="0" smtClean="0"/>
                    <a:t>看到</a:t>
                  </a:r>
                  <a:r>
                    <a:rPr lang="zh-CN" altLang="en-US" sz="900" dirty="0"/>
                    <a:t>一个馒头，我们通常不会想“这个馒头的可食用指数是</a:t>
                  </a:r>
                  <a:r>
                    <a:rPr lang="en-US" altLang="zh-CN" sz="900" dirty="0"/>
                    <a:t>0.87”</a:t>
                  </a:r>
                  <a:r>
                    <a:rPr lang="zh-CN" altLang="en-US" sz="900" dirty="0"/>
                    <a:t>，而是直接判断“能吃饱”或者</a:t>
                  </a:r>
                  <a:r>
                    <a:rPr lang="zh-CN" altLang="en-US" sz="900" dirty="0" smtClean="0"/>
                    <a:t>“吃不饱”。</a:t>
                  </a:r>
                  <a:endParaRPr lang="en-US" altLang="zh-CN" sz="900" dirty="0" smtClean="0"/>
                </a:p>
                <a:p>
                  <a:endParaRPr lang="zh-CN" altLang="en-US" sz="900" dirty="0"/>
                </a:p>
                <a:p>
                  <a:r>
                    <a:rPr lang="zh-CN" altLang="en-US" sz="900" dirty="0"/>
                    <a:t>看到一只小狗，我们可能判断它“可爱”或者“不可爱”（如图片下半部分），而不是给它的可爱度打一个精确到小数点后三位的分数</a:t>
                  </a:r>
                  <a:r>
                    <a:rPr lang="zh-CN" altLang="en-US" sz="900" dirty="0" smtClean="0"/>
                    <a:t>。</a:t>
                  </a:r>
                  <a:endParaRPr lang="en-US" altLang="zh-CN" sz="900" dirty="0" smtClean="0"/>
                </a:p>
                <a:p>
                  <a:endParaRPr lang="zh-CN" altLang="en-US" sz="900" dirty="0"/>
                </a:p>
                <a:p>
                  <a:r>
                    <a:rPr lang="zh-CN" altLang="en-US" sz="900" b="1" dirty="0"/>
                    <a:t>人类的很多判断和决策，本质上是离散的、分类</a:t>
                  </a:r>
                  <a:r>
                    <a:rPr lang="zh-CN" altLang="en-US" sz="900" b="1" dirty="0" smtClean="0"/>
                    <a:t>的。 </a:t>
                  </a:r>
                  <a:r>
                    <a:rPr lang="zh-CN" altLang="en-US" sz="900" b="1" dirty="0"/>
                    <a:t>我们喜欢给事物“盖章”，将它们归入不同的类别。</a:t>
                  </a:r>
                </a:p>
              </p:txBody>
            </p:sp>
          </p:grpSp>
        </p:grpSp>
      </p:grpSp>
      <p:cxnSp>
        <p:nvCxnSpPr>
          <p:cNvPr id="82" name="直接连接符 81"/>
          <p:cNvCxnSpPr/>
          <p:nvPr/>
        </p:nvCxnSpPr>
        <p:spPr>
          <a:xfrm flipV="1">
            <a:off x="5739652" y="1406712"/>
            <a:ext cx="5371705" cy="39180"/>
          </a:xfrm>
          <a:prstGeom prst="line">
            <a:avLst/>
          </a:prstGeom>
          <a:ln w="6350">
            <a:solidFill>
              <a:schemeClr val="tx2">
                <a:alpha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83" name="Text3"/>
          <p:cNvSpPr/>
          <p:nvPr/>
        </p:nvSpPr>
        <p:spPr>
          <a:xfrm>
            <a:off x="5633792" y="867273"/>
            <a:ext cx="6432581" cy="860057"/>
          </a:xfrm>
          <a:prstGeom prst="rect">
            <a:avLst/>
          </a:prstGeom>
        </p:spPr>
        <p:txBody>
          <a:bodyPr wrap="square" lIns="91440" tIns="45720" rIns="91440" bIns="45720" anchor="t" anchorCtr="0">
            <a:noAutofit/>
          </a:bodyPr>
          <a:lstStyle/>
          <a:p>
            <a:r>
              <a:rPr lang="zh-CN" altLang="en-US" sz="1000" b="1" dirty="0" smtClean="0"/>
              <a:t>人类</a:t>
            </a:r>
            <a:r>
              <a:rPr lang="zh-CN" altLang="en-US" sz="1000" b="1" dirty="0"/>
              <a:t>的很多判断和决策，本质上是离散的、分类的 </a:t>
            </a:r>
            <a:r>
              <a:rPr lang="en-US" altLang="zh-CN" sz="1000" b="1" dirty="0"/>
              <a:t>(Categorical)</a:t>
            </a:r>
            <a:r>
              <a:rPr lang="zh-CN" altLang="en-US" sz="1000" b="1" dirty="0" smtClean="0"/>
              <a:t>。</a:t>
            </a:r>
            <a:endParaRPr lang="en-US" altLang="zh-CN" sz="1000" b="1" dirty="0" smtClean="0"/>
          </a:p>
          <a:p>
            <a:r>
              <a:rPr lang="zh-CN" altLang="en-US" sz="1000" b="1" dirty="0" smtClean="0"/>
              <a:t>我们</a:t>
            </a:r>
            <a:r>
              <a:rPr lang="zh-CN" altLang="en-US" sz="1000" b="1" dirty="0"/>
              <a:t>喜欢给事物“盖章”，将它们归入不同的类别</a:t>
            </a:r>
            <a:r>
              <a:rPr lang="zh-CN" altLang="en-US" sz="1000" b="1" dirty="0" smtClean="0"/>
              <a:t>。</a:t>
            </a:r>
          </a:p>
          <a:p>
            <a:r>
              <a:rPr lang="zh-CN" altLang="en-US" sz="1000" b="1" dirty="0"/>
              <a:t>我們思考问题的方式往往往都是离散的分类，而不是精确的拟合</a:t>
            </a: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47528" y="228664"/>
            <a:ext cx="11278712" cy="406971"/>
          </a:xfrm>
        </p:spPr>
        <p:txBody>
          <a:bodyPr/>
          <a:lstStyle/>
          <a:p>
            <a:r>
              <a:rPr lang="zh-CN" altLang="en-US" dirty="0"/>
              <a:t> “小蓝”的新挑战：豆豆“有毒”或“无毒”？线性模型的窘境</a:t>
            </a:r>
          </a:p>
        </p:txBody>
      </p:sp>
      <p:cxnSp>
        <p:nvCxnSpPr>
          <p:cNvPr id="44" name="直接连接符 43"/>
          <p:cNvCxnSpPr/>
          <p:nvPr/>
        </p:nvCxnSpPr>
        <p:spPr>
          <a:xfrm flipV="1">
            <a:off x="5540869" y="1370498"/>
            <a:ext cx="5371705" cy="39180"/>
          </a:xfrm>
          <a:prstGeom prst="line">
            <a:avLst/>
          </a:prstGeom>
          <a:ln w="6350">
            <a:solidFill>
              <a:schemeClr val="tx2">
                <a:alpha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45" name="Text3"/>
          <p:cNvSpPr/>
          <p:nvPr/>
        </p:nvSpPr>
        <p:spPr>
          <a:xfrm>
            <a:off x="5458058" y="814611"/>
            <a:ext cx="5974587" cy="511322"/>
          </a:xfrm>
          <a:prstGeom prst="rect">
            <a:avLst/>
          </a:prstGeom>
        </p:spPr>
        <p:txBody>
          <a:bodyPr wrap="square" lIns="91440" tIns="45720" rIns="91440" bIns="45720" anchor="t" anchorCtr="0">
            <a:noAutofit/>
          </a:bodyPr>
          <a:lstStyle/>
          <a:p>
            <a:r>
              <a:rPr lang="zh-CN" altLang="en-US" sz="1000" b="1" dirty="0" smtClean="0"/>
              <a:t>很多</a:t>
            </a:r>
            <a:r>
              <a:rPr lang="zh-CN" altLang="en-US" sz="1000" b="1" dirty="0"/>
              <a:t>时候我们更关心的是分类判断，比如一颗豆豆到底是“有毒”还是“无毒”。</a:t>
            </a:r>
          </a:p>
          <a:p>
            <a:r>
              <a:rPr lang="zh-CN" altLang="en-US" sz="1000" b="1" dirty="0"/>
              <a:t>我们不再需要“小蓝”给出一个精确的毒性值（比如</a:t>
            </a:r>
            <a:r>
              <a:rPr lang="en-US" altLang="zh-CN" sz="1000" b="1" dirty="0"/>
              <a:t>0.73</a:t>
            </a:r>
            <a:r>
              <a:rPr lang="zh-CN" altLang="en-US" sz="1000" b="1" dirty="0"/>
              <a:t>），而是希望它能给出一个明确的类别判断。</a:t>
            </a:r>
          </a:p>
          <a:p>
            <a:r>
              <a:rPr lang="zh-CN" altLang="en-US" sz="1000" b="1" dirty="0"/>
              <a:t>为了方便模型学习，我们可以用数字来代表类别：比如，</a:t>
            </a:r>
            <a:r>
              <a:rPr lang="en-US" altLang="zh-CN" sz="1000" b="1" dirty="0"/>
              <a:t>0 </a:t>
            </a:r>
            <a:r>
              <a:rPr lang="zh-CN" altLang="en-US" sz="1000" b="1" dirty="0"/>
              <a:t>代表“无毒”，</a:t>
            </a:r>
            <a:r>
              <a:rPr lang="en-US" altLang="zh-CN" sz="1000" b="1" dirty="0"/>
              <a:t>1 </a:t>
            </a:r>
            <a:r>
              <a:rPr lang="zh-CN" altLang="en-US" sz="1000" b="1" dirty="0"/>
              <a:t>代表“有毒”。</a:t>
            </a:r>
          </a:p>
          <a:p>
            <a:endParaRPr lang="en-US" altLang="zh-CN" sz="1000" b="1" dirty="0"/>
          </a:p>
        </p:txBody>
      </p:sp>
      <p:grpSp>
        <p:nvGrpSpPr>
          <p:cNvPr id="28" name="组合 27"/>
          <p:cNvGrpSpPr/>
          <p:nvPr/>
        </p:nvGrpSpPr>
        <p:grpSpPr>
          <a:xfrm>
            <a:off x="5190366" y="1280065"/>
            <a:ext cx="6323730" cy="3628700"/>
            <a:chOff x="5003063" y="1720166"/>
            <a:chExt cx="6323730" cy="3628700"/>
          </a:xfrm>
        </p:grpSpPr>
        <p:grpSp>
          <p:nvGrpSpPr>
            <p:cNvPr id="46" name="组合 45"/>
            <p:cNvGrpSpPr/>
            <p:nvPr/>
          </p:nvGrpSpPr>
          <p:grpSpPr>
            <a:xfrm>
              <a:off x="5003063" y="1720166"/>
              <a:ext cx="6323730" cy="1732885"/>
              <a:chOff x="5003063" y="896838"/>
              <a:chExt cx="6323730" cy="1732885"/>
            </a:xfrm>
          </p:grpSpPr>
          <p:sp>
            <p:nvSpPr>
              <p:cNvPr id="58" name="Number1"/>
              <p:cNvSpPr txBox="1"/>
              <p:nvPr/>
            </p:nvSpPr>
            <p:spPr>
              <a:xfrm>
                <a:off x="5003063" y="942746"/>
                <a:ext cx="972669" cy="923330"/>
              </a:xfrm>
              <a:prstGeom prst="rect">
                <a:avLst/>
              </a:prstGeom>
              <a:no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spAutoFit/>
              </a:bodyPr>
              <a:lstStyle>
                <a:defPPr>
                  <a:defRPr lang="zh-CN"/>
                </a:defPPr>
                <a:lvl1pPr algn="ctr" defTabSz="914400">
                  <a:defRPr sz="1400" b="1">
                    <a:solidFill>
                      <a:schemeClr val="tx1">
                        <a:lumMod val="90000"/>
                        <a:lumOff val="1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zh-CN" sz="5400" dirty="0">
                    <a:solidFill>
                      <a:schemeClr val="tx1"/>
                    </a:solidFill>
                  </a:rPr>
                  <a:t>1</a:t>
                </a:r>
                <a:endParaRPr lang="zh-CN" altLang="en-US" sz="5400" dirty="0">
                  <a:solidFill>
                    <a:schemeClr val="tx1"/>
                  </a:solidFill>
                </a:endParaRPr>
              </a:p>
            </p:txBody>
          </p:sp>
          <p:sp>
            <p:nvSpPr>
              <p:cNvPr id="59" name="Bullet1"/>
              <p:cNvSpPr txBox="1"/>
              <p:nvPr/>
            </p:nvSpPr>
            <p:spPr>
              <a:xfrm>
                <a:off x="5645978" y="896838"/>
                <a:ext cx="5451106" cy="467585"/>
              </a:xfrm>
              <a:prstGeom prst="rect">
                <a:avLst/>
              </a:prstGeom>
              <a:no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normAutofit/>
              </a:bodyPr>
              <a:lstStyle>
                <a:defPPr>
                  <a:defRPr lang="zh-CN"/>
                </a:defPPr>
                <a:lvl1pPr algn="ctr" defTabSz="914400">
                  <a:defRPr sz="1400" b="1">
                    <a:solidFill>
                      <a:schemeClr val="tx1">
                        <a:lumMod val="90000"/>
                        <a:lumOff val="1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zh-CN" altLang="en-US" dirty="0">
                    <a:solidFill>
                      <a:schemeClr val="tx1"/>
                    </a:solidFill>
                  </a:rPr>
                  <a:t> </a:t>
                </a:r>
                <a:r>
                  <a:rPr lang="zh-CN" altLang="en-US" dirty="0" smtClean="0">
                    <a:solidFill>
                      <a:schemeClr val="tx1"/>
                    </a:solidFill>
                  </a:rPr>
                  <a:t> 旧</a:t>
                </a:r>
                <a:r>
                  <a:rPr lang="zh-CN" altLang="en-US" dirty="0">
                    <a:solidFill>
                      <a:schemeClr val="tx1"/>
                    </a:solidFill>
                  </a:rPr>
                  <a:t>模型新用：</a:t>
                </a:r>
                <a:r>
                  <a:rPr lang="en-US" altLang="zh-CN" dirty="0" smtClean="0">
                    <a:solidFill>
                      <a:schemeClr val="tx1"/>
                    </a:solidFill>
                  </a:rPr>
                  <a:t>y=w*x + b </a:t>
                </a:r>
                <a:r>
                  <a:rPr lang="zh-CN" altLang="en-US" dirty="0">
                    <a:solidFill>
                      <a:schemeClr val="tx1"/>
                    </a:solidFill>
                  </a:rPr>
                  <a:t>能胜任分类任务吗？</a:t>
                </a:r>
                <a:endParaRPr lang="en-US" altLang="zh-CN" dirty="0">
                  <a:solidFill>
                    <a:schemeClr val="tx1"/>
                  </a:solidFill>
                </a:endParaRPr>
              </a:p>
            </p:txBody>
          </p:sp>
          <p:sp>
            <p:nvSpPr>
              <p:cNvPr id="61" name="Text1"/>
              <p:cNvSpPr/>
              <p:nvPr/>
            </p:nvSpPr>
            <p:spPr>
              <a:xfrm>
                <a:off x="5825257" y="1422593"/>
                <a:ext cx="5501536" cy="1207130"/>
              </a:xfrm>
              <a:prstGeom prst="rect">
                <a:avLst/>
              </a:prstGeom>
            </p:spPr>
            <p:txBody>
              <a:bodyPr wrap="square" lIns="91440" tIns="45720" rIns="91440" bIns="45720" anchor="t" anchorCtr="0">
                <a:noAutofit/>
              </a:bodyPr>
              <a:lstStyle/>
              <a:p>
                <a:r>
                  <a:rPr lang="zh-CN" altLang="en-US" sz="900" b="1" dirty="0" smtClean="0"/>
                  <a:t>横轴 </a:t>
                </a:r>
                <a:r>
                  <a:rPr lang="en-US" altLang="zh-CN" sz="900" b="1" dirty="0"/>
                  <a:t>(</a:t>
                </a:r>
                <a:r>
                  <a:rPr lang="zh-CN" altLang="en-US" sz="900" b="1" dirty="0"/>
                  <a:t>大小 </a:t>
                </a:r>
                <a:r>
                  <a:rPr lang="en-US" altLang="zh-CN" sz="900" b="1" dirty="0"/>
                  <a:t>x)</a:t>
                </a:r>
                <a:r>
                  <a:rPr lang="zh-CN" altLang="en-US" sz="900" b="1" dirty="0"/>
                  <a:t>： 代表豆豆的大小。</a:t>
                </a:r>
              </a:p>
              <a:p>
                <a:r>
                  <a:rPr lang="zh-CN" altLang="en-US" sz="900" b="1" dirty="0"/>
                  <a:t>纵轴 </a:t>
                </a:r>
                <a:r>
                  <a:rPr lang="en-US" altLang="zh-CN" sz="900" b="1" dirty="0"/>
                  <a:t>(</a:t>
                </a:r>
                <a:r>
                  <a:rPr lang="zh-CN" altLang="en-US" sz="900" b="1" dirty="0"/>
                  <a:t>有毒概率</a:t>
                </a:r>
                <a:r>
                  <a:rPr lang="en-US" altLang="zh-CN" sz="900" b="1" dirty="0"/>
                  <a:t>/</a:t>
                </a:r>
                <a:r>
                  <a:rPr lang="zh-CN" altLang="en-US" sz="900" b="1" dirty="0"/>
                  <a:t>类别</a:t>
                </a:r>
                <a:r>
                  <a:rPr lang="en-US" altLang="zh-CN" sz="900" b="1" dirty="0"/>
                  <a:t>)</a:t>
                </a:r>
                <a:r>
                  <a:rPr lang="zh-CN" altLang="en-US" sz="900" b="1" dirty="0"/>
                  <a:t>： 标记了</a:t>
                </a:r>
                <a:r>
                  <a:rPr lang="en-US" altLang="zh-CN" sz="900" b="1" dirty="0"/>
                  <a:t>0</a:t>
                </a:r>
                <a:r>
                  <a:rPr lang="zh-CN" altLang="en-US" sz="900" b="1" dirty="0"/>
                  <a:t>和</a:t>
                </a:r>
                <a:r>
                  <a:rPr lang="en-US" altLang="zh-CN" sz="900" b="1" dirty="0"/>
                  <a:t>1</a:t>
                </a:r>
                <a:r>
                  <a:rPr lang="zh-CN" altLang="en-US" sz="900" b="1" dirty="0"/>
                  <a:t>两个关键位置</a:t>
                </a:r>
                <a:r>
                  <a:rPr lang="zh-CN" altLang="en-US" sz="900" b="1" dirty="0" smtClean="0"/>
                  <a:t>。</a:t>
                </a:r>
                <a:endParaRPr lang="en-US" altLang="zh-CN" sz="900" b="1" dirty="0" smtClean="0"/>
              </a:p>
              <a:p>
                <a:endParaRPr lang="zh-CN" altLang="en-US" sz="900" b="1" dirty="0"/>
              </a:p>
              <a:p>
                <a:r>
                  <a:rPr lang="zh-CN" altLang="en-US" sz="900" dirty="0"/>
                  <a:t>数据点： 我们可以看到，实际的豆豆数据点（那些小圆圈）主要集中在两个水平线上：</a:t>
                </a:r>
              </a:p>
              <a:p>
                <a:r>
                  <a:rPr lang="zh-CN" altLang="en-US" sz="900" dirty="0"/>
                  <a:t>一些小豆豆（</a:t>
                </a:r>
                <a:r>
                  <a:rPr lang="en-US" altLang="zh-CN" sz="900" dirty="0"/>
                  <a:t>x</a:t>
                </a:r>
                <a:r>
                  <a:rPr lang="zh-CN" altLang="en-US" sz="900" dirty="0"/>
                  <a:t>值较小）对应的是“无毒”，它们聚集在纵坐标为 </a:t>
                </a:r>
                <a:r>
                  <a:rPr lang="en-US" altLang="zh-CN" sz="900" dirty="0"/>
                  <a:t>0 </a:t>
                </a:r>
                <a:r>
                  <a:rPr lang="zh-CN" altLang="en-US" sz="900" dirty="0"/>
                  <a:t>的附近。</a:t>
                </a:r>
              </a:p>
              <a:p>
                <a:r>
                  <a:rPr lang="zh-CN" altLang="en-US" sz="900" dirty="0"/>
                  <a:t>一些大豆豆（</a:t>
                </a:r>
                <a:r>
                  <a:rPr lang="en-US" altLang="zh-CN" sz="900" dirty="0"/>
                  <a:t>x</a:t>
                </a:r>
                <a:r>
                  <a:rPr lang="zh-CN" altLang="en-US" sz="900" dirty="0"/>
                  <a:t>值较大）对应的是“有毒”，它们聚集在纵坐标为 </a:t>
                </a:r>
                <a:r>
                  <a:rPr lang="en-US" altLang="zh-CN" sz="900" dirty="0"/>
                  <a:t>1 </a:t>
                </a:r>
                <a:r>
                  <a:rPr lang="zh-CN" altLang="en-US" sz="900" dirty="0"/>
                  <a:t>的附近。</a:t>
                </a:r>
              </a:p>
              <a:p>
                <a:r>
                  <a:rPr lang="zh-CN" altLang="en-US" sz="900" dirty="0"/>
                  <a:t>直线 </a:t>
                </a:r>
                <a:r>
                  <a:rPr lang="en-US" altLang="zh-CN" sz="900" dirty="0" smtClean="0"/>
                  <a:t>y=w*x + b</a:t>
                </a:r>
                <a:r>
                  <a:rPr lang="zh-CN" altLang="en-US" sz="900" dirty="0"/>
                  <a:t>： 这是“小蓝”当前学会的线性模型，它试图穿过这些数据点。</a:t>
                </a:r>
              </a:p>
              <a:p>
                <a:r>
                  <a:rPr lang="zh-CN" altLang="en-US" sz="900" b="1" dirty="0" smtClean="0"/>
                  <a:t>我们</a:t>
                </a:r>
                <a:r>
                  <a:rPr lang="zh-CN" altLang="en-US" sz="900" b="1" dirty="0"/>
                  <a:t>之前的神经元预测函数模型是否还有效呢</a:t>
                </a:r>
                <a:r>
                  <a:rPr lang="zh-CN" altLang="en-US" sz="900" b="1" dirty="0" smtClean="0"/>
                  <a:t>？ </a:t>
                </a:r>
                <a:r>
                  <a:rPr lang="zh-CN" altLang="en-US" sz="900" b="1" dirty="0"/>
                  <a:t>这正是我们要思考的问题。</a:t>
                </a:r>
              </a:p>
            </p:txBody>
          </p:sp>
        </p:grpSp>
        <p:grpSp>
          <p:nvGrpSpPr>
            <p:cNvPr id="47" name="组合 46"/>
            <p:cNvGrpSpPr/>
            <p:nvPr/>
          </p:nvGrpSpPr>
          <p:grpSpPr>
            <a:xfrm>
              <a:off x="5032302" y="3417651"/>
              <a:ext cx="6233160" cy="1931215"/>
              <a:chOff x="5032302" y="2594323"/>
              <a:chExt cx="6233160" cy="1931215"/>
            </a:xfrm>
          </p:grpSpPr>
          <p:cxnSp>
            <p:nvCxnSpPr>
              <p:cNvPr id="53" name="直接连接符 52"/>
              <p:cNvCxnSpPr/>
              <p:nvPr/>
            </p:nvCxnSpPr>
            <p:spPr>
              <a:xfrm rot="5400000" flipV="1">
                <a:off x="7888180" y="732032"/>
                <a:ext cx="0" cy="3909722"/>
              </a:xfrm>
              <a:prstGeom prst="line">
                <a:avLst/>
              </a:prstGeom>
              <a:ln w="6350">
                <a:solidFill>
                  <a:schemeClr val="accent1"/>
                </a:solidFill>
                <a:tailEnd type="oval"/>
              </a:ln>
            </p:spPr>
            <p:style>
              <a:lnRef idx="1">
                <a:schemeClr val="accent1"/>
              </a:lnRef>
              <a:fillRef idx="0">
                <a:schemeClr val="accent1"/>
              </a:fillRef>
              <a:effectRef idx="0">
                <a:schemeClr val="accent1"/>
              </a:effectRef>
              <a:fontRef idx="minor">
                <a:schemeClr val="tx1"/>
              </a:fontRef>
            </p:style>
          </p:cxnSp>
          <p:grpSp>
            <p:nvGrpSpPr>
              <p:cNvPr id="54" name="组合 53"/>
              <p:cNvGrpSpPr/>
              <p:nvPr/>
            </p:nvGrpSpPr>
            <p:grpSpPr>
              <a:xfrm>
                <a:off x="5032302" y="2594323"/>
                <a:ext cx="6233160" cy="1931215"/>
                <a:chOff x="5090177" y="2594323"/>
                <a:chExt cx="6233160" cy="1931215"/>
              </a:xfrm>
            </p:grpSpPr>
            <p:sp>
              <p:nvSpPr>
                <p:cNvPr id="55" name="Number2"/>
                <p:cNvSpPr txBox="1"/>
                <p:nvPr/>
              </p:nvSpPr>
              <p:spPr>
                <a:xfrm>
                  <a:off x="5090177" y="2633567"/>
                  <a:ext cx="1030177" cy="923330"/>
                </a:xfrm>
                <a:prstGeom prst="rect">
                  <a:avLst/>
                </a:prstGeom>
                <a:no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spAutoFit/>
                </a:bodyPr>
                <a:lstStyle>
                  <a:defPPr>
                    <a:defRPr lang="zh-CN"/>
                  </a:defPPr>
                  <a:lvl1pPr algn="ctr" defTabSz="914400">
                    <a:defRPr sz="1400" b="1">
                      <a:solidFill>
                        <a:schemeClr val="tx1">
                          <a:lumMod val="90000"/>
                          <a:lumOff val="1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zh-CN" sz="5400" dirty="0">
                      <a:solidFill>
                        <a:schemeClr val="accent1"/>
                      </a:solidFill>
                    </a:rPr>
                    <a:t>2</a:t>
                  </a:r>
                  <a:endParaRPr lang="zh-CN" altLang="en-US" sz="5400" dirty="0">
                    <a:solidFill>
                      <a:schemeClr val="accent1"/>
                    </a:solidFill>
                  </a:endParaRPr>
                </a:p>
              </p:txBody>
            </p:sp>
            <p:sp>
              <p:nvSpPr>
                <p:cNvPr id="56" name="Bullet2"/>
                <p:cNvSpPr txBox="1"/>
                <p:nvPr/>
              </p:nvSpPr>
              <p:spPr>
                <a:xfrm>
                  <a:off x="5742339" y="2594323"/>
                  <a:ext cx="5311574" cy="467585"/>
                </a:xfrm>
                <a:prstGeom prst="rect">
                  <a:avLst/>
                </a:prstGeom>
                <a:no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normAutofit/>
                </a:bodyPr>
                <a:lstStyle>
                  <a:defPPr>
                    <a:defRPr lang="zh-CN"/>
                  </a:defPPr>
                  <a:lvl1pPr algn="ctr" defTabSz="914400">
                    <a:defRPr sz="1400" b="1">
                      <a:solidFill>
                        <a:schemeClr val="tx1">
                          <a:lumMod val="90000"/>
                          <a:lumOff val="1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zh-CN" altLang="en-US" dirty="0" smtClean="0">
                      <a:solidFill>
                        <a:schemeClr val="tx1"/>
                      </a:solidFill>
                    </a:rPr>
                    <a:t>  线性模型</a:t>
                  </a:r>
                  <a:r>
                    <a:rPr lang="zh-CN" altLang="en-US" dirty="0">
                      <a:solidFill>
                        <a:schemeClr val="tx1"/>
                      </a:solidFill>
                    </a:rPr>
                    <a:t>在分类任务上的</a:t>
                  </a:r>
                  <a:r>
                    <a:rPr lang="zh-CN" altLang="en-US" dirty="0" smtClean="0">
                      <a:solidFill>
                        <a:schemeClr val="tx1"/>
                      </a:solidFill>
                    </a:rPr>
                    <a:t>“水土不服”</a:t>
                  </a:r>
                  <a:endParaRPr lang="en-US" altLang="zh-CN" dirty="0">
                    <a:solidFill>
                      <a:schemeClr val="tx1"/>
                    </a:solidFill>
                  </a:endParaRPr>
                </a:p>
              </p:txBody>
            </p:sp>
            <p:sp>
              <p:nvSpPr>
                <p:cNvPr id="57" name="Text2"/>
                <p:cNvSpPr/>
                <p:nvPr/>
              </p:nvSpPr>
              <p:spPr>
                <a:xfrm>
                  <a:off x="5947427" y="3083453"/>
                  <a:ext cx="5375910" cy="1442085"/>
                </a:xfrm>
                <a:prstGeom prst="rect">
                  <a:avLst/>
                </a:prstGeom>
              </p:spPr>
              <p:txBody>
                <a:bodyPr wrap="square" lIns="91440" tIns="45720" rIns="91440" bIns="45720" anchor="t" anchorCtr="0">
                  <a:noAutofit/>
                </a:bodyPr>
                <a:lstStyle/>
                <a:p>
                  <a:r>
                    <a:rPr lang="en-US" altLang="zh-CN" sz="900" b="1" dirty="0" smtClean="0"/>
                    <a:t>1. </a:t>
                  </a:r>
                  <a:r>
                    <a:rPr lang="zh-CN" altLang="en-US" sz="900" b="1" dirty="0" smtClean="0"/>
                    <a:t>输出范围的尴尬：</a:t>
                  </a:r>
                </a:p>
                <a:p>
                  <a:r>
                    <a:rPr lang="en-US" altLang="zh-CN" sz="900" dirty="0" smtClean="0"/>
                    <a:t>y=w*x + b </a:t>
                  </a:r>
                  <a:r>
                    <a:rPr lang="zh-CN" altLang="en-US" sz="900" dirty="0" smtClean="0"/>
                    <a:t>的输出是一个连续值，它的范围可以是任意实数（比如从负无穷到正无穷）。</a:t>
                  </a:r>
                </a:p>
                <a:p>
                  <a:r>
                    <a:rPr lang="en-US" altLang="zh-CN" sz="900" b="1" dirty="0" smtClean="0"/>
                    <a:t>2</a:t>
                  </a:r>
                  <a:r>
                    <a:rPr lang="en-US" altLang="zh-CN" sz="900" b="1" dirty="0"/>
                    <a:t>. </a:t>
                  </a:r>
                  <a:r>
                    <a:rPr lang="zh-CN" altLang="en-US" sz="900" b="1" dirty="0"/>
                    <a:t>概率解释的缺失：</a:t>
                  </a:r>
                </a:p>
                <a:p>
                  <a:r>
                    <a:rPr lang="zh-CN" altLang="en-US" sz="900" dirty="0"/>
                    <a:t>我们更希望模型的输出能代表一个“概率”。比如，输出</a:t>
                  </a:r>
                  <a:r>
                    <a:rPr lang="en-US" altLang="zh-CN" sz="900" dirty="0"/>
                    <a:t>0.8</a:t>
                  </a:r>
                  <a:r>
                    <a:rPr lang="zh-CN" altLang="en-US" sz="900" dirty="0"/>
                    <a:t>意味着“小蓝”有</a:t>
                  </a:r>
                  <a:r>
                    <a:rPr lang="en-US" altLang="zh-CN" sz="900" dirty="0"/>
                    <a:t>80%</a:t>
                  </a:r>
                  <a:r>
                    <a:rPr lang="zh-CN" altLang="en-US" sz="900" dirty="0"/>
                    <a:t>的把握认为这颗豆豆有毒。</a:t>
                  </a:r>
                </a:p>
                <a:p>
                  <a:r>
                    <a:rPr lang="zh-CN" altLang="en-US" sz="900" dirty="0"/>
                    <a:t>线性模型 </a:t>
                  </a:r>
                  <a:r>
                    <a:rPr lang="en-US" altLang="zh-CN" sz="900" dirty="0"/>
                    <a:t>y=</a:t>
                  </a:r>
                  <a:r>
                    <a:rPr lang="en-US" altLang="zh-CN" sz="900" dirty="0" err="1"/>
                    <a:t>wx+b</a:t>
                  </a:r>
                  <a:r>
                    <a:rPr lang="en-US" altLang="zh-CN" sz="900" dirty="0"/>
                    <a:t> </a:t>
                  </a:r>
                  <a:r>
                    <a:rPr lang="zh-CN" altLang="en-US" sz="900" dirty="0"/>
                    <a:t>的直接输出很难被赋予这样的概率意义。</a:t>
                  </a:r>
                </a:p>
                <a:p>
                  <a:r>
                    <a:rPr lang="en-US" altLang="zh-CN" sz="900" b="1" dirty="0"/>
                    <a:t>3. </a:t>
                  </a:r>
                  <a:r>
                    <a:rPr lang="zh-CN" altLang="en-US" sz="900" b="1" dirty="0"/>
                    <a:t>过于“硬”的判断边界：</a:t>
                  </a:r>
                </a:p>
                <a:p>
                  <a:r>
                    <a:rPr lang="zh-CN" altLang="en-US" sz="900" dirty="0"/>
                    <a:t>虽然图中 </a:t>
                  </a:r>
                  <a:r>
                    <a:rPr lang="en-US" altLang="zh-CN" sz="900" dirty="0"/>
                    <a:t>y=</a:t>
                  </a:r>
                  <a:r>
                    <a:rPr lang="en-US" altLang="zh-CN" sz="900" dirty="0" err="1"/>
                    <a:t>wx+b</a:t>
                  </a:r>
                  <a:r>
                    <a:rPr lang="en-US" altLang="zh-CN" sz="900" dirty="0"/>
                    <a:t> </a:t>
                  </a:r>
                  <a:r>
                    <a:rPr lang="zh-CN" altLang="en-US" sz="900" dirty="0"/>
                    <a:t>的直线似乎能大致分开两类豆豆，但它对处于“中间地带”的豆豆的判断可能过于敏感或不平滑。</a:t>
                  </a:r>
                </a:p>
                <a:p>
                  <a:r>
                    <a:rPr lang="zh-CN" altLang="en-US" sz="900" dirty="0"/>
                    <a:t>我们理想中的分类器，应该能更平滑地从“确定无毒”过渡到“不确定”，再到“确定有毒”。</a:t>
                  </a:r>
                </a:p>
              </p:txBody>
            </p:sp>
          </p:grpSp>
        </p:grpSp>
      </p:grpSp>
      <p:pic>
        <p:nvPicPr>
          <p:cNvPr id="3" name="图片 2"/>
          <p:cNvPicPr>
            <a:picLocks noChangeAspect="1"/>
          </p:cNvPicPr>
          <p:nvPr/>
        </p:nvPicPr>
        <p:blipFill>
          <a:blip r:embed="rId3"/>
          <a:stretch>
            <a:fillRect/>
          </a:stretch>
        </p:blipFill>
        <p:spPr>
          <a:xfrm>
            <a:off x="551412" y="894612"/>
            <a:ext cx="4368449" cy="2850071"/>
          </a:xfrm>
          <a:prstGeom prst="rect">
            <a:avLst/>
          </a:prstGeom>
        </p:spPr>
      </p:pic>
      <p:pic>
        <p:nvPicPr>
          <p:cNvPr id="5" name="图片 4"/>
          <p:cNvPicPr>
            <a:picLocks noChangeAspect="1"/>
          </p:cNvPicPr>
          <p:nvPr/>
        </p:nvPicPr>
        <p:blipFill>
          <a:blip r:embed="rId4"/>
          <a:stretch>
            <a:fillRect/>
          </a:stretch>
        </p:blipFill>
        <p:spPr>
          <a:xfrm>
            <a:off x="551412" y="3858087"/>
            <a:ext cx="4368449" cy="2816177"/>
          </a:xfrm>
          <a:prstGeom prst="rect">
            <a:avLst/>
          </a:prstGeom>
        </p:spPr>
      </p:pic>
      <p:sp>
        <p:nvSpPr>
          <p:cNvPr id="49" name="Number3"/>
          <p:cNvSpPr txBox="1"/>
          <p:nvPr/>
        </p:nvSpPr>
        <p:spPr>
          <a:xfrm>
            <a:off x="5086024" y="4941387"/>
            <a:ext cx="972669" cy="923330"/>
          </a:xfrm>
          <a:prstGeom prst="rect">
            <a:avLst/>
          </a:prstGeom>
          <a:no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spAutoFit/>
          </a:bodyPr>
          <a:lstStyle>
            <a:defPPr>
              <a:defRPr lang="zh-CN"/>
            </a:defPPr>
            <a:lvl1pPr algn="ctr" defTabSz="914400">
              <a:defRPr sz="1400" b="1">
                <a:solidFill>
                  <a:schemeClr val="tx1">
                    <a:lumMod val="90000"/>
                    <a:lumOff val="1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zh-CN" sz="5400" dirty="0">
                <a:solidFill>
                  <a:schemeClr val="tx1"/>
                </a:solidFill>
              </a:rPr>
              <a:t>3</a:t>
            </a:r>
            <a:endParaRPr lang="zh-CN" altLang="en-US" sz="5400" dirty="0">
              <a:solidFill>
                <a:schemeClr val="tx1"/>
              </a:solidFill>
            </a:endParaRPr>
          </a:p>
        </p:txBody>
      </p:sp>
      <p:sp>
        <p:nvSpPr>
          <p:cNvPr id="50" name="Bullet3"/>
          <p:cNvSpPr txBox="1"/>
          <p:nvPr/>
        </p:nvSpPr>
        <p:spPr>
          <a:xfrm>
            <a:off x="5766435" y="4991100"/>
            <a:ext cx="4394835" cy="348615"/>
          </a:xfrm>
          <a:prstGeom prst="rect">
            <a:avLst/>
          </a:prstGeom>
          <a:no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noAutofit/>
          </a:bodyPr>
          <a:lstStyle>
            <a:defPPr>
              <a:defRPr lang="zh-CN"/>
            </a:defPPr>
            <a:lvl1pPr algn="ctr" defTabSz="914400">
              <a:defRPr sz="1400" b="1">
                <a:solidFill>
                  <a:schemeClr val="tx1">
                    <a:lumMod val="90000"/>
                    <a:lumOff val="1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zh-CN" altLang="en-US" sz="1100" dirty="0" smtClean="0">
                <a:solidFill>
                  <a:schemeClr val="tx1"/>
                </a:solidFill>
              </a:rPr>
              <a:t>“小蓝”的迫切需求：一个能将输出“掰弯”并“压缩”的魔法</a:t>
            </a:r>
          </a:p>
        </p:txBody>
      </p:sp>
      <p:cxnSp>
        <p:nvCxnSpPr>
          <p:cNvPr id="51" name="直接连接符 50"/>
          <p:cNvCxnSpPr/>
          <p:nvPr/>
        </p:nvCxnSpPr>
        <p:spPr>
          <a:xfrm rot="5400000" flipV="1">
            <a:off x="7425078" y="3003860"/>
            <a:ext cx="0" cy="3909722"/>
          </a:xfrm>
          <a:prstGeom prst="line">
            <a:avLst/>
          </a:prstGeom>
          <a:ln w="6350">
            <a:solidFill>
              <a:schemeClr val="tx2">
                <a:alpha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52" name="Text3"/>
          <p:cNvSpPr/>
          <p:nvPr/>
        </p:nvSpPr>
        <p:spPr>
          <a:xfrm>
            <a:off x="5915025" y="5368290"/>
            <a:ext cx="5747385" cy="1076960"/>
          </a:xfrm>
          <a:prstGeom prst="rect">
            <a:avLst/>
          </a:prstGeom>
        </p:spPr>
        <p:txBody>
          <a:bodyPr wrap="square" lIns="91440" tIns="45720" rIns="91440" bIns="45720" anchor="t" anchorCtr="0">
            <a:noAutofit/>
          </a:bodyPr>
          <a:lstStyle/>
          <a:p>
            <a:pPr algn="l">
              <a:lnSpc>
                <a:spcPct val="100000"/>
              </a:lnSpc>
              <a:buClrTx/>
              <a:buSzTx/>
              <a:buNone/>
            </a:pPr>
            <a:r>
              <a:rPr lang="zh-CN" altLang="en-US" sz="900" dirty="0"/>
              <a:t>面对这种0/1的分类数据，直接用一条直线去拟合，显得力不从心。</a:t>
            </a:r>
          </a:p>
          <a:p>
            <a:pPr algn="l">
              <a:lnSpc>
                <a:spcPct val="100000"/>
              </a:lnSpc>
              <a:buClrTx/>
              <a:buSzTx/>
              <a:buNone/>
            </a:pPr>
            <a:r>
              <a:rPr lang="zh-CN" altLang="en-US" sz="900" dirty="0"/>
              <a:t>“小蓝”迫切需要一种新的数学工具，能够：</a:t>
            </a:r>
          </a:p>
          <a:p>
            <a:pPr algn="l">
              <a:lnSpc>
                <a:spcPct val="100000"/>
              </a:lnSpc>
              <a:buClrTx/>
              <a:buSzTx/>
              <a:buNone/>
            </a:pPr>
            <a:r>
              <a:rPr lang="zh-CN" altLang="en-US" sz="900" b="1" dirty="0"/>
              <a:t>接收 wx+b 计算出来的原始值。</a:t>
            </a:r>
          </a:p>
          <a:p>
            <a:pPr algn="l">
              <a:lnSpc>
                <a:spcPct val="100000"/>
              </a:lnSpc>
              <a:buClrTx/>
              <a:buSzTx/>
              <a:buNone/>
            </a:pPr>
            <a:r>
              <a:rPr lang="zh-CN" altLang="en-US" sz="900" b="1" dirty="0"/>
              <a:t>将这个原始值进行一种“非线性”的转换（不再是直来直去的）</a:t>
            </a:r>
            <a:r>
              <a:rPr lang="zh-CN" altLang="en-US" sz="900" dirty="0"/>
              <a:t>。</a:t>
            </a:r>
          </a:p>
          <a:p>
            <a:pPr algn="l">
              <a:lnSpc>
                <a:spcPct val="100000"/>
              </a:lnSpc>
              <a:buClrTx/>
              <a:buSzTx/>
              <a:buNone/>
            </a:pPr>
            <a:r>
              <a:rPr lang="zh-CN" altLang="en-US" sz="900" b="1" dirty="0"/>
              <a:t>把转换后的输出“压缩”到一个有意义的范围，比如 [0, 1] 区间，这样就可以解释为概率了。</a:t>
            </a:r>
          </a:p>
          <a:p>
            <a:pPr algn="l">
              <a:lnSpc>
                <a:spcPct val="100000"/>
              </a:lnSpc>
              <a:buClrTx/>
              <a:buSzTx/>
              <a:buNone/>
            </a:pPr>
            <a:r>
              <a:rPr lang="zh-CN" altLang="en-US" sz="900" dirty="0"/>
              <a:t>这个魔法工具，就是我们之前提到的激活函数！它能帮助“小蓝”的输出从一条生硬的直线，变成一条更适合分类任务的、弯曲的S型曲线（例如Sigmoid函数）。</a:t>
            </a:r>
          </a:p>
          <a:p>
            <a:pPr>
              <a:lnSpc>
                <a:spcPct val="120000"/>
              </a:lnSpc>
            </a:pPr>
            <a:endParaRPr lang="zh-CN" altLang="en-US" sz="900" b="1" dirty="0"/>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47528" y="228664"/>
            <a:ext cx="11278712" cy="437515"/>
          </a:xfrm>
        </p:spPr>
        <p:txBody>
          <a:bodyPr/>
          <a:lstStyle/>
          <a:p>
            <a:r>
              <a:rPr lang="zh-CN" altLang="en-US" dirty="0"/>
              <a:t> </a:t>
            </a:r>
            <a:r>
              <a:rPr lang="en-US" altLang="zh-CN" dirty="0"/>
              <a:t>“</a:t>
            </a:r>
            <a:r>
              <a:rPr lang="zh-CN" altLang="en-US" dirty="0"/>
              <a:t>小蓝</a:t>
            </a:r>
            <a:r>
              <a:rPr lang="en-US" altLang="zh-CN" dirty="0"/>
              <a:t>”</a:t>
            </a:r>
            <a:r>
              <a:rPr lang="zh-CN" altLang="en-US" dirty="0"/>
              <a:t>的新技能：让分类更</a:t>
            </a:r>
            <a:r>
              <a:rPr lang="en-US" altLang="zh-CN" dirty="0"/>
              <a:t>“</a:t>
            </a:r>
            <a:r>
              <a:rPr lang="zh-CN" altLang="en-US" dirty="0"/>
              <a:t>稳</a:t>
            </a:r>
            <a:r>
              <a:rPr lang="en-US" altLang="zh-CN" dirty="0"/>
              <a:t>”</a:t>
            </a:r>
            <a:r>
              <a:rPr lang="zh-CN" altLang="en-US" dirty="0"/>
              <a:t>的逻辑函数</a:t>
            </a:r>
          </a:p>
        </p:txBody>
      </p:sp>
      <p:cxnSp>
        <p:nvCxnSpPr>
          <p:cNvPr id="44" name="直接连接符 43"/>
          <p:cNvCxnSpPr/>
          <p:nvPr/>
        </p:nvCxnSpPr>
        <p:spPr>
          <a:xfrm flipV="1">
            <a:off x="5540869" y="1370498"/>
            <a:ext cx="5371705" cy="39180"/>
          </a:xfrm>
          <a:prstGeom prst="line">
            <a:avLst/>
          </a:prstGeom>
          <a:ln w="6350">
            <a:solidFill>
              <a:schemeClr val="tx2">
                <a:alpha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45" name="Text3"/>
          <p:cNvSpPr/>
          <p:nvPr/>
        </p:nvSpPr>
        <p:spPr>
          <a:xfrm>
            <a:off x="5458058" y="898431"/>
            <a:ext cx="5974587" cy="511322"/>
          </a:xfrm>
          <a:prstGeom prst="rect">
            <a:avLst/>
          </a:prstGeom>
        </p:spPr>
        <p:txBody>
          <a:bodyPr wrap="square" lIns="91440" tIns="45720" rIns="91440" bIns="45720" anchor="t" anchorCtr="0">
            <a:noAutofit/>
          </a:bodyPr>
          <a:lstStyle/>
          <a:p>
            <a:r>
              <a:rPr lang="zh-CN" altLang="en-US" sz="1000" b="1" dirty="0"/>
              <a:t>我们需要一个</a:t>
            </a:r>
            <a:r>
              <a:rPr lang="en-US" altLang="zh-CN" sz="1000" b="1" dirty="0"/>
              <a:t>“</a:t>
            </a:r>
            <a:r>
              <a:rPr lang="zh-CN" altLang="en-US" sz="1000" b="1" dirty="0"/>
              <a:t>魔法工具</a:t>
            </a:r>
            <a:r>
              <a:rPr lang="en-US" altLang="zh-CN" sz="1000" b="1" dirty="0"/>
              <a:t>”</a:t>
            </a:r>
            <a:r>
              <a:rPr lang="zh-CN" altLang="en-US" sz="1000" b="1" dirty="0"/>
              <a:t>，将</a:t>
            </a:r>
            <a:r>
              <a:rPr lang="en-US" altLang="zh-CN" sz="1000" b="1" dirty="0"/>
              <a:t> wx+b </a:t>
            </a:r>
            <a:r>
              <a:rPr lang="zh-CN" altLang="en-US" sz="1000" b="1" dirty="0"/>
              <a:t>的输出转换为一个平滑的、概率化的值</a:t>
            </a:r>
          </a:p>
        </p:txBody>
      </p:sp>
      <p:grpSp>
        <p:nvGrpSpPr>
          <p:cNvPr id="28" name="组合 27"/>
          <p:cNvGrpSpPr/>
          <p:nvPr/>
        </p:nvGrpSpPr>
        <p:grpSpPr>
          <a:xfrm>
            <a:off x="5190366" y="1280065"/>
            <a:ext cx="6323730" cy="3628700"/>
            <a:chOff x="5003063" y="1720166"/>
            <a:chExt cx="6323730" cy="3628700"/>
          </a:xfrm>
        </p:grpSpPr>
        <p:grpSp>
          <p:nvGrpSpPr>
            <p:cNvPr id="46" name="组合 45"/>
            <p:cNvGrpSpPr/>
            <p:nvPr/>
          </p:nvGrpSpPr>
          <p:grpSpPr>
            <a:xfrm>
              <a:off x="5003063" y="1720166"/>
              <a:ext cx="6323730" cy="1732885"/>
              <a:chOff x="5003063" y="896838"/>
              <a:chExt cx="6323730" cy="1732885"/>
            </a:xfrm>
          </p:grpSpPr>
          <p:sp>
            <p:nvSpPr>
              <p:cNvPr id="58" name="Number1"/>
              <p:cNvSpPr txBox="1"/>
              <p:nvPr/>
            </p:nvSpPr>
            <p:spPr>
              <a:xfrm>
                <a:off x="5003063" y="942746"/>
                <a:ext cx="972669" cy="923330"/>
              </a:xfrm>
              <a:prstGeom prst="rect">
                <a:avLst/>
              </a:prstGeom>
              <a:no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spAutoFit/>
              </a:bodyPr>
              <a:lstStyle>
                <a:defPPr>
                  <a:defRPr lang="zh-CN"/>
                </a:defPPr>
                <a:lvl1pPr algn="ctr" defTabSz="914400">
                  <a:defRPr sz="1400" b="1">
                    <a:solidFill>
                      <a:schemeClr val="tx1">
                        <a:lumMod val="90000"/>
                        <a:lumOff val="1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zh-CN" sz="5400" dirty="0">
                    <a:solidFill>
                      <a:schemeClr val="tx1"/>
                    </a:solidFill>
                  </a:rPr>
                  <a:t>1</a:t>
                </a:r>
                <a:endParaRPr lang="zh-CN" altLang="en-US" sz="5400" dirty="0">
                  <a:solidFill>
                    <a:schemeClr val="tx1"/>
                  </a:solidFill>
                </a:endParaRPr>
              </a:p>
            </p:txBody>
          </p:sp>
          <p:sp>
            <p:nvSpPr>
              <p:cNvPr id="59" name="Bullet1"/>
              <p:cNvSpPr txBox="1"/>
              <p:nvPr/>
            </p:nvSpPr>
            <p:spPr>
              <a:xfrm>
                <a:off x="5645978" y="896838"/>
                <a:ext cx="5451106" cy="467585"/>
              </a:xfrm>
              <a:prstGeom prst="rect">
                <a:avLst/>
              </a:prstGeom>
              <a:no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normAutofit/>
              </a:bodyPr>
              <a:lstStyle>
                <a:defPPr>
                  <a:defRPr lang="zh-CN"/>
                </a:defPPr>
                <a:lvl1pPr algn="ctr" defTabSz="914400">
                  <a:defRPr sz="1400" b="1">
                    <a:solidFill>
                      <a:schemeClr val="tx1">
                        <a:lumMod val="90000"/>
                        <a:lumOff val="1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zh-CN" altLang="en-US" dirty="0">
                    <a:solidFill>
                      <a:schemeClr val="tx1"/>
                    </a:solidFill>
                  </a:rPr>
                  <a:t> </a:t>
                </a:r>
                <a:r>
                  <a:rPr lang="zh-CN" altLang="en-US" dirty="0" smtClean="0">
                    <a:solidFill>
                      <a:schemeClr val="tx1"/>
                    </a:solidFill>
                  </a:rPr>
                  <a:t> </a:t>
                </a:r>
                <a:r>
                  <a:rPr lang="zh-CN" altLang="en-US" dirty="0">
                    <a:solidFill>
                      <a:schemeClr val="tx1"/>
                    </a:solidFill>
                  </a:rPr>
                  <a:t>引入</a:t>
                </a:r>
                <a:r>
                  <a:rPr lang="en-US" altLang="zh-CN" dirty="0">
                    <a:solidFill>
                      <a:schemeClr val="tx1"/>
                    </a:solidFill>
                  </a:rPr>
                  <a:t> Logistic </a:t>
                </a:r>
                <a:r>
                  <a:rPr lang="zh-CN" altLang="en-US" dirty="0">
                    <a:solidFill>
                      <a:schemeClr val="tx1"/>
                    </a:solidFill>
                  </a:rPr>
                  <a:t>函数：让</a:t>
                </a:r>
                <a:r>
                  <a:rPr lang="en-US" altLang="zh-CN" dirty="0">
                    <a:solidFill>
                      <a:schemeClr val="tx1"/>
                    </a:solidFill>
                  </a:rPr>
                  <a:t>“</a:t>
                </a:r>
                <a:r>
                  <a:rPr lang="zh-CN" altLang="en-US" dirty="0">
                    <a:solidFill>
                      <a:schemeClr val="tx1"/>
                    </a:solidFill>
                  </a:rPr>
                  <a:t>小蓝</a:t>
                </a:r>
                <a:r>
                  <a:rPr lang="en-US" altLang="zh-CN" dirty="0">
                    <a:solidFill>
                      <a:schemeClr val="tx1"/>
                    </a:solidFill>
                  </a:rPr>
                  <a:t>”</a:t>
                </a:r>
                <a:r>
                  <a:rPr lang="zh-CN" altLang="en-US" dirty="0">
                    <a:solidFill>
                      <a:schemeClr val="tx1"/>
                    </a:solidFill>
                  </a:rPr>
                  <a:t>的输出变得更有意义</a:t>
                </a:r>
                <a:endParaRPr lang="en-US" altLang="zh-CN" dirty="0">
                  <a:solidFill>
                    <a:schemeClr val="tx1"/>
                  </a:solidFill>
                </a:endParaRPr>
              </a:p>
            </p:txBody>
          </p:sp>
          <p:sp>
            <p:nvSpPr>
              <p:cNvPr id="61" name="Text1"/>
              <p:cNvSpPr/>
              <p:nvPr/>
            </p:nvSpPr>
            <p:spPr>
              <a:xfrm>
                <a:off x="5825257" y="1422593"/>
                <a:ext cx="5501536" cy="1207130"/>
              </a:xfrm>
              <a:prstGeom prst="rect">
                <a:avLst/>
              </a:prstGeom>
            </p:spPr>
            <p:txBody>
              <a:bodyPr wrap="square" lIns="91440" tIns="45720" rIns="91440" bIns="45720" anchor="t" anchorCtr="0">
                <a:noAutofit/>
              </a:bodyPr>
              <a:lstStyle/>
              <a:p>
                <a:pPr algn="l">
                  <a:buClrTx/>
                  <a:buSzTx/>
                  <a:buNone/>
                </a:pPr>
                <a:r>
                  <a:rPr lang="zh-CN" altLang="en-US" sz="900" b="1" dirty="0"/>
                  <a:t>Logistic 函数的公式：</a:t>
                </a:r>
              </a:p>
              <a:p>
                <a:pPr algn="l">
                  <a:buClrTx/>
                  <a:buSzTx/>
                  <a:buNone/>
                </a:pPr>
                <a:r>
                  <a:rPr lang="zh-CN" altLang="en-US" sz="900" b="1" dirty="0"/>
                  <a:t>σ(z) = 1 / (1 + e^(-z))</a:t>
                </a:r>
              </a:p>
              <a:p>
                <a:pPr algn="l">
                  <a:buClrTx/>
                  <a:buSzTx/>
                  <a:buNone/>
                </a:pPr>
                <a:r>
                  <a:rPr lang="zh-CN" altLang="en-US" sz="900" dirty="0"/>
                  <a:t>其中 z = wx + b，是线性模型的原始输出。</a:t>
                </a:r>
              </a:p>
              <a:p>
                <a:pPr algn="l">
                  <a:buClrTx/>
                  <a:buSzTx/>
                  <a:buNone/>
                </a:pPr>
                <a:r>
                  <a:rPr lang="zh-CN" altLang="en-US" sz="900" b="1" dirty="0"/>
                  <a:t>Logistic 函数的特性：</a:t>
                </a:r>
              </a:p>
              <a:p>
                <a:pPr algn="l">
                  <a:buClrTx/>
                  <a:buSzTx/>
                  <a:buNone/>
                </a:pPr>
                <a:r>
                  <a:rPr lang="zh-CN" altLang="en-US" sz="900" dirty="0"/>
                  <a:t>平滑过渡： 它的输出介于 0 和 1 之间，是一条 S 型的曲线。</a:t>
                </a:r>
              </a:p>
              <a:p>
                <a:pPr algn="l">
                  <a:buClrTx/>
                  <a:buSzTx/>
                  <a:buNone/>
                </a:pPr>
                <a:r>
                  <a:rPr lang="zh-CN" altLang="en-US" sz="900" dirty="0"/>
                  <a:t>概率解释： 输出值可以直接看作“属于某个类别的概率”（比如，0.8 表示有80%的概率是“有毒”）。</a:t>
                </a:r>
              </a:p>
              <a:p>
                <a:pPr algn="l">
                  <a:buClrTx/>
                  <a:buSzTx/>
                  <a:buNone/>
                </a:pPr>
                <a:r>
                  <a:rPr lang="zh-CN" altLang="en-US" sz="900" dirty="0"/>
                  <a:t>非线性变换： Logistic 函数将线性模型的输出“掰弯”成更适合分类的形状。</a:t>
                </a:r>
              </a:p>
            </p:txBody>
          </p:sp>
        </p:grpSp>
        <p:grpSp>
          <p:nvGrpSpPr>
            <p:cNvPr id="47" name="组合 46"/>
            <p:cNvGrpSpPr/>
            <p:nvPr/>
          </p:nvGrpSpPr>
          <p:grpSpPr>
            <a:xfrm>
              <a:off x="5032302" y="3417651"/>
              <a:ext cx="6233160" cy="1931215"/>
              <a:chOff x="5032302" y="2594323"/>
              <a:chExt cx="6233160" cy="1931215"/>
            </a:xfrm>
          </p:grpSpPr>
          <p:cxnSp>
            <p:nvCxnSpPr>
              <p:cNvPr id="53" name="直接连接符 52"/>
              <p:cNvCxnSpPr/>
              <p:nvPr/>
            </p:nvCxnSpPr>
            <p:spPr>
              <a:xfrm rot="5400000" flipV="1">
                <a:off x="7888180" y="732032"/>
                <a:ext cx="0" cy="3909722"/>
              </a:xfrm>
              <a:prstGeom prst="line">
                <a:avLst/>
              </a:prstGeom>
              <a:ln w="6350">
                <a:solidFill>
                  <a:schemeClr val="accent1"/>
                </a:solidFill>
                <a:tailEnd type="oval"/>
              </a:ln>
            </p:spPr>
            <p:style>
              <a:lnRef idx="1">
                <a:schemeClr val="accent1"/>
              </a:lnRef>
              <a:fillRef idx="0">
                <a:schemeClr val="accent1"/>
              </a:fillRef>
              <a:effectRef idx="0">
                <a:schemeClr val="accent1"/>
              </a:effectRef>
              <a:fontRef idx="minor">
                <a:schemeClr val="tx1"/>
              </a:fontRef>
            </p:style>
          </p:cxnSp>
          <p:grpSp>
            <p:nvGrpSpPr>
              <p:cNvPr id="54" name="组合 53"/>
              <p:cNvGrpSpPr/>
              <p:nvPr/>
            </p:nvGrpSpPr>
            <p:grpSpPr>
              <a:xfrm>
                <a:off x="5032302" y="2594323"/>
                <a:ext cx="6233160" cy="1931215"/>
                <a:chOff x="5090177" y="2594323"/>
                <a:chExt cx="6233160" cy="1931215"/>
              </a:xfrm>
            </p:grpSpPr>
            <p:sp>
              <p:nvSpPr>
                <p:cNvPr id="55" name="Number2"/>
                <p:cNvSpPr txBox="1"/>
                <p:nvPr/>
              </p:nvSpPr>
              <p:spPr>
                <a:xfrm>
                  <a:off x="5090177" y="2633567"/>
                  <a:ext cx="1030177" cy="923330"/>
                </a:xfrm>
                <a:prstGeom prst="rect">
                  <a:avLst/>
                </a:prstGeom>
                <a:no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spAutoFit/>
                </a:bodyPr>
                <a:lstStyle>
                  <a:defPPr>
                    <a:defRPr lang="zh-CN"/>
                  </a:defPPr>
                  <a:lvl1pPr algn="ctr" defTabSz="914400">
                    <a:defRPr sz="1400" b="1">
                      <a:solidFill>
                        <a:schemeClr val="tx1">
                          <a:lumMod val="90000"/>
                          <a:lumOff val="1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zh-CN" sz="5400" dirty="0">
                      <a:solidFill>
                        <a:schemeClr val="accent1"/>
                      </a:solidFill>
                    </a:rPr>
                    <a:t>2</a:t>
                  </a:r>
                  <a:endParaRPr lang="zh-CN" altLang="en-US" sz="5400" dirty="0">
                    <a:solidFill>
                      <a:schemeClr val="accent1"/>
                    </a:solidFill>
                  </a:endParaRPr>
                </a:p>
              </p:txBody>
            </p:sp>
            <p:sp>
              <p:nvSpPr>
                <p:cNvPr id="56" name="Bullet2"/>
                <p:cNvSpPr txBox="1"/>
                <p:nvPr/>
              </p:nvSpPr>
              <p:spPr>
                <a:xfrm>
                  <a:off x="5742339" y="2594323"/>
                  <a:ext cx="5311574" cy="467585"/>
                </a:xfrm>
                <a:prstGeom prst="rect">
                  <a:avLst/>
                </a:prstGeom>
                <a:no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normAutofit/>
                </a:bodyPr>
                <a:lstStyle>
                  <a:defPPr>
                    <a:defRPr lang="zh-CN"/>
                  </a:defPPr>
                  <a:lvl1pPr algn="ctr" defTabSz="914400">
                    <a:defRPr sz="1400" b="1">
                      <a:solidFill>
                        <a:schemeClr val="tx1">
                          <a:lumMod val="90000"/>
                          <a:lumOff val="1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zh-CN" altLang="en-US" dirty="0" smtClean="0">
                      <a:solidFill>
                        <a:schemeClr val="tx1"/>
                      </a:solidFill>
                    </a:rPr>
                    <a:t>  为什么</a:t>
                  </a:r>
                  <a:r>
                    <a:rPr lang="en-US" altLang="zh-CN" dirty="0" smtClean="0">
                      <a:solidFill>
                        <a:schemeClr val="tx1"/>
                      </a:solidFill>
                    </a:rPr>
                    <a:t> Logistic </a:t>
                  </a:r>
                  <a:r>
                    <a:rPr lang="zh-CN" altLang="en-US" dirty="0" smtClean="0">
                      <a:solidFill>
                        <a:schemeClr val="tx1"/>
                      </a:solidFill>
                    </a:rPr>
                    <a:t>函数比</a:t>
                  </a:r>
                  <a:r>
                    <a:rPr lang="en-US" altLang="zh-CN" dirty="0" smtClean="0">
                      <a:solidFill>
                        <a:schemeClr val="tx1"/>
                      </a:solidFill>
                    </a:rPr>
                    <a:t>“</a:t>
                  </a:r>
                  <a:r>
                    <a:rPr lang="zh-CN" altLang="en-US" dirty="0" smtClean="0">
                      <a:solidFill>
                        <a:schemeClr val="tx1"/>
                      </a:solidFill>
                    </a:rPr>
                    <a:t>分段函数</a:t>
                  </a:r>
                  <a:r>
                    <a:rPr lang="en-US" altLang="zh-CN" dirty="0" smtClean="0">
                      <a:solidFill>
                        <a:schemeClr val="tx1"/>
                      </a:solidFill>
                    </a:rPr>
                    <a:t>”</a:t>
                  </a:r>
                  <a:r>
                    <a:rPr lang="zh-CN" altLang="en-US" dirty="0" smtClean="0">
                      <a:solidFill>
                        <a:schemeClr val="tx1"/>
                      </a:solidFill>
                    </a:rPr>
                    <a:t>更强大？</a:t>
                  </a:r>
                  <a:endParaRPr lang="en-US" altLang="zh-CN" dirty="0">
                    <a:solidFill>
                      <a:schemeClr val="tx1"/>
                    </a:solidFill>
                  </a:endParaRPr>
                </a:p>
              </p:txBody>
            </p:sp>
            <p:sp>
              <p:nvSpPr>
                <p:cNvPr id="57" name="Text2"/>
                <p:cNvSpPr/>
                <p:nvPr/>
              </p:nvSpPr>
              <p:spPr>
                <a:xfrm>
                  <a:off x="5947427" y="3083453"/>
                  <a:ext cx="5375910" cy="1442085"/>
                </a:xfrm>
                <a:prstGeom prst="rect">
                  <a:avLst/>
                </a:prstGeom>
              </p:spPr>
              <p:txBody>
                <a:bodyPr wrap="square" lIns="91440" tIns="45720" rIns="91440" bIns="45720" anchor="t" anchorCtr="0">
                  <a:noAutofit/>
                </a:bodyPr>
                <a:lstStyle/>
                <a:p>
                  <a:r>
                    <a:rPr lang="zh-CN" altLang="en-US" sz="900" b="1" dirty="0"/>
                    <a:t>概率解释：</a:t>
                  </a:r>
                </a:p>
                <a:p>
                  <a:r>
                    <a:rPr lang="en-US" altLang="zh-CN" sz="900" dirty="0"/>
                    <a:t> Logistic </a:t>
                  </a:r>
                  <a:r>
                    <a:rPr lang="zh-CN" altLang="en-US" sz="900" dirty="0"/>
                    <a:t>函数的输出值不仅仅是</a:t>
                  </a:r>
                  <a:r>
                    <a:rPr lang="en-US" altLang="zh-CN" sz="900" dirty="0"/>
                    <a:t> 0 </a:t>
                  </a:r>
                  <a:r>
                    <a:rPr lang="zh-CN" altLang="en-US" sz="900" dirty="0"/>
                    <a:t>或</a:t>
                  </a:r>
                  <a:r>
                    <a:rPr lang="en-US" altLang="zh-CN" sz="900" dirty="0"/>
                    <a:t> 1</a:t>
                  </a:r>
                  <a:r>
                    <a:rPr lang="zh-CN" altLang="en-US" sz="900" dirty="0"/>
                    <a:t>，它还能表达模型对分类的</a:t>
                  </a:r>
                  <a:r>
                    <a:rPr lang="en-US" altLang="zh-CN" sz="900" dirty="0"/>
                    <a:t>“</a:t>
                  </a:r>
                  <a:r>
                    <a:rPr lang="zh-CN" altLang="en-US" sz="900" dirty="0"/>
                    <a:t>信心</a:t>
                  </a:r>
                  <a:r>
                    <a:rPr lang="en-US" altLang="zh-CN" sz="900" dirty="0"/>
                    <a:t>”</a:t>
                  </a:r>
                  <a:r>
                    <a:rPr lang="zh-CN" altLang="en-US" sz="900" dirty="0"/>
                    <a:t>。比如，输出值</a:t>
                  </a:r>
                  <a:r>
                    <a:rPr lang="en-US" altLang="zh-CN" sz="900" dirty="0"/>
                    <a:t> 0.9 </a:t>
                  </a:r>
                  <a:r>
                    <a:rPr lang="zh-CN" altLang="en-US" sz="900" dirty="0"/>
                    <a:t>表示</a:t>
                  </a:r>
                  <a:r>
                    <a:rPr lang="en-US" altLang="zh-CN" sz="900" dirty="0"/>
                    <a:t>“</a:t>
                  </a:r>
                  <a:r>
                    <a:rPr lang="zh-CN" altLang="en-US" sz="900" dirty="0"/>
                    <a:t>高度确定有毒</a:t>
                  </a:r>
                  <a:r>
                    <a:rPr lang="en-US" altLang="zh-CN" sz="900" dirty="0"/>
                    <a:t>”</a:t>
                  </a:r>
                  <a:r>
                    <a:rPr lang="zh-CN" altLang="en-US" sz="900" dirty="0"/>
                    <a:t>，而</a:t>
                  </a:r>
                  <a:r>
                    <a:rPr lang="en-US" altLang="zh-CN" sz="900" dirty="0"/>
                    <a:t> 0.6 </a:t>
                  </a:r>
                  <a:r>
                    <a:rPr lang="zh-CN" altLang="en-US" sz="900" dirty="0"/>
                    <a:t>表示</a:t>
                  </a:r>
                  <a:r>
                    <a:rPr lang="en-US" altLang="zh-CN" sz="900" dirty="0"/>
                    <a:t>“</a:t>
                  </a:r>
                  <a:r>
                    <a:rPr lang="zh-CN" altLang="en-US" sz="900" dirty="0"/>
                    <a:t>稍微倾向于有毒</a:t>
                  </a:r>
                  <a:r>
                    <a:rPr lang="en-US" altLang="zh-CN" sz="900" dirty="0"/>
                    <a:t>”</a:t>
                  </a:r>
                  <a:r>
                    <a:rPr lang="zh-CN" altLang="en-US" sz="900" dirty="0"/>
                    <a:t>。</a:t>
                  </a:r>
                </a:p>
                <a:p>
                  <a:r>
                    <a:rPr lang="zh-CN" altLang="en-US" sz="900" b="1" dirty="0"/>
                    <a:t>平滑决策边界：</a:t>
                  </a:r>
                  <a:r>
                    <a:rPr lang="en-US" altLang="zh-CN" sz="900" b="1" dirty="0"/>
                    <a:t> </a:t>
                  </a:r>
                </a:p>
                <a:p>
                  <a:r>
                    <a:rPr lang="zh-CN" altLang="en-US" sz="900" dirty="0"/>
                    <a:t>在横轴上，线性函数的输出是直线，但</a:t>
                  </a:r>
                  <a:r>
                    <a:rPr lang="en-US" altLang="zh-CN" sz="900" dirty="0"/>
                    <a:t> Logistic </a:t>
                  </a:r>
                  <a:r>
                    <a:rPr lang="zh-CN" altLang="en-US" sz="900" dirty="0"/>
                    <a:t>函数的</a:t>
                  </a:r>
                  <a:r>
                    <a:rPr lang="en-US" altLang="zh-CN" sz="900" dirty="0"/>
                    <a:t> S </a:t>
                  </a:r>
                  <a:r>
                    <a:rPr lang="zh-CN" altLang="en-US" sz="900" dirty="0"/>
                    <a:t>型曲线使得模型在决策边界附近的表现更加平滑和稳定。</a:t>
                  </a:r>
                </a:p>
                <a:p>
                  <a:r>
                    <a:rPr lang="zh-CN" altLang="en-US" sz="900" b="1" dirty="0"/>
                    <a:t>可导性：</a:t>
                  </a:r>
                  <a:r>
                    <a:rPr lang="en-US" altLang="zh-CN" sz="900" b="1" dirty="0"/>
                    <a:t> </a:t>
                  </a:r>
                </a:p>
                <a:p>
                  <a:r>
                    <a:rPr lang="en-US" altLang="zh-CN" sz="900" dirty="0"/>
                    <a:t>Logistic </a:t>
                  </a:r>
                  <a:r>
                    <a:rPr lang="zh-CN" altLang="en-US" sz="900" dirty="0"/>
                    <a:t>函数是连续可导的（除了极端情况下导数趋近于</a:t>
                  </a:r>
                  <a:r>
                    <a:rPr lang="en-US" altLang="zh-CN" sz="900" dirty="0"/>
                    <a:t>0</a:t>
                  </a:r>
                  <a:r>
                    <a:rPr lang="zh-CN" altLang="en-US" sz="900" dirty="0"/>
                    <a:t>），这对于梯度下降等优化算法至关重要。</a:t>
                  </a:r>
                </a:p>
              </p:txBody>
            </p:sp>
          </p:grpSp>
        </p:grpSp>
      </p:grpSp>
      <p:sp>
        <p:nvSpPr>
          <p:cNvPr id="49" name="Number3"/>
          <p:cNvSpPr txBox="1"/>
          <p:nvPr/>
        </p:nvSpPr>
        <p:spPr>
          <a:xfrm>
            <a:off x="5086024" y="4941387"/>
            <a:ext cx="972669" cy="923330"/>
          </a:xfrm>
          <a:prstGeom prst="rect">
            <a:avLst/>
          </a:prstGeom>
          <a:no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spAutoFit/>
          </a:bodyPr>
          <a:lstStyle>
            <a:defPPr>
              <a:defRPr lang="zh-CN"/>
            </a:defPPr>
            <a:lvl1pPr algn="ctr" defTabSz="914400">
              <a:defRPr sz="1400" b="1">
                <a:solidFill>
                  <a:schemeClr val="tx1">
                    <a:lumMod val="90000"/>
                    <a:lumOff val="1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zh-CN" sz="5400" dirty="0">
                <a:solidFill>
                  <a:schemeClr val="tx1"/>
                </a:solidFill>
              </a:rPr>
              <a:t>3</a:t>
            </a:r>
            <a:endParaRPr lang="zh-CN" altLang="en-US" sz="5400" dirty="0">
              <a:solidFill>
                <a:schemeClr val="tx1"/>
              </a:solidFill>
            </a:endParaRPr>
          </a:p>
        </p:txBody>
      </p:sp>
      <p:sp>
        <p:nvSpPr>
          <p:cNvPr id="50" name="Bullet3"/>
          <p:cNvSpPr txBox="1"/>
          <p:nvPr/>
        </p:nvSpPr>
        <p:spPr>
          <a:xfrm>
            <a:off x="5766435" y="4991100"/>
            <a:ext cx="4394835" cy="348615"/>
          </a:xfrm>
          <a:prstGeom prst="rect">
            <a:avLst/>
          </a:prstGeom>
          <a:no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noAutofit/>
          </a:bodyPr>
          <a:lstStyle>
            <a:defPPr>
              <a:defRPr lang="zh-CN"/>
            </a:defPPr>
            <a:lvl1pPr algn="ctr" defTabSz="914400">
              <a:defRPr sz="1400" b="1">
                <a:solidFill>
                  <a:schemeClr val="tx1">
                    <a:lumMod val="90000"/>
                    <a:lumOff val="1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en-US" altLang="zh-CN" sz="1100" dirty="0" smtClean="0">
                <a:solidFill>
                  <a:schemeClr val="tx1"/>
                </a:solidFill>
              </a:rPr>
              <a:t>   Logistic </a:t>
            </a:r>
            <a:r>
              <a:rPr lang="zh-CN" altLang="en-US" sz="1100" dirty="0" smtClean="0">
                <a:solidFill>
                  <a:schemeClr val="tx1"/>
                </a:solidFill>
              </a:rPr>
              <a:t>函数如何帮助</a:t>
            </a:r>
            <a:r>
              <a:rPr lang="en-US" altLang="zh-CN" sz="1100" dirty="0" smtClean="0">
                <a:solidFill>
                  <a:schemeClr val="tx1"/>
                </a:solidFill>
              </a:rPr>
              <a:t>“</a:t>
            </a:r>
            <a:r>
              <a:rPr lang="zh-CN" altLang="en-US" sz="1100" dirty="0" smtClean="0">
                <a:solidFill>
                  <a:schemeClr val="tx1"/>
                </a:solidFill>
              </a:rPr>
              <a:t>小蓝</a:t>
            </a:r>
            <a:r>
              <a:rPr lang="en-US" altLang="zh-CN" sz="1100" dirty="0" smtClean="0">
                <a:solidFill>
                  <a:schemeClr val="tx1"/>
                </a:solidFill>
              </a:rPr>
              <a:t>”</a:t>
            </a:r>
            <a:r>
              <a:rPr lang="zh-CN" altLang="en-US" sz="1100" dirty="0" smtClean="0">
                <a:solidFill>
                  <a:schemeClr val="tx1"/>
                </a:solidFill>
              </a:rPr>
              <a:t>完成分类任务</a:t>
            </a:r>
          </a:p>
        </p:txBody>
      </p:sp>
      <p:cxnSp>
        <p:nvCxnSpPr>
          <p:cNvPr id="51" name="直接连接符 50"/>
          <p:cNvCxnSpPr/>
          <p:nvPr/>
        </p:nvCxnSpPr>
        <p:spPr>
          <a:xfrm rot="5400000" flipV="1">
            <a:off x="7425078" y="3003860"/>
            <a:ext cx="0" cy="3909722"/>
          </a:xfrm>
          <a:prstGeom prst="line">
            <a:avLst/>
          </a:prstGeom>
          <a:ln w="6350">
            <a:solidFill>
              <a:schemeClr val="tx2">
                <a:alpha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52" name="Text3"/>
          <p:cNvSpPr/>
          <p:nvPr/>
        </p:nvSpPr>
        <p:spPr>
          <a:xfrm>
            <a:off x="5915025" y="5368290"/>
            <a:ext cx="4739640" cy="618490"/>
          </a:xfrm>
          <a:prstGeom prst="rect">
            <a:avLst/>
          </a:prstGeom>
        </p:spPr>
        <p:txBody>
          <a:bodyPr wrap="square" lIns="91440" tIns="45720" rIns="91440" bIns="45720" anchor="t" anchorCtr="0">
            <a:noAutofit/>
          </a:bodyPr>
          <a:lstStyle/>
          <a:p>
            <a:pPr algn="l">
              <a:lnSpc>
                <a:spcPct val="100000"/>
              </a:lnSpc>
              <a:buClrTx/>
              <a:buSzTx/>
              <a:buNone/>
            </a:pPr>
            <a:r>
              <a:rPr lang="zh-CN" altLang="en-US" sz="900" dirty="0"/>
              <a:t>Logistic 函数的引入，让“小蓝”从一个只能</a:t>
            </a:r>
            <a:r>
              <a:rPr lang="zh-CN" altLang="en-US" sz="900" b="1" dirty="0"/>
              <a:t>输出连续值的“分析师”</a:t>
            </a:r>
            <a:r>
              <a:rPr lang="zh-CN" altLang="en-US" sz="900" dirty="0"/>
              <a:t>，变成了一个能</a:t>
            </a:r>
            <a:r>
              <a:rPr lang="zh-CN" altLang="en-US" sz="900" b="1" dirty="0"/>
              <a:t>输出概率值的“分类器”</a:t>
            </a:r>
            <a:r>
              <a:rPr lang="zh-CN" altLang="en-US" sz="900" dirty="0"/>
              <a:t>。</a:t>
            </a:r>
          </a:p>
          <a:p>
            <a:pPr algn="l">
              <a:lnSpc>
                <a:spcPct val="100000"/>
              </a:lnSpc>
              <a:buClrTx/>
              <a:buSzTx/>
              <a:buNone/>
            </a:pPr>
            <a:endParaRPr lang="zh-CN" altLang="en-US" sz="900" dirty="0"/>
          </a:p>
          <a:p>
            <a:pPr algn="l">
              <a:lnSpc>
                <a:spcPct val="100000"/>
              </a:lnSpc>
              <a:buClrTx/>
              <a:buSzTx/>
              <a:buNone/>
            </a:pPr>
            <a:r>
              <a:rPr lang="zh-CN" altLang="en-US" sz="900" b="1" dirty="0"/>
              <a:t>它为“小蓝”提供了平滑、稳定的决策边界，并为后续的梯度下降优化提供了合适的导数。</a:t>
            </a:r>
          </a:p>
        </p:txBody>
      </p:sp>
      <p:pic>
        <p:nvPicPr>
          <p:cNvPr id="3" name="图片 2"/>
          <p:cNvPicPr>
            <a:picLocks noChangeAspect="1"/>
          </p:cNvPicPr>
          <p:nvPr/>
        </p:nvPicPr>
        <p:blipFill>
          <a:blip r:embed="rId3"/>
          <a:stretch>
            <a:fillRect/>
          </a:stretch>
        </p:blipFill>
        <p:spPr>
          <a:xfrm>
            <a:off x="351109" y="902005"/>
            <a:ext cx="4907513" cy="2751029"/>
          </a:xfrm>
          <a:prstGeom prst="rect">
            <a:avLst/>
          </a:prstGeom>
        </p:spPr>
      </p:pic>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1640" y="3733086"/>
            <a:ext cx="4916981" cy="2767703"/>
          </a:xfrm>
          <a:prstGeom prst="rect">
            <a:avLst/>
          </a:prstGeom>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6029325" y="2752725"/>
            <a:ext cx="5400675" cy="442913"/>
          </a:xfrm>
        </p:spPr>
        <p:txBody>
          <a:bodyPr/>
          <a:lstStyle/>
          <a:p>
            <a:r>
              <a:rPr lang="zh-CN" altLang="en-US" dirty="0" smtClean="0"/>
              <a:t>神经网络基础</a:t>
            </a:r>
            <a:endParaRPr lang="zh-CN" altLang="en-US" dirty="0"/>
          </a:p>
        </p:txBody>
      </p:sp>
      <p:sp>
        <p:nvSpPr>
          <p:cNvPr id="3" name="文本占位符 2"/>
          <p:cNvSpPr>
            <a:spLocks noGrp="1"/>
          </p:cNvSpPr>
          <p:nvPr>
            <p:ph type="body" sz="quarter" idx="11"/>
          </p:nvPr>
        </p:nvSpPr>
        <p:spPr>
          <a:xfrm>
            <a:off x="6035675" y="3876675"/>
            <a:ext cx="5400675" cy="442913"/>
          </a:xfrm>
        </p:spPr>
        <p:txBody>
          <a:bodyPr/>
          <a:lstStyle/>
          <a:p>
            <a:r>
              <a:rPr lang="en-US" altLang="zh-CN" dirty="0" smtClean="0"/>
              <a:t>Tensor Flow</a:t>
            </a:r>
            <a:r>
              <a:rPr lang="zh-CN" altLang="en-US" dirty="0" smtClean="0"/>
              <a:t>游乐场</a:t>
            </a:r>
            <a:endParaRPr lang="zh-CN" alt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47528" y="228664"/>
            <a:ext cx="11278712" cy="437515"/>
          </a:xfrm>
        </p:spPr>
        <p:txBody>
          <a:bodyPr/>
          <a:lstStyle/>
          <a:p>
            <a:r>
              <a:rPr lang="en-US" altLang="zh-CN" dirty="0"/>
              <a:t>“</a:t>
            </a:r>
            <a:r>
              <a:rPr lang="zh-CN" altLang="en-US" dirty="0"/>
              <a:t>小蓝</a:t>
            </a:r>
            <a:r>
              <a:rPr lang="en-US" altLang="zh-CN" dirty="0"/>
              <a:t>”</a:t>
            </a:r>
            <a:r>
              <a:rPr lang="zh-CN" altLang="en-US" dirty="0"/>
              <a:t>的新视角：激活函数如何改变代价函数的世界</a:t>
            </a:r>
          </a:p>
        </p:txBody>
      </p:sp>
      <p:cxnSp>
        <p:nvCxnSpPr>
          <p:cNvPr id="44" name="直接连接符 43"/>
          <p:cNvCxnSpPr/>
          <p:nvPr/>
        </p:nvCxnSpPr>
        <p:spPr>
          <a:xfrm flipV="1">
            <a:off x="5540869" y="1599098"/>
            <a:ext cx="5371705" cy="39180"/>
          </a:xfrm>
          <a:prstGeom prst="line">
            <a:avLst/>
          </a:prstGeom>
          <a:ln w="6350">
            <a:solidFill>
              <a:schemeClr val="tx2">
                <a:alpha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45" name="Text3"/>
          <p:cNvSpPr/>
          <p:nvPr/>
        </p:nvSpPr>
        <p:spPr>
          <a:xfrm>
            <a:off x="5522828" y="1020351"/>
            <a:ext cx="5974587" cy="511322"/>
          </a:xfrm>
          <a:prstGeom prst="rect">
            <a:avLst/>
          </a:prstGeom>
        </p:spPr>
        <p:txBody>
          <a:bodyPr wrap="square" lIns="91440" tIns="45720" rIns="91440" bIns="45720" anchor="t" anchorCtr="0">
            <a:noAutofit/>
          </a:bodyPr>
          <a:lstStyle/>
          <a:p>
            <a:r>
              <a:rPr lang="zh-CN" altLang="en-US" sz="1000" b="1" dirty="0"/>
              <a:t>我们引入了</a:t>
            </a:r>
            <a:r>
              <a:rPr lang="en-US" altLang="zh-CN" sz="1000" b="1" dirty="0"/>
              <a:t> Sigmoid </a:t>
            </a:r>
            <a:r>
              <a:rPr lang="zh-CN" altLang="en-US" sz="1000" b="1" dirty="0"/>
              <a:t>激活函数，将线性模型</a:t>
            </a:r>
            <a:r>
              <a:rPr lang="en-US" altLang="zh-CN" sz="1000" b="1" dirty="0"/>
              <a:t> z=wx+b </a:t>
            </a:r>
            <a:r>
              <a:rPr lang="zh-CN" altLang="en-US" sz="1000" b="1" dirty="0"/>
              <a:t>的输出转换为一个在</a:t>
            </a:r>
            <a:r>
              <a:rPr lang="en-US" altLang="zh-CN" sz="1000" b="1" dirty="0"/>
              <a:t> [0,1] </a:t>
            </a:r>
          </a:p>
          <a:p>
            <a:r>
              <a:rPr lang="zh-CN" altLang="en-US" sz="1000" b="1" dirty="0"/>
              <a:t>范围内的概率值：</a:t>
            </a:r>
            <a:r>
              <a:rPr lang="en-US" altLang="zh-CN" sz="1000" b="1" dirty="0"/>
              <a:t>a = sigmoid(z)</a:t>
            </a:r>
            <a:r>
              <a:rPr lang="zh-CN" altLang="en-US" sz="1000" b="1" dirty="0"/>
              <a:t>。</a:t>
            </a:r>
          </a:p>
          <a:p>
            <a:r>
              <a:rPr lang="zh-CN" altLang="en-US" sz="1000" b="1" dirty="0"/>
              <a:t>激活函数的加入，不仅改变了模型的输出形式，还改变了代价函数的定义和计算方式。</a:t>
            </a:r>
          </a:p>
        </p:txBody>
      </p:sp>
      <p:grpSp>
        <p:nvGrpSpPr>
          <p:cNvPr id="28" name="组合 27"/>
          <p:cNvGrpSpPr/>
          <p:nvPr/>
        </p:nvGrpSpPr>
        <p:grpSpPr>
          <a:xfrm>
            <a:off x="5190366" y="1727085"/>
            <a:ext cx="6323965" cy="4633159"/>
            <a:chOff x="5003063" y="2167186"/>
            <a:chExt cx="6323965" cy="4633159"/>
          </a:xfrm>
        </p:grpSpPr>
        <p:grpSp>
          <p:nvGrpSpPr>
            <p:cNvPr id="46" name="组合 45"/>
            <p:cNvGrpSpPr/>
            <p:nvPr/>
          </p:nvGrpSpPr>
          <p:grpSpPr>
            <a:xfrm>
              <a:off x="5003063" y="2167186"/>
              <a:ext cx="6323965" cy="1431945"/>
              <a:chOff x="5003063" y="1343858"/>
              <a:chExt cx="6323965" cy="1431945"/>
            </a:xfrm>
          </p:grpSpPr>
          <p:sp>
            <p:nvSpPr>
              <p:cNvPr id="58" name="Number1"/>
              <p:cNvSpPr txBox="1"/>
              <p:nvPr/>
            </p:nvSpPr>
            <p:spPr>
              <a:xfrm>
                <a:off x="5003063" y="1388516"/>
                <a:ext cx="972669" cy="923330"/>
              </a:xfrm>
              <a:prstGeom prst="rect">
                <a:avLst/>
              </a:prstGeom>
              <a:no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spAutoFit/>
              </a:bodyPr>
              <a:lstStyle>
                <a:defPPr>
                  <a:defRPr lang="zh-CN"/>
                </a:defPPr>
                <a:lvl1pPr algn="ctr" defTabSz="914400">
                  <a:defRPr sz="1400" b="1">
                    <a:solidFill>
                      <a:schemeClr val="tx1">
                        <a:lumMod val="90000"/>
                        <a:lumOff val="1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zh-CN" sz="5400" dirty="0">
                    <a:solidFill>
                      <a:schemeClr val="tx1"/>
                    </a:solidFill>
                  </a:rPr>
                  <a:t>1</a:t>
                </a:r>
                <a:endParaRPr lang="zh-CN" altLang="en-US" sz="5400" dirty="0">
                  <a:solidFill>
                    <a:schemeClr val="tx1"/>
                  </a:solidFill>
                </a:endParaRPr>
              </a:p>
            </p:txBody>
          </p:sp>
          <p:sp>
            <p:nvSpPr>
              <p:cNvPr id="59" name="Bullet1"/>
              <p:cNvSpPr txBox="1"/>
              <p:nvPr/>
            </p:nvSpPr>
            <p:spPr>
              <a:xfrm>
                <a:off x="5645978" y="1343858"/>
                <a:ext cx="5451106" cy="467585"/>
              </a:xfrm>
              <a:prstGeom prst="rect">
                <a:avLst/>
              </a:prstGeom>
              <a:no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normAutofit/>
              </a:bodyPr>
              <a:lstStyle>
                <a:defPPr>
                  <a:defRPr lang="zh-CN"/>
                </a:defPPr>
                <a:lvl1pPr algn="ctr" defTabSz="914400">
                  <a:defRPr sz="1400" b="1">
                    <a:solidFill>
                      <a:schemeClr val="tx1">
                        <a:lumMod val="90000"/>
                        <a:lumOff val="1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zh-CN" altLang="en-US" dirty="0">
                    <a:solidFill>
                      <a:schemeClr val="tx1"/>
                    </a:solidFill>
                  </a:rPr>
                  <a:t> </a:t>
                </a:r>
                <a:r>
                  <a:rPr lang="zh-CN" altLang="en-US" dirty="0" smtClean="0">
                    <a:solidFill>
                      <a:schemeClr val="tx1"/>
                    </a:solidFill>
                  </a:rPr>
                  <a:t> </a:t>
                </a:r>
                <a:r>
                  <a:rPr lang="zh-CN" altLang="en-US" dirty="0">
                    <a:solidFill>
                      <a:schemeClr val="tx1"/>
                    </a:solidFill>
                  </a:rPr>
                  <a:t>代价函数的新定义：从线性误差到非线性误差</a:t>
                </a:r>
              </a:p>
            </p:txBody>
          </p:sp>
          <p:sp>
            <p:nvSpPr>
              <p:cNvPr id="61" name="Text1"/>
              <p:cNvSpPr/>
              <p:nvPr/>
            </p:nvSpPr>
            <p:spPr>
              <a:xfrm>
                <a:off x="5825388" y="1868388"/>
                <a:ext cx="5501640" cy="907415"/>
              </a:xfrm>
              <a:prstGeom prst="rect">
                <a:avLst/>
              </a:prstGeom>
            </p:spPr>
            <p:txBody>
              <a:bodyPr wrap="square" lIns="91440" tIns="45720" rIns="91440" bIns="45720" anchor="t" anchorCtr="0">
                <a:noAutofit/>
              </a:bodyPr>
              <a:lstStyle/>
              <a:p>
                <a:pPr algn="l">
                  <a:buClrTx/>
                  <a:buSzTx/>
                  <a:buNone/>
                </a:pPr>
                <a:r>
                  <a:rPr lang="zh-CN" altLang="en-US" sz="900" dirty="0"/>
                  <a:t>原来的代价函数是基于线性模型的误差计算的：</a:t>
                </a:r>
                <a:r>
                  <a:rPr lang="en-US" altLang="zh-CN" sz="900" b="1" dirty="0"/>
                  <a:t>e = (y - (wx + b))</a:t>
                </a:r>
                <a:r>
                  <a:rPr lang="en-US" altLang="en-US" sz="900" b="1" dirty="0"/>
                  <a:t>²</a:t>
                </a:r>
                <a:r>
                  <a:rPr lang="zh-CN" altLang="en-US" sz="900" dirty="0"/>
                  <a:t>。</a:t>
                </a:r>
              </a:p>
              <a:p>
                <a:pPr algn="l">
                  <a:buClrTx/>
                  <a:buSzTx/>
                  <a:buNone/>
                </a:pPr>
                <a:r>
                  <a:rPr lang="zh-CN" altLang="en-US" sz="900" dirty="0"/>
                  <a:t>加入激活函数后，模型的输出变成了</a:t>
                </a:r>
                <a:r>
                  <a:rPr lang="en-US" altLang="zh-CN" sz="900" dirty="0"/>
                  <a:t> </a:t>
                </a:r>
                <a:r>
                  <a:rPr lang="en-US" altLang="zh-CN" sz="900" b="1" dirty="0"/>
                  <a:t>a = sigmoid(wx + b)</a:t>
                </a:r>
                <a:r>
                  <a:rPr lang="zh-CN" altLang="en-US" sz="900" dirty="0"/>
                  <a:t>，</a:t>
                </a:r>
              </a:p>
              <a:p>
                <a:pPr algn="l">
                  <a:buClrTx/>
                  <a:buSzTx/>
                  <a:buNone/>
                </a:pPr>
                <a:r>
                  <a:rPr lang="zh-CN" altLang="en-US" sz="900" dirty="0"/>
                  <a:t>代价函数随之变为：</a:t>
                </a:r>
                <a:r>
                  <a:rPr lang="en-US" altLang="zh-CN" sz="900" dirty="0"/>
                  <a:t>e = (y - sigmoid(wx + b))</a:t>
                </a:r>
                <a:r>
                  <a:rPr lang="en-US" altLang="en-US" sz="900" dirty="0"/>
                  <a:t>²</a:t>
                </a:r>
              </a:p>
              <a:p>
                <a:pPr algn="l">
                  <a:buClrTx/>
                  <a:buSzTx/>
                  <a:buNone/>
                </a:pPr>
                <a:endParaRPr lang="en-US" altLang="en-US" sz="900" dirty="0"/>
              </a:p>
              <a:p>
                <a:pPr algn="l">
                  <a:buClrTx/>
                  <a:buSzTx/>
                  <a:buNone/>
                </a:pPr>
                <a:r>
                  <a:rPr lang="zh-CN" altLang="en-US" sz="900" dirty="0"/>
                  <a:t>代价函数的目的是衡量模型预测值</a:t>
                </a:r>
                <a:r>
                  <a:rPr lang="en-US" altLang="zh-CN" sz="900" dirty="0"/>
                  <a:t> a = sigmoid(wx + b) </a:t>
                </a:r>
                <a:r>
                  <a:rPr lang="zh-CN" altLang="en-US" sz="900" dirty="0"/>
                  <a:t>与真实值</a:t>
                </a:r>
                <a:r>
                  <a:rPr lang="en-US" altLang="zh-CN" sz="900" dirty="0"/>
                  <a:t> y </a:t>
                </a:r>
                <a:r>
                  <a:rPr lang="zh-CN" altLang="en-US" sz="900" dirty="0"/>
                  <a:t>的差距。</a:t>
                </a:r>
              </a:p>
              <a:p>
                <a:pPr algn="l">
                  <a:buClrTx/>
                  <a:buSzTx/>
                  <a:buNone/>
                </a:pPr>
                <a:r>
                  <a:rPr lang="zh-CN" altLang="en-US" sz="900" dirty="0"/>
                  <a:t>我们需要计算代价函数对模型参数</a:t>
                </a:r>
                <a:r>
                  <a:rPr lang="en-US" altLang="zh-CN" sz="900" dirty="0"/>
                  <a:t> w </a:t>
                </a:r>
                <a:r>
                  <a:rPr lang="zh-CN" altLang="en-US" sz="900" dirty="0"/>
                  <a:t>和</a:t>
                </a:r>
                <a:r>
                  <a:rPr lang="en-US" altLang="zh-CN" sz="900" dirty="0"/>
                  <a:t> b </a:t>
                </a:r>
                <a:r>
                  <a:rPr lang="zh-CN" altLang="en-US" sz="900" dirty="0"/>
                  <a:t>的梯度</a:t>
                </a:r>
                <a:r>
                  <a:rPr lang="en-US" altLang="zh-CN" sz="900" dirty="0"/>
                  <a:t> (∂e/∂w </a:t>
                </a:r>
                <a:r>
                  <a:rPr lang="zh-CN" altLang="en-US" sz="900" dirty="0"/>
                  <a:t>和</a:t>
                </a:r>
                <a:r>
                  <a:rPr lang="en-US" altLang="zh-CN" sz="900" dirty="0"/>
                  <a:t> ∂e/∂b)</a:t>
                </a:r>
                <a:r>
                  <a:rPr lang="zh-CN" altLang="en-US" sz="900" dirty="0"/>
                  <a:t>，以便在梯度下降算法中更新参数。</a:t>
                </a:r>
                <a:endParaRPr lang="zh-CN" altLang="en-US" sz="900" b="1" dirty="0"/>
              </a:p>
            </p:txBody>
          </p:sp>
        </p:grpSp>
        <p:grpSp>
          <p:nvGrpSpPr>
            <p:cNvPr id="47" name="组合 46"/>
            <p:cNvGrpSpPr/>
            <p:nvPr/>
          </p:nvGrpSpPr>
          <p:grpSpPr>
            <a:xfrm>
              <a:off x="5032302" y="3879684"/>
              <a:ext cx="6233160" cy="2920661"/>
              <a:chOff x="5032302" y="3056356"/>
              <a:chExt cx="6233160" cy="2920661"/>
            </a:xfrm>
          </p:grpSpPr>
          <p:cxnSp>
            <p:nvCxnSpPr>
              <p:cNvPr id="53" name="直接连接符 52"/>
              <p:cNvCxnSpPr/>
              <p:nvPr/>
            </p:nvCxnSpPr>
            <p:spPr>
              <a:xfrm rot="5400000" flipV="1">
                <a:off x="7844365" y="1101822"/>
                <a:ext cx="0" cy="3909722"/>
              </a:xfrm>
              <a:prstGeom prst="line">
                <a:avLst/>
              </a:prstGeom>
              <a:ln w="6350">
                <a:solidFill>
                  <a:schemeClr val="accent1"/>
                </a:solidFill>
                <a:tailEnd type="oval"/>
              </a:ln>
            </p:spPr>
            <p:style>
              <a:lnRef idx="1">
                <a:schemeClr val="accent1"/>
              </a:lnRef>
              <a:fillRef idx="0">
                <a:schemeClr val="accent1"/>
              </a:fillRef>
              <a:effectRef idx="0">
                <a:schemeClr val="accent1"/>
              </a:effectRef>
              <a:fontRef idx="minor">
                <a:schemeClr val="tx1"/>
              </a:fontRef>
            </p:style>
          </p:cxnSp>
          <p:grpSp>
            <p:nvGrpSpPr>
              <p:cNvPr id="54" name="组合 53"/>
              <p:cNvGrpSpPr/>
              <p:nvPr/>
            </p:nvGrpSpPr>
            <p:grpSpPr>
              <a:xfrm>
                <a:off x="5032302" y="3056356"/>
                <a:ext cx="6233160" cy="2920661"/>
                <a:chOff x="5090177" y="3056356"/>
                <a:chExt cx="6233160" cy="2920661"/>
              </a:xfrm>
            </p:grpSpPr>
            <p:sp>
              <p:nvSpPr>
                <p:cNvPr id="55" name="Number2"/>
                <p:cNvSpPr txBox="1"/>
                <p:nvPr/>
              </p:nvSpPr>
              <p:spPr>
                <a:xfrm>
                  <a:off x="5090177" y="3184276"/>
                  <a:ext cx="1030177" cy="923330"/>
                </a:xfrm>
                <a:prstGeom prst="rect">
                  <a:avLst/>
                </a:prstGeom>
                <a:no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spAutoFit/>
                </a:bodyPr>
                <a:lstStyle>
                  <a:defPPr>
                    <a:defRPr lang="zh-CN"/>
                  </a:defPPr>
                  <a:lvl1pPr algn="ctr" defTabSz="914400">
                    <a:defRPr sz="1400" b="1">
                      <a:solidFill>
                        <a:schemeClr val="tx1">
                          <a:lumMod val="90000"/>
                          <a:lumOff val="1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zh-CN" sz="5400" dirty="0">
                      <a:solidFill>
                        <a:schemeClr val="accent1"/>
                      </a:solidFill>
                    </a:rPr>
                    <a:t>2</a:t>
                  </a:r>
                  <a:endParaRPr lang="zh-CN" altLang="en-US" sz="5400" dirty="0">
                    <a:solidFill>
                      <a:schemeClr val="accent1"/>
                    </a:solidFill>
                  </a:endParaRPr>
                </a:p>
              </p:txBody>
            </p:sp>
            <p:sp>
              <p:nvSpPr>
                <p:cNvPr id="56" name="Bullet2"/>
                <p:cNvSpPr txBox="1"/>
                <p:nvPr/>
              </p:nvSpPr>
              <p:spPr>
                <a:xfrm>
                  <a:off x="5742339" y="3056356"/>
                  <a:ext cx="5311574" cy="467585"/>
                </a:xfrm>
                <a:prstGeom prst="rect">
                  <a:avLst/>
                </a:prstGeom>
                <a:no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normAutofit/>
                </a:bodyPr>
                <a:lstStyle>
                  <a:defPPr>
                    <a:defRPr lang="zh-CN"/>
                  </a:defPPr>
                  <a:lvl1pPr algn="ctr" defTabSz="914400">
                    <a:defRPr sz="1400" b="1">
                      <a:solidFill>
                        <a:schemeClr val="tx1">
                          <a:lumMod val="90000"/>
                          <a:lumOff val="1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zh-CN" altLang="en-US" dirty="0" smtClean="0">
                      <a:solidFill>
                        <a:schemeClr val="tx1"/>
                      </a:solidFill>
                    </a:rPr>
                    <a:t>  </a:t>
                  </a:r>
                  <a:r>
                    <a:rPr lang="zh-CN" altLang="en-US" dirty="0">
                      <a:solidFill>
                        <a:schemeClr val="tx1"/>
                      </a:solidFill>
                    </a:rPr>
                    <a:t>梯度计算的核心：链式求导规则</a:t>
                  </a:r>
                </a:p>
              </p:txBody>
            </p:sp>
            <p:sp>
              <p:nvSpPr>
                <p:cNvPr id="57" name="Text2"/>
                <p:cNvSpPr/>
                <p:nvPr/>
              </p:nvSpPr>
              <p:spPr>
                <a:xfrm>
                  <a:off x="5947427" y="3651647"/>
                  <a:ext cx="5375910" cy="2325370"/>
                </a:xfrm>
                <a:prstGeom prst="rect">
                  <a:avLst/>
                </a:prstGeom>
              </p:spPr>
              <p:txBody>
                <a:bodyPr wrap="square" lIns="91440" tIns="45720" rIns="91440" bIns="45720" anchor="t" anchorCtr="0">
                  <a:noAutofit/>
                </a:bodyPr>
                <a:lstStyle/>
                <a:p>
                  <a:r>
                    <a:rPr lang="zh-CN" altLang="en-US" sz="900" b="1" dirty="0"/>
                    <a:t>为了计算</a:t>
                  </a:r>
                  <a:r>
                    <a:rPr lang="en-US" altLang="zh-CN" sz="900" b="1" dirty="0"/>
                    <a:t> ∂e/∂w </a:t>
                  </a:r>
                  <a:r>
                    <a:rPr lang="zh-CN" altLang="en-US" sz="900" b="1" dirty="0"/>
                    <a:t>和</a:t>
                  </a:r>
                  <a:r>
                    <a:rPr lang="en-US" altLang="zh-CN" sz="900" b="1" dirty="0"/>
                    <a:t> ∂e/∂b</a:t>
                  </a:r>
                  <a:r>
                    <a:rPr lang="zh-CN" altLang="en-US" sz="900" b="1" dirty="0"/>
                    <a:t>，我们需要逐层应用链式求导规则：</a:t>
                  </a:r>
                </a:p>
                <a:p>
                  <a:endParaRPr lang="zh-CN" altLang="en-US" sz="900" b="1" dirty="0"/>
                </a:p>
                <a:p>
                  <a:r>
                    <a:rPr lang="en-US" altLang="zh-CN" sz="900" b="1" dirty="0"/>
                    <a:t>∂e/∂w = ∂e/∂a * ∂a/∂z * ∂z/∂w</a:t>
                  </a:r>
                </a:p>
                <a:p>
                  <a:r>
                    <a:rPr lang="en-US" altLang="zh-CN" sz="900" b="1" dirty="0"/>
                    <a:t>∂e/∂b = ∂e/∂a * ∂a/∂z * ∂z/∂b</a:t>
                  </a:r>
                </a:p>
                <a:p>
                  <a:endParaRPr lang="en-US" altLang="zh-CN" sz="900" b="1" dirty="0"/>
                </a:p>
                <a:p>
                  <a:r>
                    <a:rPr lang="zh-CN" altLang="en-US" sz="900" dirty="0"/>
                    <a:t>逐步解析：</a:t>
                  </a:r>
                </a:p>
                <a:p>
                  <a:endParaRPr lang="zh-CN" altLang="en-US" sz="900" dirty="0"/>
                </a:p>
                <a:p>
                  <a:r>
                    <a:rPr lang="zh-CN" altLang="en-US" sz="900" b="1" dirty="0"/>
                    <a:t>误差对激活值的导数</a:t>
                  </a:r>
                  <a:r>
                    <a:rPr lang="en-US" altLang="zh-CN" sz="900" b="1" dirty="0"/>
                    <a:t> (∂e/∂a)</a:t>
                  </a:r>
                  <a:r>
                    <a:rPr lang="zh-CN" altLang="en-US" sz="900" b="1" dirty="0"/>
                    <a:t>：</a:t>
                  </a:r>
                  <a:r>
                    <a:rPr lang="en-US" altLang="zh-CN" sz="900" b="1" dirty="0"/>
                    <a:t>e = (y - a)</a:t>
                  </a:r>
                  <a:r>
                    <a:rPr lang="en-US" altLang="en-US" sz="900" b="1" dirty="0"/>
                    <a:t>²</a:t>
                  </a:r>
                  <a:endParaRPr lang="en-US" altLang="en-US" sz="900" dirty="0"/>
                </a:p>
                <a:p>
                  <a:r>
                    <a:rPr lang="zh-CN" altLang="en-US" sz="900" b="1" dirty="0"/>
                    <a:t>对</a:t>
                  </a:r>
                  <a:r>
                    <a:rPr lang="en-US" altLang="zh-CN" sz="900" b="1" dirty="0"/>
                    <a:t> a </a:t>
                  </a:r>
                  <a:r>
                    <a:rPr lang="zh-CN" altLang="en-US" sz="900" b="1" dirty="0"/>
                    <a:t>求导，得到：</a:t>
                  </a:r>
                  <a:r>
                    <a:rPr lang="en-US" altLang="zh-CN" sz="900" b="1" dirty="0"/>
                    <a:t>∂e/∂a = -2(y - a)</a:t>
                  </a:r>
                </a:p>
                <a:p>
                  <a:endParaRPr lang="en-US" altLang="zh-CN" sz="900" b="1" dirty="0"/>
                </a:p>
                <a:p>
                  <a:r>
                    <a:rPr lang="zh-CN" altLang="en-US" sz="900" b="1" dirty="0"/>
                    <a:t>激活值对线性输出的导数</a:t>
                  </a:r>
                  <a:r>
                    <a:rPr lang="en-US" altLang="zh-CN" sz="900" b="1" dirty="0"/>
                    <a:t> (∂a/∂z)</a:t>
                  </a:r>
                  <a:r>
                    <a:rPr lang="zh-CN" altLang="en-US" sz="900" b="1" dirty="0"/>
                    <a:t>：</a:t>
                  </a:r>
                  <a:r>
                    <a:rPr lang="en-US" altLang="zh-CN" sz="900" b="1" dirty="0"/>
                    <a:t>a = sigmoid(z)</a:t>
                  </a:r>
                </a:p>
                <a:p>
                  <a:r>
                    <a:rPr lang="zh-CN" altLang="en-US" sz="900" b="1" dirty="0"/>
                    <a:t>对</a:t>
                  </a:r>
                  <a:r>
                    <a:rPr lang="en-US" altLang="zh-CN" sz="900" b="1" dirty="0"/>
                    <a:t> z </a:t>
                  </a:r>
                  <a:r>
                    <a:rPr lang="zh-CN" altLang="en-US" sz="900" b="1" dirty="0"/>
                    <a:t>求导，利用</a:t>
                  </a:r>
                  <a:r>
                    <a:rPr lang="en-US" altLang="zh-CN" sz="900" b="1" dirty="0"/>
                    <a:t> Sigmoid </a:t>
                  </a:r>
                  <a:r>
                    <a:rPr lang="zh-CN" altLang="en-US" sz="900" b="1" dirty="0"/>
                    <a:t>导数公式：</a:t>
                  </a:r>
                  <a:r>
                    <a:rPr lang="en-US" altLang="zh-CN" sz="900" b="1" dirty="0"/>
                    <a:t>∂a/∂z = a(1 - a)</a:t>
                  </a:r>
                </a:p>
                <a:p>
                  <a:endParaRPr lang="en-US" altLang="zh-CN" sz="900" b="1" dirty="0"/>
                </a:p>
                <a:p>
                  <a:r>
                    <a:rPr lang="zh-CN" altLang="en-US" sz="900" b="1" dirty="0"/>
                    <a:t>线性输出对参数的导数</a:t>
                  </a:r>
                  <a:r>
                    <a:rPr lang="en-US" altLang="zh-CN" sz="900" b="1" dirty="0"/>
                    <a:t> (∂z/∂w </a:t>
                  </a:r>
                  <a:r>
                    <a:rPr lang="zh-CN" altLang="en-US" sz="900" b="1" dirty="0"/>
                    <a:t>和</a:t>
                  </a:r>
                  <a:r>
                    <a:rPr lang="en-US" altLang="zh-CN" sz="900" b="1" dirty="0"/>
                    <a:t> ∂z/∂b)</a:t>
                  </a:r>
                  <a:r>
                    <a:rPr lang="zh-CN" altLang="en-US" sz="900" b="1" dirty="0"/>
                    <a:t>：</a:t>
                  </a:r>
                  <a:r>
                    <a:rPr lang="en-US" altLang="zh-CN" sz="900" b="1" dirty="0"/>
                    <a:t>z = wx + b</a:t>
                  </a:r>
                </a:p>
                <a:p>
                  <a:r>
                    <a:rPr lang="zh-CN" altLang="en-US" sz="900" b="1" dirty="0"/>
                    <a:t>对</a:t>
                  </a:r>
                  <a:r>
                    <a:rPr lang="en-US" altLang="zh-CN" sz="900" b="1" dirty="0"/>
                    <a:t> w </a:t>
                  </a:r>
                  <a:r>
                    <a:rPr lang="zh-CN" altLang="en-US" sz="900" b="1" dirty="0"/>
                    <a:t>求导：</a:t>
                  </a:r>
                  <a:r>
                    <a:rPr lang="en-US" altLang="zh-CN" sz="900" b="1" dirty="0"/>
                    <a:t>∂z/∂w = x</a:t>
                  </a:r>
                </a:p>
                <a:p>
                  <a:r>
                    <a:rPr lang="zh-CN" altLang="en-US" sz="900" b="1" dirty="0"/>
                    <a:t>对</a:t>
                  </a:r>
                  <a:r>
                    <a:rPr lang="en-US" altLang="zh-CN" sz="900" b="1" dirty="0"/>
                    <a:t> b </a:t>
                  </a:r>
                  <a:r>
                    <a:rPr lang="zh-CN" altLang="en-US" sz="900" b="1" dirty="0"/>
                    <a:t>求导：</a:t>
                  </a:r>
                  <a:r>
                    <a:rPr lang="en-US" altLang="zh-CN" sz="900" b="1" dirty="0"/>
                    <a:t>∂z/∂b = 1</a:t>
                  </a:r>
                </a:p>
              </p:txBody>
            </p:sp>
          </p:grpSp>
        </p:grpSp>
      </p:gr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1476" y="865638"/>
            <a:ext cx="4884132" cy="2756391"/>
          </a:xfrm>
          <a:prstGeom prst="rect">
            <a:avLst/>
          </a:prstGeom>
        </p:spPr>
      </p:pic>
      <p:pic>
        <p:nvPicPr>
          <p:cNvPr id="6" name="图片 5"/>
          <p:cNvPicPr>
            <a:picLocks noChangeAspect="1"/>
          </p:cNvPicPr>
          <p:nvPr/>
        </p:nvPicPr>
        <p:blipFill>
          <a:blip r:embed="rId4"/>
          <a:stretch>
            <a:fillRect/>
          </a:stretch>
        </p:blipFill>
        <p:spPr>
          <a:xfrm>
            <a:off x="408808" y="3711083"/>
            <a:ext cx="4876800" cy="2733675"/>
          </a:xfrm>
          <a:prstGeom prst="rect">
            <a:avLst/>
          </a:prstGeom>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47528" y="228664"/>
            <a:ext cx="11278712" cy="437515"/>
          </a:xfrm>
        </p:spPr>
        <p:txBody>
          <a:bodyPr/>
          <a:lstStyle/>
          <a:p>
            <a:r>
              <a:rPr lang="en-US" altLang="zh-CN" dirty="0"/>
              <a:t>“</a:t>
            </a:r>
            <a:r>
              <a:rPr lang="zh-CN" altLang="en-US" dirty="0"/>
              <a:t>小蓝</a:t>
            </a:r>
            <a:r>
              <a:rPr lang="en-US" altLang="zh-CN" dirty="0"/>
              <a:t>”</a:t>
            </a:r>
            <a:r>
              <a:rPr lang="zh-CN" altLang="en-US" dirty="0"/>
              <a:t>的新视角：激活函数如何改变代价函数的世界</a:t>
            </a:r>
          </a:p>
        </p:txBody>
      </p:sp>
      <p:grpSp>
        <p:nvGrpSpPr>
          <p:cNvPr id="28" name="组合 27"/>
          <p:cNvGrpSpPr/>
          <p:nvPr>
            <p:custDataLst>
              <p:tags r:id="rId1"/>
            </p:custDataLst>
          </p:nvPr>
        </p:nvGrpSpPr>
        <p:grpSpPr>
          <a:xfrm>
            <a:off x="5190366" y="946035"/>
            <a:ext cx="6323965" cy="2624392"/>
            <a:chOff x="5003063" y="2167186"/>
            <a:chExt cx="6323965" cy="2624392"/>
          </a:xfrm>
        </p:grpSpPr>
        <p:grpSp>
          <p:nvGrpSpPr>
            <p:cNvPr id="46" name="组合 45"/>
            <p:cNvGrpSpPr/>
            <p:nvPr/>
          </p:nvGrpSpPr>
          <p:grpSpPr>
            <a:xfrm>
              <a:off x="5003063" y="2167186"/>
              <a:ext cx="6323965" cy="1431945"/>
              <a:chOff x="5003063" y="1343858"/>
              <a:chExt cx="6323965" cy="1431945"/>
            </a:xfrm>
          </p:grpSpPr>
          <p:sp>
            <p:nvSpPr>
              <p:cNvPr id="58" name="Number1"/>
              <p:cNvSpPr txBox="1"/>
              <p:nvPr>
                <p:custDataLst>
                  <p:tags r:id="rId9"/>
                </p:custDataLst>
              </p:nvPr>
            </p:nvSpPr>
            <p:spPr>
              <a:xfrm>
                <a:off x="5003063" y="1389171"/>
                <a:ext cx="972669" cy="922020"/>
              </a:xfrm>
              <a:prstGeom prst="rect">
                <a:avLst/>
              </a:prstGeom>
              <a:no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spAutoFit/>
              </a:bodyPr>
              <a:lstStyle>
                <a:defPPr>
                  <a:defRPr lang="zh-CN"/>
                </a:defPPr>
                <a:lvl1pPr algn="ctr" defTabSz="914400">
                  <a:defRPr sz="1400" b="1">
                    <a:solidFill>
                      <a:schemeClr val="tx1">
                        <a:lumMod val="90000"/>
                        <a:lumOff val="1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zh-CN" sz="5400" dirty="0">
                    <a:solidFill>
                      <a:schemeClr val="tx1"/>
                    </a:solidFill>
                  </a:rPr>
                  <a:t>3</a:t>
                </a:r>
              </a:p>
            </p:txBody>
          </p:sp>
          <p:sp>
            <p:nvSpPr>
              <p:cNvPr id="59" name="Bullet1"/>
              <p:cNvSpPr txBox="1"/>
              <p:nvPr>
                <p:custDataLst>
                  <p:tags r:id="rId10"/>
                </p:custDataLst>
              </p:nvPr>
            </p:nvSpPr>
            <p:spPr>
              <a:xfrm>
                <a:off x="5645978" y="1343858"/>
                <a:ext cx="5451106" cy="467585"/>
              </a:xfrm>
              <a:prstGeom prst="rect">
                <a:avLst/>
              </a:prstGeom>
              <a:no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normAutofit/>
              </a:bodyPr>
              <a:lstStyle>
                <a:defPPr>
                  <a:defRPr lang="zh-CN"/>
                </a:defPPr>
                <a:lvl1pPr algn="ctr" defTabSz="914400">
                  <a:defRPr sz="1400" b="1">
                    <a:solidFill>
                      <a:schemeClr val="tx1">
                        <a:lumMod val="90000"/>
                        <a:lumOff val="1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zh-CN" altLang="en-US" dirty="0">
                    <a:solidFill>
                      <a:schemeClr val="tx1"/>
                    </a:solidFill>
                  </a:rPr>
                  <a:t> </a:t>
                </a:r>
                <a:r>
                  <a:rPr lang="zh-CN" altLang="en-US" dirty="0" smtClean="0">
                    <a:solidFill>
                      <a:schemeClr val="tx1"/>
                    </a:solidFill>
                  </a:rPr>
                  <a:t> </a:t>
                </a:r>
                <a:r>
                  <a:rPr lang="zh-CN" altLang="en-US" dirty="0">
                    <a:solidFill>
                      <a:schemeClr val="tx1"/>
                    </a:solidFill>
                  </a:rPr>
                  <a:t>梯度的最终表达式</a:t>
                </a:r>
              </a:p>
            </p:txBody>
          </p:sp>
          <p:sp>
            <p:nvSpPr>
              <p:cNvPr id="61" name="Text1"/>
              <p:cNvSpPr/>
              <p:nvPr>
                <p:custDataLst>
                  <p:tags r:id="rId11"/>
                </p:custDataLst>
              </p:nvPr>
            </p:nvSpPr>
            <p:spPr>
              <a:xfrm>
                <a:off x="5825388" y="1868388"/>
                <a:ext cx="5501640" cy="907415"/>
              </a:xfrm>
              <a:prstGeom prst="rect">
                <a:avLst/>
              </a:prstGeom>
            </p:spPr>
            <p:txBody>
              <a:bodyPr wrap="square" lIns="91440" tIns="45720" rIns="91440" bIns="45720" anchor="t" anchorCtr="0">
                <a:noAutofit/>
              </a:bodyPr>
              <a:lstStyle/>
              <a:p>
                <a:pPr algn="l">
                  <a:buClrTx/>
                  <a:buSzTx/>
                  <a:buNone/>
                </a:pPr>
                <a:r>
                  <a:rPr lang="zh-CN" altLang="en-US" sz="900" dirty="0"/>
                  <a:t>将以上各部分联合起来，我们得到：</a:t>
                </a:r>
              </a:p>
              <a:p>
                <a:pPr algn="l">
                  <a:buClrTx/>
                  <a:buSzTx/>
                  <a:buNone/>
                </a:pPr>
                <a:endParaRPr lang="zh-CN" altLang="en-US" sz="900" dirty="0"/>
              </a:p>
              <a:p>
                <a:pPr algn="l">
                  <a:buClrTx/>
                  <a:buSzTx/>
                  <a:buNone/>
                </a:pPr>
                <a:r>
                  <a:rPr lang="zh-CN" altLang="en-US" sz="900" b="1" dirty="0"/>
                  <a:t>∂e/∂w = -2(y - a) * a(1 - a) * x</a:t>
                </a:r>
              </a:p>
              <a:p>
                <a:pPr algn="l">
                  <a:buClrTx/>
                  <a:buSzTx/>
                  <a:buNone/>
                </a:pPr>
                <a:r>
                  <a:rPr lang="zh-CN" altLang="en-US" sz="900" b="1" dirty="0"/>
                  <a:t>∂e/∂b = -2(y - a) * a(1 - a) * 1</a:t>
                </a:r>
              </a:p>
              <a:p>
                <a:pPr algn="l">
                  <a:buClrTx/>
                  <a:buSzTx/>
                  <a:buNone/>
                </a:pPr>
                <a:endParaRPr lang="zh-CN" altLang="en-US" sz="900" b="1" dirty="0"/>
              </a:p>
              <a:p>
                <a:pPr algn="l">
                  <a:buClrTx/>
                  <a:buSzTx/>
                  <a:buNone/>
                </a:pPr>
                <a:r>
                  <a:rPr lang="zh-CN" altLang="en-US" sz="900" b="1" dirty="0"/>
                  <a:t>这些公式清晰地描述了代价函数关于每个参数的梯度，并成为更新参数的依据。</a:t>
                </a:r>
              </a:p>
            </p:txBody>
          </p:sp>
        </p:grpSp>
        <p:grpSp>
          <p:nvGrpSpPr>
            <p:cNvPr id="47" name="组合 46"/>
            <p:cNvGrpSpPr/>
            <p:nvPr/>
          </p:nvGrpSpPr>
          <p:grpSpPr>
            <a:xfrm>
              <a:off x="5032302" y="3685366"/>
              <a:ext cx="6233160" cy="1106212"/>
              <a:chOff x="5032302" y="2862038"/>
              <a:chExt cx="6233160" cy="1106212"/>
            </a:xfrm>
          </p:grpSpPr>
          <p:cxnSp>
            <p:nvCxnSpPr>
              <p:cNvPr id="53" name="直接连接符 52"/>
              <p:cNvCxnSpPr/>
              <p:nvPr>
                <p:custDataLst>
                  <p:tags r:id="rId5"/>
                </p:custDataLst>
              </p:nvPr>
            </p:nvCxnSpPr>
            <p:spPr>
              <a:xfrm rot="5400000" flipV="1">
                <a:off x="7844365" y="926644"/>
                <a:ext cx="0" cy="3909722"/>
              </a:xfrm>
              <a:prstGeom prst="line">
                <a:avLst/>
              </a:prstGeom>
              <a:ln w="6350">
                <a:solidFill>
                  <a:schemeClr val="accent1"/>
                </a:solidFill>
                <a:tailEnd type="oval"/>
              </a:ln>
            </p:spPr>
            <p:style>
              <a:lnRef idx="1">
                <a:schemeClr val="accent1"/>
              </a:lnRef>
              <a:fillRef idx="0">
                <a:schemeClr val="accent1"/>
              </a:fillRef>
              <a:effectRef idx="0">
                <a:schemeClr val="accent1"/>
              </a:effectRef>
              <a:fontRef idx="minor">
                <a:schemeClr val="tx1"/>
              </a:fontRef>
            </p:style>
          </p:cxnSp>
          <p:grpSp>
            <p:nvGrpSpPr>
              <p:cNvPr id="54" name="组合 53"/>
              <p:cNvGrpSpPr/>
              <p:nvPr/>
            </p:nvGrpSpPr>
            <p:grpSpPr>
              <a:xfrm>
                <a:off x="5032302" y="2862038"/>
                <a:ext cx="6233160" cy="1106212"/>
                <a:chOff x="5090177" y="2862038"/>
                <a:chExt cx="6233160" cy="1106212"/>
              </a:xfrm>
            </p:grpSpPr>
            <p:sp>
              <p:nvSpPr>
                <p:cNvPr id="55" name="Number2"/>
                <p:cNvSpPr txBox="1"/>
                <p:nvPr>
                  <p:custDataLst>
                    <p:tags r:id="rId6"/>
                  </p:custDataLst>
                </p:nvPr>
              </p:nvSpPr>
              <p:spPr>
                <a:xfrm>
                  <a:off x="5090177" y="2862038"/>
                  <a:ext cx="1030177" cy="922020"/>
                </a:xfrm>
                <a:prstGeom prst="rect">
                  <a:avLst/>
                </a:prstGeom>
                <a:no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spAutoFit/>
                </a:bodyPr>
                <a:lstStyle>
                  <a:defPPr>
                    <a:defRPr lang="zh-CN"/>
                  </a:defPPr>
                  <a:lvl1pPr algn="ctr" defTabSz="914400">
                    <a:defRPr sz="1400" b="1">
                      <a:solidFill>
                        <a:schemeClr val="tx1">
                          <a:lumMod val="90000"/>
                          <a:lumOff val="1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zh-CN" sz="5400" dirty="0">
                      <a:solidFill>
                        <a:schemeClr val="accent1"/>
                      </a:solidFill>
                    </a:rPr>
                    <a:t>4</a:t>
                  </a:r>
                </a:p>
              </p:txBody>
            </p:sp>
            <p:sp>
              <p:nvSpPr>
                <p:cNvPr id="56" name="Bullet2"/>
                <p:cNvSpPr txBox="1"/>
                <p:nvPr>
                  <p:custDataLst>
                    <p:tags r:id="rId7"/>
                  </p:custDataLst>
                </p:nvPr>
              </p:nvSpPr>
              <p:spPr>
                <a:xfrm>
                  <a:off x="5742339" y="2864722"/>
                  <a:ext cx="5311574" cy="467585"/>
                </a:xfrm>
                <a:prstGeom prst="rect">
                  <a:avLst/>
                </a:prstGeom>
                <a:no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normAutofit/>
                </a:bodyPr>
                <a:lstStyle>
                  <a:defPPr>
                    <a:defRPr lang="zh-CN"/>
                  </a:defPPr>
                  <a:lvl1pPr algn="ctr" defTabSz="914400">
                    <a:defRPr sz="1400" b="1">
                      <a:solidFill>
                        <a:schemeClr val="tx1">
                          <a:lumMod val="90000"/>
                          <a:lumOff val="1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zh-CN" altLang="en-US" dirty="0" smtClean="0">
                      <a:solidFill>
                        <a:schemeClr val="tx1"/>
                      </a:solidFill>
                    </a:rPr>
                    <a:t>  </a:t>
                  </a:r>
                  <a:r>
                    <a:rPr lang="zh-CN" altLang="en-US" dirty="0">
                      <a:solidFill>
                        <a:schemeClr val="tx1"/>
                      </a:solidFill>
                    </a:rPr>
                    <a:t>激活函数如何提升</a:t>
                  </a:r>
                  <a:r>
                    <a:rPr lang="en-US" altLang="zh-CN" dirty="0">
                      <a:solidFill>
                        <a:schemeClr val="tx1"/>
                      </a:solidFill>
                    </a:rPr>
                    <a:t>“</a:t>
                  </a:r>
                  <a:r>
                    <a:rPr lang="zh-CN" altLang="en-US" dirty="0">
                      <a:solidFill>
                        <a:schemeClr val="tx1"/>
                      </a:solidFill>
                    </a:rPr>
                    <a:t>小蓝</a:t>
                  </a:r>
                  <a:r>
                    <a:rPr lang="en-US" altLang="zh-CN" dirty="0">
                      <a:solidFill>
                        <a:schemeClr val="tx1"/>
                      </a:solidFill>
                    </a:rPr>
                    <a:t>”</a:t>
                  </a:r>
                  <a:r>
                    <a:rPr lang="zh-CN" altLang="en-US" dirty="0">
                      <a:solidFill>
                        <a:schemeClr val="tx1"/>
                      </a:solidFill>
                    </a:rPr>
                    <a:t>的学习能力</a:t>
                  </a:r>
                </a:p>
              </p:txBody>
            </p:sp>
            <p:sp>
              <p:nvSpPr>
                <p:cNvPr id="57" name="Text2"/>
                <p:cNvSpPr/>
                <p:nvPr>
                  <p:custDataLst>
                    <p:tags r:id="rId8"/>
                  </p:custDataLst>
                </p:nvPr>
              </p:nvSpPr>
              <p:spPr>
                <a:xfrm>
                  <a:off x="5947427" y="3361190"/>
                  <a:ext cx="5375910" cy="607060"/>
                </a:xfrm>
                <a:prstGeom prst="rect">
                  <a:avLst/>
                </a:prstGeom>
              </p:spPr>
              <p:txBody>
                <a:bodyPr wrap="square" lIns="91440" tIns="45720" rIns="91440" bIns="45720" anchor="t" anchorCtr="0">
                  <a:noAutofit/>
                </a:bodyPr>
                <a:lstStyle/>
                <a:p>
                  <a:r>
                    <a:rPr lang="zh-CN" altLang="en-US" sz="900" b="1" dirty="0"/>
                    <a:t>激活函数的加入，不仅改变了输出的形式，还优化了梯度计算的稳定性与效率。</a:t>
                  </a:r>
                </a:p>
                <a:p>
                  <a:endParaRPr lang="zh-CN" altLang="en-US" sz="900" b="1" dirty="0"/>
                </a:p>
                <a:p>
                  <a:r>
                    <a:rPr lang="zh-CN" altLang="en-US" sz="900" b="1" dirty="0">
                      <a:sym typeface="+mn-ea"/>
                    </a:rPr>
                    <a:t>梯度的分步计算逻辑清晰，易于实现，也为复杂神经网络提升了处理非线性的复杂问题能力。</a:t>
                  </a:r>
                  <a:endParaRPr lang="zh-CN" altLang="en-US" sz="900" b="1" dirty="0"/>
                </a:p>
              </p:txBody>
            </p:sp>
          </p:grpSp>
        </p:grpSp>
      </p:grpSp>
      <p:sp>
        <p:nvSpPr>
          <p:cNvPr id="11" name="Number1"/>
          <p:cNvSpPr txBox="1"/>
          <p:nvPr>
            <p:custDataLst>
              <p:tags r:id="rId2"/>
            </p:custDataLst>
          </p:nvPr>
        </p:nvSpPr>
        <p:spPr>
          <a:xfrm>
            <a:off x="5222116" y="3606913"/>
            <a:ext cx="972669" cy="922020"/>
          </a:xfrm>
          <a:prstGeom prst="rect">
            <a:avLst/>
          </a:prstGeom>
          <a:no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spAutoFit/>
          </a:bodyPr>
          <a:lstStyle>
            <a:defPPr>
              <a:defRPr lang="zh-CN"/>
            </a:defPPr>
            <a:lvl1pPr algn="ctr" defTabSz="914400">
              <a:defRPr sz="1400" b="1">
                <a:solidFill>
                  <a:schemeClr val="tx1">
                    <a:lumMod val="90000"/>
                    <a:lumOff val="1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zh-CN" sz="5400" dirty="0">
                <a:solidFill>
                  <a:schemeClr val="tx1"/>
                </a:solidFill>
              </a:rPr>
              <a:t>5</a:t>
            </a:r>
          </a:p>
        </p:txBody>
      </p:sp>
      <p:sp>
        <p:nvSpPr>
          <p:cNvPr id="12" name="Bullet1"/>
          <p:cNvSpPr txBox="1"/>
          <p:nvPr>
            <p:custDataLst>
              <p:tags r:id="rId3"/>
            </p:custDataLst>
          </p:nvPr>
        </p:nvSpPr>
        <p:spPr>
          <a:xfrm>
            <a:off x="5872016" y="3546360"/>
            <a:ext cx="5451106" cy="467585"/>
          </a:xfrm>
          <a:prstGeom prst="rect">
            <a:avLst/>
          </a:prstGeom>
          <a:no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normAutofit/>
          </a:bodyPr>
          <a:lstStyle>
            <a:defPPr>
              <a:defRPr lang="zh-CN"/>
            </a:defPPr>
            <a:lvl1pPr algn="ctr" defTabSz="914400">
              <a:defRPr sz="1400" b="1">
                <a:solidFill>
                  <a:schemeClr val="tx1">
                    <a:lumMod val="90000"/>
                    <a:lumOff val="1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zh-CN" altLang="en-US" dirty="0">
                <a:solidFill>
                  <a:schemeClr val="tx1"/>
                </a:solidFill>
              </a:rPr>
              <a:t> </a:t>
            </a:r>
            <a:r>
              <a:rPr lang="zh-CN" altLang="en-US" dirty="0" smtClean="0">
                <a:solidFill>
                  <a:schemeClr val="tx1"/>
                </a:solidFill>
              </a:rPr>
              <a:t> </a:t>
            </a:r>
            <a:r>
              <a:rPr lang="zh-CN" altLang="en-US" dirty="0">
                <a:solidFill>
                  <a:schemeClr val="tx1"/>
                </a:solidFill>
              </a:rPr>
              <a:t>更深层的复杂模型：嵌套的复合函数</a:t>
            </a:r>
          </a:p>
        </p:txBody>
      </p:sp>
      <p:sp>
        <p:nvSpPr>
          <p:cNvPr id="13" name="Text1"/>
          <p:cNvSpPr/>
          <p:nvPr>
            <p:custDataLst>
              <p:tags r:id="rId4"/>
            </p:custDataLst>
          </p:nvPr>
        </p:nvSpPr>
        <p:spPr>
          <a:xfrm>
            <a:off x="6044565" y="4086225"/>
            <a:ext cx="5501640" cy="1673225"/>
          </a:xfrm>
          <a:prstGeom prst="rect">
            <a:avLst/>
          </a:prstGeom>
        </p:spPr>
        <p:txBody>
          <a:bodyPr wrap="square" lIns="91440" tIns="45720" rIns="91440" bIns="45720" anchor="t" anchorCtr="0">
            <a:noAutofit/>
          </a:bodyPr>
          <a:lstStyle/>
          <a:p>
            <a:pPr algn="l">
              <a:buClrTx/>
              <a:buSzTx/>
              <a:buNone/>
            </a:pPr>
            <a:r>
              <a:rPr lang="zh-CN" altLang="en-US" sz="900" b="1" dirty="0"/>
              <a:t>对于深度神经网络，每一层的输出会成为下一层的输入，</a:t>
            </a:r>
          </a:p>
          <a:p>
            <a:pPr algn="l">
              <a:buClrTx/>
              <a:buSzTx/>
              <a:buNone/>
            </a:pPr>
            <a:r>
              <a:rPr lang="zh-CN" altLang="en-US" sz="900" b="1" dirty="0"/>
              <a:t>形成一个嵌套的复合函数：a4 = g(f(g(f(g(f(x, b))))))</a:t>
            </a:r>
          </a:p>
          <a:p>
            <a:pPr algn="l">
              <a:buClrTx/>
              <a:buSzTx/>
              <a:buNone/>
            </a:pPr>
            <a:endParaRPr lang="zh-CN" altLang="en-US" sz="900" b="1" dirty="0"/>
          </a:p>
          <a:p>
            <a:pPr algn="l">
              <a:buClrTx/>
              <a:buSzTx/>
              <a:buNone/>
            </a:pPr>
            <a:r>
              <a:rPr lang="zh-CN" altLang="en-US" sz="900" dirty="0"/>
              <a:t>公式解读：</a:t>
            </a:r>
          </a:p>
          <a:p>
            <a:pPr algn="l">
              <a:buClrTx/>
              <a:buSzTx/>
              <a:buNone/>
            </a:pPr>
            <a:r>
              <a:rPr lang="zh-CN" altLang="en-US" sz="900" dirty="0"/>
              <a:t>f 表示线性变换，例如 z = wx + b。</a:t>
            </a:r>
          </a:p>
          <a:p>
            <a:pPr algn="l">
              <a:buClrTx/>
              <a:buSzTx/>
              <a:buNone/>
            </a:pPr>
            <a:r>
              <a:rPr lang="zh-CN" altLang="en-US" sz="900" dirty="0"/>
              <a:t>g 表示激活函数，例如 g(z) = sigmoid(z)。</a:t>
            </a:r>
          </a:p>
          <a:p>
            <a:pPr algn="l">
              <a:buClrTx/>
              <a:buSzTx/>
              <a:buNone/>
            </a:pPr>
            <a:endParaRPr lang="zh-CN" altLang="en-US" sz="900" dirty="0"/>
          </a:p>
          <a:p>
            <a:pPr algn="l">
              <a:buClrTx/>
              <a:buSzTx/>
              <a:buNone/>
            </a:pPr>
            <a:r>
              <a:rPr lang="zh-CN" altLang="en-US" sz="900" b="1" dirty="0"/>
              <a:t>多层神经网络，其本质就是一个嵌套的非常非常深的复合函数，当然不仅可以纵向的增加神经元的层数，也可以横向的增加每一层神经元的个数，而利用复合函数求导的链式法则，把梯度下降和反向传播完美结合后，不论这个网络有多深有多宽，我们都可以用同样的套路计算出代价函数在每个神经元上全部参数的导数，然后利用梯度下降算法去调整这些参数</a:t>
            </a:r>
          </a:p>
        </p:txBody>
      </p:sp>
      <p:pic>
        <p:nvPicPr>
          <p:cNvPr id="14" name="图片 13"/>
          <p:cNvPicPr/>
          <p:nvPr/>
        </p:nvPicPr>
        <p:blipFill>
          <a:blip r:embed="rId14"/>
          <a:stretch>
            <a:fillRect/>
          </a:stretch>
        </p:blipFill>
        <p:spPr>
          <a:xfrm>
            <a:off x="217805" y="872490"/>
            <a:ext cx="5126990" cy="2061845"/>
          </a:xfrm>
          <a:prstGeom prst="rect">
            <a:avLst/>
          </a:prstGeom>
        </p:spPr>
      </p:pic>
      <p:pic>
        <p:nvPicPr>
          <p:cNvPr id="3" name="图片 2"/>
          <p:cNvPicPr/>
          <p:nvPr/>
        </p:nvPicPr>
        <p:blipFill>
          <a:blip r:embed="rId15"/>
          <a:stretch>
            <a:fillRect/>
          </a:stretch>
        </p:blipFill>
        <p:spPr>
          <a:xfrm>
            <a:off x="200025" y="3026410"/>
            <a:ext cx="5144770" cy="1502410"/>
          </a:xfrm>
          <a:prstGeom prst="rect">
            <a:avLst/>
          </a:prstGeom>
        </p:spPr>
      </p:pic>
      <p:pic>
        <p:nvPicPr>
          <p:cNvPr id="6" name="图片 5"/>
          <p:cNvPicPr/>
          <p:nvPr/>
        </p:nvPicPr>
        <p:blipFill>
          <a:blip r:embed="rId16"/>
          <a:stretch>
            <a:fillRect/>
          </a:stretch>
        </p:blipFill>
        <p:spPr>
          <a:xfrm>
            <a:off x="187325" y="4620895"/>
            <a:ext cx="5157470" cy="1702435"/>
          </a:xfrm>
          <a:prstGeom prst="rect">
            <a:avLst/>
          </a:prstGeom>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47528" y="228664"/>
            <a:ext cx="11278712" cy="437515"/>
          </a:xfrm>
        </p:spPr>
        <p:txBody>
          <a:bodyPr/>
          <a:lstStyle/>
          <a:p>
            <a:r>
              <a:rPr lang="zh-CN" altLang="en-US" dirty="0"/>
              <a:t>感知器</a:t>
            </a:r>
            <a:r>
              <a:rPr lang="en-US" altLang="zh-CN" dirty="0"/>
              <a:t> </a:t>
            </a:r>
            <a:r>
              <a:rPr dirty="0"/>
              <a:t>到</a:t>
            </a:r>
            <a:r>
              <a:rPr lang="en-US" altLang="zh-CN" dirty="0"/>
              <a:t> </a:t>
            </a:r>
            <a:r>
              <a:rPr dirty="0"/>
              <a:t>反向传播算法</a:t>
            </a:r>
          </a:p>
        </p:txBody>
      </p:sp>
      <p:grpSp>
        <p:nvGrpSpPr>
          <p:cNvPr id="46" name="组合 45"/>
          <p:cNvGrpSpPr/>
          <p:nvPr/>
        </p:nvGrpSpPr>
        <p:grpSpPr>
          <a:xfrm>
            <a:off x="5190490" y="852814"/>
            <a:ext cx="6323965" cy="2995295"/>
            <a:chOff x="5003063" y="1266704"/>
            <a:chExt cx="6323965" cy="2475984"/>
          </a:xfrm>
        </p:grpSpPr>
        <p:sp>
          <p:nvSpPr>
            <p:cNvPr id="58" name="Number1"/>
            <p:cNvSpPr txBox="1"/>
            <p:nvPr>
              <p:custDataLst>
                <p:tags r:id="rId1"/>
              </p:custDataLst>
            </p:nvPr>
          </p:nvSpPr>
          <p:spPr>
            <a:xfrm>
              <a:off x="5003063" y="1391907"/>
              <a:ext cx="972669" cy="762240"/>
            </a:xfrm>
            <a:prstGeom prst="rect">
              <a:avLst/>
            </a:prstGeom>
            <a:no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spAutoFit/>
            </a:bodyPr>
            <a:lstStyle>
              <a:defPPr>
                <a:defRPr lang="zh-CN"/>
              </a:defPPr>
              <a:lvl1pPr algn="ctr" defTabSz="914400">
                <a:defRPr sz="1400" b="1">
                  <a:solidFill>
                    <a:schemeClr val="tx1">
                      <a:lumMod val="90000"/>
                      <a:lumOff val="1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zh-CN" sz="5400" dirty="0">
                  <a:solidFill>
                    <a:schemeClr val="tx1"/>
                  </a:solidFill>
                </a:rPr>
                <a:t>1</a:t>
              </a:r>
            </a:p>
          </p:txBody>
        </p:sp>
        <p:sp>
          <p:nvSpPr>
            <p:cNvPr id="59" name="Bullet1"/>
            <p:cNvSpPr txBox="1"/>
            <p:nvPr>
              <p:custDataLst>
                <p:tags r:id="rId2"/>
              </p:custDataLst>
            </p:nvPr>
          </p:nvSpPr>
          <p:spPr>
            <a:xfrm>
              <a:off x="5645978" y="1266704"/>
              <a:ext cx="5451106" cy="467585"/>
            </a:xfrm>
            <a:prstGeom prst="rect">
              <a:avLst/>
            </a:prstGeom>
            <a:no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normAutofit/>
            </a:bodyPr>
            <a:lstStyle>
              <a:defPPr>
                <a:defRPr lang="zh-CN"/>
              </a:defPPr>
              <a:lvl1pPr algn="ctr" defTabSz="914400">
                <a:defRPr sz="1400" b="1">
                  <a:solidFill>
                    <a:schemeClr val="tx1">
                      <a:lumMod val="90000"/>
                      <a:lumOff val="1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zh-CN" altLang="en-US" dirty="0">
                  <a:solidFill>
                    <a:schemeClr val="tx1"/>
                  </a:solidFill>
                </a:rPr>
                <a:t> </a:t>
              </a:r>
              <a:r>
                <a:rPr lang="zh-CN" altLang="en-US" dirty="0" smtClean="0">
                  <a:solidFill>
                    <a:schemeClr val="tx1"/>
                  </a:solidFill>
                </a:rPr>
                <a:t> 激活函数</a:t>
              </a:r>
              <a:r>
                <a:rPr lang="en-US" altLang="zh-CN" dirty="0" smtClean="0">
                  <a:solidFill>
                    <a:schemeClr val="tx1"/>
                  </a:solidFill>
                </a:rPr>
                <a:t> - </a:t>
              </a:r>
              <a:r>
                <a:rPr lang="zh-CN" altLang="en-US" dirty="0" smtClean="0">
                  <a:solidFill>
                    <a:schemeClr val="tx1"/>
                  </a:solidFill>
                </a:rPr>
                <a:t>赋予了灵魂</a:t>
              </a:r>
            </a:p>
          </p:txBody>
        </p:sp>
        <p:sp>
          <p:nvSpPr>
            <p:cNvPr id="61" name="Text1"/>
            <p:cNvSpPr/>
            <p:nvPr>
              <p:custDataLst>
                <p:tags r:id="rId3"/>
              </p:custDataLst>
            </p:nvPr>
          </p:nvSpPr>
          <p:spPr>
            <a:xfrm>
              <a:off x="5825388" y="1791086"/>
              <a:ext cx="5501640" cy="1951602"/>
            </a:xfrm>
            <a:prstGeom prst="rect">
              <a:avLst/>
            </a:prstGeom>
          </p:spPr>
          <p:txBody>
            <a:bodyPr wrap="square" lIns="91440" tIns="45720" rIns="91440" bIns="45720" anchor="t" anchorCtr="0">
              <a:noAutofit/>
            </a:bodyPr>
            <a:lstStyle/>
            <a:p>
              <a:pPr algn="l">
                <a:buClrTx/>
                <a:buSzTx/>
                <a:buNone/>
              </a:pPr>
              <a:r>
                <a:rPr lang="zh-CN" altLang="en-US" sz="900" b="1" dirty="0"/>
                <a:t>对于一个多层的神经网络，如果每个神经元都是一个线性函数，那么即使我们有很多很多的神经元构建出一个复杂的神经网络，从数学上来说，他们在一起仍然是一个线性系统，因为线性函数不论怎么叠加，结果都是一个线性函数。</a:t>
              </a:r>
            </a:p>
            <a:p>
              <a:pPr algn="l">
                <a:buClrTx/>
                <a:buSzTx/>
                <a:buNone/>
              </a:pPr>
              <a:endParaRPr lang="zh-CN" altLang="en-US" sz="900" b="1" dirty="0"/>
            </a:p>
            <a:p>
              <a:pPr algn="l">
                <a:buClrTx/>
                <a:buSzTx/>
                <a:buNone/>
              </a:pPr>
              <a:r>
                <a:rPr lang="zh-CN" altLang="en-US" sz="900" b="1" dirty="0"/>
                <a:t>而激活函数是非线性的，它让我们的神经网络摆脱线性的约束，开始具备处理越来越复杂问题的能力。我们将</a:t>
              </a:r>
              <a:r>
                <a:rPr lang="zh-CN" altLang="en-US" sz="900" b="1" dirty="0" smtClean="0"/>
                <a:t>在</a:t>
              </a:r>
              <a:r>
                <a:rPr lang="zh-CN" altLang="en-US" sz="900" b="1" dirty="0"/>
                <a:t>接下来</a:t>
              </a:r>
              <a:r>
                <a:rPr lang="zh-CN" altLang="en-US" sz="900" b="1" dirty="0" smtClean="0"/>
                <a:t>详细</a:t>
              </a:r>
              <a:r>
                <a:rPr lang="zh-CN" altLang="en-US" sz="900" b="1" dirty="0"/>
                <a:t>的说明这个问题，加入激活函数神经元扩展到多个节点的网络，这时候也就可以说是更一般情况下真正的反向传播算法：把代价函数在神经网络中反向传播到各个节点，计算参数对代价函数的影响，然后调整参数。正是深度学习的开山鼻祖乔弗里辛顿和戴维诺姆特等人在</a:t>
              </a:r>
              <a:r>
                <a:rPr lang="en-US" altLang="zh-CN" sz="900" b="1" dirty="0"/>
                <a:t>1986</a:t>
              </a:r>
              <a:r>
                <a:rPr lang="zh-CN" altLang="en-US" sz="900" b="1" dirty="0"/>
                <a:t>年开始在神经网络的研究中引入的反向传播算法成为了现代神经网络的基石。</a:t>
              </a:r>
              <a:r>
                <a:rPr lang="en-US" altLang="zh-CN" sz="900" b="1" dirty="0"/>
                <a:t>​</a:t>
              </a:r>
            </a:p>
            <a:p>
              <a:pPr algn="l">
                <a:buClrTx/>
                <a:buSzTx/>
                <a:buNone/>
              </a:pPr>
              <a:endParaRPr lang="en-US" altLang="zh-CN" sz="900" b="1" dirty="0"/>
            </a:p>
            <a:p>
              <a:pPr algn="l">
                <a:buClrTx/>
                <a:buSzTx/>
                <a:buNone/>
              </a:pPr>
              <a:r>
                <a:rPr lang="zh-CN" altLang="en-US" sz="900" b="1" dirty="0"/>
                <a:t>目前深度学习又统治着整个人工智能领域，而在此之前，人们对于多层感知器深度神经网络一直持有悲观的态度，正如明斯基和帕波特在反向传播算法发明之前的</a:t>
              </a:r>
              <a:r>
                <a:rPr lang="en-US" altLang="zh-CN" sz="900" b="1" dirty="0"/>
                <a:t>1961</a:t>
              </a:r>
              <a:r>
                <a:rPr lang="zh-CN" altLang="en-US" sz="900" b="1" dirty="0"/>
                <a:t>年是这么评价的。</a:t>
              </a:r>
            </a:p>
            <a:p>
              <a:pPr algn="l">
                <a:buClrTx/>
                <a:buSzTx/>
                <a:buNone/>
              </a:pPr>
              <a:endParaRPr lang="zh-CN" altLang="en-US" sz="900" b="1" dirty="0"/>
            </a:p>
            <a:p>
              <a:pPr algn="l">
                <a:buClrTx/>
                <a:buSzTx/>
                <a:buNone/>
              </a:pPr>
              <a:r>
                <a:rPr lang="zh-CN" altLang="en-US" sz="900" b="1" dirty="0"/>
                <a:t>本来平平无奇的利用本科一年级就学过的复合函数的链式求导法则的反向传播算法，却是在罗森布拉特感知器发明的</a:t>
              </a:r>
              <a:r>
                <a:rPr lang="en-US" altLang="zh-CN" sz="900" b="1" dirty="0"/>
                <a:t>27</a:t>
              </a:r>
              <a:r>
                <a:rPr lang="zh-CN" altLang="en-US" sz="900" b="1" dirty="0"/>
                <a:t>年后才被提出。正如深度学习领域的另一位巨头人物</a:t>
              </a:r>
              <a:r>
                <a:rPr lang="en-US" altLang="zh-CN" sz="900" b="1" dirty="0"/>
                <a:t>benjio</a:t>
              </a:r>
              <a:r>
                <a:rPr lang="zh-CN" altLang="en-US" sz="900" b="1" dirty="0"/>
                <a:t>说的那样，很多看似显而易见的想法，只有在事后才变得显而易见。</a:t>
              </a:r>
            </a:p>
          </p:txBody>
        </p:sp>
      </p:grpSp>
      <p:pic>
        <p:nvPicPr>
          <p:cNvPr id="3" name="图片 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96575" y="857994"/>
            <a:ext cx="4982435" cy="2803596"/>
          </a:xfrm>
          <a:prstGeom prst="rect">
            <a:avLst/>
          </a:prstGeom>
        </p:spPr>
      </p:pic>
      <p:pic>
        <p:nvPicPr>
          <p:cNvPr id="4" name="图片 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96575" y="3753839"/>
            <a:ext cx="4982435" cy="2803596"/>
          </a:xfrm>
          <a:prstGeom prst="rect">
            <a:avLst/>
          </a:prstGeom>
        </p:spPr>
      </p:pic>
      <p:pic>
        <p:nvPicPr>
          <p:cNvPr id="5" name="图片 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163159" y="3932126"/>
            <a:ext cx="4404104" cy="2478171"/>
          </a:xfrm>
          <a:prstGeom prst="rect">
            <a:avLst/>
          </a:prstGeom>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47528" y="228664"/>
            <a:ext cx="11278712" cy="406971"/>
          </a:xfrm>
        </p:spPr>
        <p:txBody>
          <a:bodyPr/>
          <a:lstStyle/>
          <a:p>
            <a:r>
              <a:rPr lang="zh-CN" altLang="en-US" dirty="0" smtClean="0"/>
              <a:t>世界</a:t>
            </a:r>
            <a:r>
              <a:rPr lang="zh-CN" altLang="en-US" dirty="0"/>
              <a:t>变了！“小蓝”的旧尺子量不准新豆豆</a:t>
            </a:r>
          </a:p>
        </p:txBody>
      </p:sp>
      <p:cxnSp>
        <p:nvCxnSpPr>
          <p:cNvPr id="44" name="直接连接符 43"/>
          <p:cNvCxnSpPr/>
          <p:nvPr/>
        </p:nvCxnSpPr>
        <p:spPr>
          <a:xfrm flipV="1">
            <a:off x="5540869" y="1286371"/>
            <a:ext cx="5371705" cy="39180"/>
          </a:xfrm>
          <a:prstGeom prst="line">
            <a:avLst/>
          </a:prstGeom>
          <a:ln w="6350">
            <a:solidFill>
              <a:schemeClr val="tx2">
                <a:alpha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45" name="Text3"/>
          <p:cNvSpPr/>
          <p:nvPr/>
        </p:nvSpPr>
        <p:spPr>
          <a:xfrm>
            <a:off x="5517085" y="857167"/>
            <a:ext cx="6171333" cy="379363"/>
          </a:xfrm>
          <a:prstGeom prst="rect">
            <a:avLst/>
          </a:prstGeom>
        </p:spPr>
        <p:txBody>
          <a:bodyPr wrap="square" lIns="91440" tIns="45720" rIns="91440" bIns="45720" anchor="t" anchorCtr="0">
            <a:noAutofit/>
          </a:bodyPr>
          <a:lstStyle/>
          <a:p>
            <a:r>
              <a:rPr lang="zh-CN" altLang="en-US" sz="1000" b="1" dirty="0" smtClean="0"/>
              <a:t>大自然</a:t>
            </a:r>
            <a:r>
              <a:rPr lang="zh-CN" altLang="en-US" sz="1000" b="1" dirty="0"/>
              <a:t>往往是变幻莫测，喜怒无常。在一次地球环境巨变之后，小蓝所在的海底生物们也经历了巨大的进化，豆豆变得不再是简单的越大或者越小越可能有毒，而是在某个大小范围内有毒，而某些范围内无毒。</a:t>
            </a:r>
          </a:p>
        </p:txBody>
      </p:sp>
      <p:grpSp>
        <p:nvGrpSpPr>
          <p:cNvPr id="28" name="组合 27"/>
          <p:cNvGrpSpPr/>
          <p:nvPr/>
        </p:nvGrpSpPr>
        <p:grpSpPr>
          <a:xfrm>
            <a:off x="5190366" y="1377558"/>
            <a:ext cx="6498051" cy="3580056"/>
            <a:chOff x="5003063" y="1626497"/>
            <a:chExt cx="6498051" cy="3580056"/>
          </a:xfrm>
        </p:grpSpPr>
        <p:grpSp>
          <p:nvGrpSpPr>
            <p:cNvPr id="46" name="组合 45"/>
            <p:cNvGrpSpPr/>
            <p:nvPr/>
          </p:nvGrpSpPr>
          <p:grpSpPr>
            <a:xfrm>
              <a:off x="5003063" y="1626497"/>
              <a:ext cx="6323965" cy="1379401"/>
              <a:chOff x="5003063" y="803169"/>
              <a:chExt cx="6323965" cy="1379401"/>
            </a:xfrm>
          </p:grpSpPr>
          <p:sp>
            <p:nvSpPr>
              <p:cNvPr id="58" name="Number1"/>
              <p:cNvSpPr txBox="1"/>
              <p:nvPr/>
            </p:nvSpPr>
            <p:spPr>
              <a:xfrm>
                <a:off x="5003063" y="847827"/>
                <a:ext cx="972669" cy="923330"/>
              </a:xfrm>
              <a:prstGeom prst="rect">
                <a:avLst/>
              </a:prstGeom>
              <a:no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spAutoFit/>
              </a:bodyPr>
              <a:lstStyle>
                <a:defPPr>
                  <a:defRPr lang="zh-CN"/>
                </a:defPPr>
                <a:lvl1pPr algn="ctr" defTabSz="914400">
                  <a:defRPr sz="1400" b="1">
                    <a:solidFill>
                      <a:schemeClr val="tx1">
                        <a:lumMod val="90000"/>
                        <a:lumOff val="1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zh-CN" sz="5400" dirty="0">
                    <a:solidFill>
                      <a:schemeClr val="tx1"/>
                    </a:solidFill>
                  </a:rPr>
                  <a:t>1</a:t>
                </a:r>
                <a:endParaRPr lang="zh-CN" altLang="en-US" sz="5400" dirty="0">
                  <a:solidFill>
                    <a:schemeClr val="tx1"/>
                  </a:solidFill>
                </a:endParaRPr>
              </a:p>
            </p:txBody>
          </p:sp>
          <p:sp>
            <p:nvSpPr>
              <p:cNvPr id="59" name="Bullet1"/>
              <p:cNvSpPr txBox="1"/>
              <p:nvPr/>
            </p:nvSpPr>
            <p:spPr>
              <a:xfrm>
                <a:off x="5645978" y="803169"/>
                <a:ext cx="5451106" cy="467585"/>
              </a:xfrm>
              <a:prstGeom prst="rect">
                <a:avLst/>
              </a:prstGeom>
              <a:no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normAutofit/>
              </a:bodyPr>
              <a:lstStyle>
                <a:defPPr>
                  <a:defRPr lang="zh-CN"/>
                </a:defPPr>
                <a:lvl1pPr algn="ctr" defTabSz="914400">
                  <a:defRPr sz="1400" b="1">
                    <a:solidFill>
                      <a:schemeClr val="tx1">
                        <a:lumMod val="90000"/>
                        <a:lumOff val="1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zh-CN" altLang="en-US" dirty="0">
                    <a:solidFill>
                      <a:schemeClr val="tx1"/>
                    </a:solidFill>
                  </a:rPr>
                  <a:t> </a:t>
                </a:r>
                <a:r>
                  <a:rPr lang="zh-CN" altLang="en-US" dirty="0" smtClean="0">
                    <a:solidFill>
                      <a:schemeClr val="tx1"/>
                    </a:solidFill>
                  </a:rPr>
                  <a:t>新</a:t>
                </a:r>
                <a:r>
                  <a:rPr lang="zh-CN" altLang="en-US" dirty="0">
                    <a:solidFill>
                      <a:schemeClr val="tx1"/>
                    </a:solidFill>
                  </a:rPr>
                  <a:t>挑战：豆豆世界</a:t>
                </a:r>
                <a:r>
                  <a:rPr lang="zh-CN" altLang="en-US" dirty="0" smtClean="0">
                    <a:solidFill>
                      <a:schemeClr val="tx1"/>
                    </a:solidFill>
                  </a:rPr>
                  <a:t>出现了进化</a:t>
                </a:r>
                <a:endParaRPr lang="zh-CN" altLang="en-US" dirty="0">
                  <a:solidFill>
                    <a:schemeClr val="tx1"/>
                  </a:solidFill>
                </a:endParaRPr>
              </a:p>
            </p:txBody>
          </p:sp>
          <p:sp>
            <p:nvSpPr>
              <p:cNvPr id="61" name="Text1"/>
              <p:cNvSpPr/>
              <p:nvPr/>
            </p:nvSpPr>
            <p:spPr>
              <a:xfrm>
                <a:off x="5825388" y="1327700"/>
                <a:ext cx="5501640" cy="854870"/>
              </a:xfrm>
              <a:prstGeom prst="rect">
                <a:avLst/>
              </a:prstGeom>
            </p:spPr>
            <p:txBody>
              <a:bodyPr wrap="square" lIns="91440" tIns="45720" rIns="91440" bIns="45720" anchor="t" anchorCtr="0">
                <a:noAutofit/>
              </a:bodyPr>
              <a:lstStyle/>
              <a:p>
                <a:r>
                  <a:rPr lang="zh-CN" altLang="en-US" sz="900" dirty="0"/>
                  <a:t>但是，随着豆豆的进化！一批全新的豆豆出现了，它们的毒性分布非常奇特：</a:t>
                </a:r>
              </a:p>
              <a:p>
                <a:r>
                  <a:rPr lang="zh-CN" altLang="en-US" sz="900" b="1" dirty="0"/>
                  <a:t>“看图中的数据点：小个头的豆豆是安全的（纵坐标接近</a:t>
                </a:r>
                <a:r>
                  <a:rPr lang="en-US" altLang="zh-CN" sz="900" b="1" dirty="0"/>
                  <a:t>0</a:t>
                </a:r>
                <a:r>
                  <a:rPr lang="zh-CN" altLang="en-US" sz="900" b="1" dirty="0"/>
                  <a:t>）。”</a:t>
                </a:r>
              </a:p>
              <a:p>
                <a:r>
                  <a:rPr lang="zh-CN" altLang="en-US" sz="900" b="1" dirty="0"/>
                  <a:t>“中等个头的豆豆却是剧毒的（纵坐标接近</a:t>
                </a:r>
                <a:r>
                  <a:rPr lang="en-US" altLang="zh-CN" sz="900" b="1" dirty="0"/>
                  <a:t>1</a:t>
                </a:r>
                <a:r>
                  <a:rPr lang="zh-CN" altLang="en-US" sz="900" b="1" dirty="0"/>
                  <a:t>）。”</a:t>
                </a:r>
              </a:p>
              <a:p>
                <a:r>
                  <a:rPr lang="zh-CN" altLang="en-US" sz="900" b="1" dirty="0"/>
                  <a:t>“但神奇的是，那些非常非常大的豆豆，反而又变得安全了（纵坐标再次接近</a:t>
                </a:r>
                <a:r>
                  <a:rPr lang="en-US" altLang="zh-CN" sz="900" b="1" dirty="0"/>
                  <a:t>0</a:t>
                </a:r>
                <a:r>
                  <a:rPr lang="zh-CN" altLang="en-US" sz="900" b="1" dirty="0"/>
                  <a:t>）！”</a:t>
                </a:r>
              </a:p>
              <a:p>
                <a:r>
                  <a:rPr lang="zh-CN" altLang="en-US" sz="900" b="1" dirty="0"/>
                  <a:t>“这形成了一个‘低</a:t>
                </a:r>
                <a:r>
                  <a:rPr lang="en-US" altLang="zh-CN" sz="900" b="1" dirty="0"/>
                  <a:t>-</a:t>
                </a:r>
                <a:r>
                  <a:rPr lang="zh-CN" altLang="en-US" sz="900" b="1" dirty="0"/>
                  <a:t>高</a:t>
                </a:r>
                <a:r>
                  <a:rPr lang="en-US" altLang="zh-CN" sz="900" b="1" dirty="0"/>
                  <a:t>-</a:t>
                </a:r>
                <a:r>
                  <a:rPr lang="zh-CN" altLang="en-US" sz="900" b="1" dirty="0"/>
                  <a:t>低’的模式，就像一座小山丘。”</a:t>
                </a:r>
                <a:endParaRPr lang="en-US" altLang="zh-CN" sz="900" b="1" dirty="0"/>
              </a:p>
              <a:p>
                <a:endParaRPr lang="en-US" altLang="zh-CN" sz="900" dirty="0"/>
              </a:p>
              <a:p>
                <a:endParaRPr lang="zh-CN" altLang="en-US" sz="900" b="1" dirty="0"/>
              </a:p>
            </p:txBody>
          </p:sp>
        </p:grpSp>
        <p:grpSp>
          <p:nvGrpSpPr>
            <p:cNvPr id="47" name="组合 46"/>
            <p:cNvGrpSpPr/>
            <p:nvPr/>
          </p:nvGrpSpPr>
          <p:grpSpPr>
            <a:xfrm>
              <a:off x="5032302" y="3132585"/>
              <a:ext cx="6468812" cy="2073968"/>
              <a:chOff x="5032302" y="2309257"/>
              <a:chExt cx="6468812" cy="2073968"/>
            </a:xfrm>
          </p:grpSpPr>
          <p:cxnSp>
            <p:nvCxnSpPr>
              <p:cNvPr id="53" name="直接连接符 52"/>
              <p:cNvCxnSpPr/>
              <p:nvPr/>
            </p:nvCxnSpPr>
            <p:spPr>
              <a:xfrm rot="5400000" flipV="1">
                <a:off x="7844365" y="354396"/>
                <a:ext cx="0" cy="3909722"/>
              </a:xfrm>
              <a:prstGeom prst="line">
                <a:avLst/>
              </a:prstGeom>
              <a:ln w="6350">
                <a:solidFill>
                  <a:schemeClr val="accent1"/>
                </a:solidFill>
                <a:tailEnd type="oval"/>
              </a:ln>
            </p:spPr>
            <p:style>
              <a:lnRef idx="1">
                <a:schemeClr val="accent1"/>
              </a:lnRef>
              <a:fillRef idx="0">
                <a:schemeClr val="accent1"/>
              </a:fillRef>
              <a:effectRef idx="0">
                <a:schemeClr val="accent1"/>
              </a:effectRef>
              <a:fontRef idx="minor">
                <a:schemeClr val="tx1"/>
              </a:fontRef>
            </p:style>
          </p:cxnSp>
          <p:grpSp>
            <p:nvGrpSpPr>
              <p:cNvPr id="54" name="组合 53"/>
              <p:cNvGrpSpPr/>
              <p:nvPr/>
            </p:nvGrpSpPr>
            <p:grpSpPr>
              <a:xfrm>
                <a:off x="5032302" y="2322002"/>
                <a:ext cx="6468812" cy="2061223"/>
                <a:chOff x="5090177" y="2322002"/>
                <a:chExt cx="6468812" cy="2061223"/>
              </a:xfrm>
            </p:grpSpPr>
            <p:sp>
              <p:nvSpPr>
                <p:cNvPr id="55" name="Number2"/>
                <p:cNvSpPr txBox="1"/>
                <p:nvPr/>
              </p:nvSpPr>
              <p:spPr>
                <a:xfrm>
                  <a:off x="5090177" y="2322002"/>
                  <a:ext cx="1030177" cy="923330"/>
                </a:xfrm>
                <a:prstGeom prst="rect">
                  <a:avLst/>
                </a:prstGeom>
                <a:no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spAutoFit/>
                </a:bodyPr>
                <a:lstStyle>
                  <a:defPPr>
                    <a:defRPr lang="zh-CN"/>
                  </a:defPPr>
                  <a:lvl1pPr algn="ctr" defTabSz="914400">
                    <a:defRPr sz="1400" b="1">
                      <a:solidFill>
                        <a:schemeClr val="tx1">
                          <a:lumMod val="90000"/>
                          <a:lumOff val="1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zh-CN" sz="5400" dirty="0">
                      <a:solidFill>
                        <a:schemeClr val="accent1"/>
                      </a:solidFill>
                    </a:rPr>
                    <a:t>2</a:t>
                  </a:r>
                  <a:endParaRPr lang="zh-CN" altLang="en-US" sz="5400" dirty="0">
                    <a:solidFill>
                      <a:schemeClr val="accent1"/>
                    </a:solidFill>
                  </a:endParaRPr>
                </a:p>
              </p:txBody>
            </p:sp>
            <p:sp>
              <p:nvSpPr>
                <p:cNvPr id="56" name="Bullet2"/>
                <p:cNvSpPr txBox="1"/>
                <p:nvPr/>
              </p:nvSpPr>
              <p:spPr>
                <a:xfrm>
                  <a:off x="5742339" y="2494323"/>
                  <a:ext cx="5311574" cy="302513"/>
                </a:xfrm>
                <a:prstGeom prst="rect">
                  <a:avLst/>
                </a:prstGeom>
                <a:no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normAutofit lnSpcReduction="10000"/>
                </a:bodyPr>
                <a:lstStyle>
                  <a:defPPr>
                    <a:defRPr lang="zh-CN"/>
                  </a:defPPr>
                  <a:lvl1pPr algn="ctr" defTabSz="914400">
                    <a:defRPr sz="1400" b="1">
                      <a:solidFill>
                        <a:schemeClr val="tx1">
                          <a:lumMod val="90000"/>
                          <a:lumOff val="1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zh-CN" altLang="en-US" dirty="0" smtClean="0">
                      <a:solidFill>
                        <a:schemeClr val="tx1"/>
                      </a:solidFill>
                    </a:rPr>
                    <a:t>  </a:t>
                  </a:r>
                  <a:r>
                    <a:rPr lang="zh-CN" altLang="en-US" dirty="0" smtClean="0"/>
                    <a:t>小蓝的</a:t>
                  </a:r>
                  <a:r>
                    <a:rPr lang="en-US" altLang="zh-CN" dirty="0"/>
                    <a:t>S</a:t>
                  </a:r>
                  <a:r>
                    <a:rPr lang="zh-CN" altLang="en-US" dirty="0"/>
                    <a:t>型曲线失灵了</a:t>
                  </a:r>
                  <a:r>
                    <a:rPr lang="zh-CN" altLang="en-US" dirty="0" smtClean="0">
                      <a:solidFill>
                        <a:schemeClr val="tx1"/>
                      </a:solidFill>
                    </a:rPr>
                    <a:t>！</a:t>
                  </a:r>
                  <a:endParaRPr lang="zh-CN" altLang="en-US" dirty="0">
                    <a:solidFill>
                      <a:schemeClr val="tx1"/>
                    </a:solidFill>
                  </a:endParaRPr>
                </a:p>
              </p:txBody>
            </p:sp>
            <p:sp>
              <p:nvSpPr>
                <p:cNvPr id="57" name="Text2"/>
                <p:cNvSpPr/>
                <p:nvPr/>
              </p:nvSpPr>
              <p:spPr>
                <a:xfrm>
                  <a:off x="5947426" y="2878783"/>
                  <a:ext cx="5611563" cy="1504442"/>
                </a:xfrm>
                <a:prstGeom prst="rect">
                  <a:avLst/>
                </a:prstGeom>
              </p:spPr>
              <p:txBody>
                <a:bodyPr wrap="square" lIns="91440" tIns="45720" rIns="91440" bIns="45720" anchor="t" anchorCtr="0">
                  <a:noAutofit/>
                </a:bodyPr>
                <a:lstStyle/>
                <a:p>
                  <a:r>
                    <a:rPr lang="zh-CN" altLang="en-US" sz="900" dirty="0" smtClean="0"/>
                    <a:t>小蓝拿</a:t>
                  </a:r>
                  <a:r>
                    <a:rPr lang="zh-CN" altLang="en-US" sz="900" dirty="0"/>
                    <a:t>出它最擅长的 </a:t>
                  </a:r>
                  <a:r>
                    <a:rPr lang="en-US" altLang="zh-CN" sz="900" b="1" dirty="0"/>
                    <a:t>a = </a:t>
                  </a:r>
                  <a:r>
                    <a:rPr lang="en-US" altLang="zh-CN" sz="900" b="1" dirty="0" smtClean="0"/>
                    <a:t>sigmoid(w*x + b</a:t>
                  </a:r>
                  <a:r>
                    <a:rPr lang="en-US" altLang="zh-CN" sz="900" b="1" dirty="0"/>
                    <a:t>) </a:t>
                  </a:r>
                  <a:r>
                    <a:rPr lang="zh-CN" altLang="en-US" sz="900" b="1" dirty="0"/>
                    <a:t>模型</a:t>
                  </a:r>
                  <a:r>
                    <a:rPr lang="zh-CN" altLang="en-US" sz="900" dirty="0"/>
                    <a:t>，试图去理解这些新豆</a:t>
                  </a:r>
                  <a:r>
                    <a:rPr lang="zh-CN" altLang="en-US" sz="900" dirty="0" smtClean="0"/>
                    <a:t>豆。</a:t>
                  </a:r>
                  <a:endParaRPr lang="zh-CN" altLang="en-US" sz="900" dirty="0"/>
                </a:p>
                <a:p>
                  <a:r>
                    <a:rPr lang="zh-CN" altLang="en-US" sz="900" dirty="0" smtClean="0"/>
                    <a:t>但</a:t>
                  </a:r>
                  <a:r>
                    <a:rPr lang="zh-CN" altLang="en-US" sz="900" dirty="0"/>
                    <a:t>它很快就发现，这个模型只能画出一条</a:t>
                  </a:r>
                  <a:r>
                    <a:rPr lang="en-US" altLang="zh-CN" sz="900" dirty="0"/>
                    <a:t>S</a:t>
                  </a:r>
                  <a:r>
                    <a:rPr lang="zh-CN" altLang="en-US" sz="900" dirty="0"/>
                    <a:t>形的曲线。这条</a:t>
                  </a:r>
                  <a:r>
                    <a:rPr lang="en-US" altLang="zh-CN" sz="900" dirty="0"/>
                    <a:t>S</a:t>
                  </a:r>
                  <a:r>
                    <a:rPr lang="zh-CN" altLang="en-US" sz="900" dirty="0"/>
                    <a:t>曲线要么一直往上走，要么一直往下走（取决于</a:t>
                  </a:r>
                  <a:r>
                    <a:rPr lang="en-US" altLang="zh-CN" sz="900" dirty="0"/>
                    <a:t>w</a:t>
                  </a:r>
                  <a:r>
                    <a:rPr lang="zh-CN" altLang="en-US" sz="900" dirty="0"/>
                    <a:t>的正负）。它根本无法画出一个‘先上去再下来’的形状</a:t>
                  </a:r>
                  <a:r>
                    <a:rPr lang="zh-CN" altLang="en-US" sz="900" dirty="0" smtClean="0"/>
                    <a:t>！</a:t>
                  </a:r>
                  <a:endParaRPr lang="en-US" altLang="zh-CN" sz="900" dirty="0" smtClean="0"/>
                </a:p>
                <a:p>
                  <a:endParaRPr lang="zh-CN" altLang="en-US" sz="900" dirty="0"/>
                </a:p>
                <a:p>
                  <a:r>
                    <a:rPr lang="zh-CN" altLang="en-US" sz="900" b="1" dirty="0" smtClean="0"/>
                    <a:t>要</a:t>
                  </a:r>
                  <a:r>
                    <a:rPr lang="zh-CN" altLang="en-US" sz="900" b="1" dirty="0"/>
                    <a:t>想</a:t>
                  </a:r>
                  <a:r>
                    <a:rPr lang="zh-CN" altLang="en-US" sz="900" b="1" dirty="0" smtClean="0"/>
                    <a:t>预测它们，只能靠一些不那么单调的函数</a:t>
                  </a:r>
                  <a:r>
                    <a:rPr lang="zh-CN" altLang="en-US" sz="900" dirty="0" smtClean="0"/>
                    <a:t>。小蓝的</a:t>
                  </a:r>
                  <a:r>
                    <a:rPr lang="en-US" altLang="zh-CN" sz="900" dirty="0"/>
                    <a:t>S</a:t>
                  </a:r>
                  <a:r>
                    <a:rPr lang="zh-CN" altLang="en-US" sz="900" dirty="0"/>
                    <a:t>曲线是单调的，它遇到了前所未有的</a:t>
                  </a:r>
                  <a:r>
                    <a:rPr lang="zh-CN" altLang="en-US" sz="900" dirty="0" smtClean="0"/>
                    <a:t>麻烦。</a:t>
                  </a:r>
                  <a:endParaRPr lang="zh-CN" altLang="en-US" sz="900" dirty="0"/>
                </a:p>
                <a:p>
                  <a:r>
                    <a:rPr lang="zh-CN" altLang="en-US" sz="900" dirty="0" smtClean="0"/>
                    <a:t>无论小蓝怎么</a:t>
                  </a:r>
                  <a:r>
                    <a:rPr lang="zh-CN" altLang="en-US" sz="900" dirty="0"/>
                    <a:t>调整它的 </a:t>
                  </a:r>
                  <a:r>
                    <a:rPr lang="en-US" altLang="zh-CN" sz="900" dirty="0"/>
                    <a:t>w </a:t>
                  </a:r>
                  <a:r>
                    <a:rPr lang="zh-CN" altLang="en-US" sz="900" dirty="0"/>
                    <a:t>和 </a:t>
                  </a:r>
                  <a:r>
                    <a:rPr lang="en-US" altLang="zh-CN" sz="900" dirty="0"/>
                    <a:t>b</a:t>
                  </a:r>
                  <a:r>
                    <a:rPr lang="zh-CN" altLang="en-US" sz="900" dirty="0"/>
                    <a:t>，它的</a:t>
                  </a:r>
                  <a:r>
                    <a:rPr lang="en-US" altLang="zh-CN" sz="900" dirty="0"/>
                    <a:t>S</a:t>
                  </a:r>
                  <a:r>
                    <a:rPr lang="zh-CN" altLang="en-US" sz="900" dirty="0"/>
                    <a:t>曲线都无法准确地拟合这些‘山丘状’分布的豆豆数据</a:t>
                  </a:r>
                  <a:r>
                    <a:rPr lang="zh-CN" altLang="en-US" sz="900" dirty="0" smtClean="0"/>
                    <a:t>。</a:t>
                  </a:r>
                  <a:endParaRPr lang="en-US" altLang="zh-CN" sz="900" dirty="0"/>
                </a:p>
                <a:p>
                  <a:endParaRPr lang="en-US" altLang="zh-CN" sz="900" dirty="0"/>
                </a:p>
              </p:txBody>
            </p:sp>
          </p:grpSp>
        </p:grpSp>
      </p:grpSp>
      <p:sp>
        <p:nvSpPr>
          <p:cNvPr id="22" name="Number1"/>
          <p:cNvSpPr txBox="1"/>
          <p:nvPr/>
        </p:nvSpPr>
        <p:spPr>
          <a:xfrm>
            <a:off x="5256527" y="4525265"/>
            <a:ext cx="972669" cy="923330"/>
          </a:xfrm>
          <a:prstGeom prst="rect">
            <a:avLst/>
          </a:prstGeom>
          <a:no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spAutoFit/>
          </a:bodyPr>
          <a:lstStyle>
            <a:defPPr>
              <a:defRPr lang="zh-CN"/>
            </a:defPPr>
            <a:lvl1pPr algn="ctr" defTabSz="914400">
              <a:defRPr sz="1400" b="1">
                <a:solidFill>
                  <a:schemeClr val="tx1">
                    <a:lumMod val="90000"/>
                    <a:lumOff val="1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zh-CN" sz="5400" dirty="0">
                <a:solidFill>
                  <a:schemeClr val="tx1"/>
                </a:solidFill>
              </a:rPr>
              <a:t>3</a:t>
            </a:r>
            <a:endParaRPr lang="zh-CN" altLang="en-US" sz="5400" dirty="0">
              <a:solidFill>
                <a:schemeClr val="tx1"/>
              </a:solidFill>
            </a:endParaRPr>
          </a:p>
        </p:txBody>
      </p:sp>
      <p:sp>
        <p:nvSpPr>
          <p:cNvPr id="23" name="Bullet1"/>
          <p:cNvSpPr txBox="1"/>
          <p:nvPr/>
        </p:nvSpPr>
        <p:spPr>
          <a:xfrm>
            <a:off x="5899442" y="4480607"/>
            <a:ext cx="5451106" cy="467585"/>
          </a:xfrm>
          <a:prstGeom prst="rect">
            <a:avLst/>
          </a:prstGeom>
          <a:no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normAutofit/>
          </a:bodyPr>
          <a:lstStyle>
            <a:defPPr>
              <a:defRPr lang="zh-CN"/>
            </a:defPPr>
            <a:lvl1pPr algn="ctr" defTabSz="914400">
              <a:defRPr sz="1400" b="1">
                <a:solidFill>
                  <a:schemeClr val="tx1">
                    <a:lumMod val="90000"/>
                    <a:lumOff val="1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zh-CN" altLang="en-US" dirty="0">
                <a:solidFill>
                  <a:schemeClr val="tx1"/>
                </a:solidFill>
              </a:rPr>
              <a:t>  </a:t>
            </a:r>
            <a:r>
              <a:rPr lang="zh-CN" altLang="en-US" dirty="0" smtClean="0"/>
              <a:t>灵光</a:t>
            </a:r>
            <a:r>
              <a:rPr lang="zh-CN" altLang="en-US" dirty="0"/>
              <a:t>一闪：“一个好汉三个帮”，组合的力量</a:t>
            </a:r>
            <a:endParaRPr lang="zh-CN" altLang="en-US" dirty="0">
              <a:solidFill>
                <a:schemeClr val="tx1"/>
              </a:solidFill>
            </a:endParaRPr>
          </a:p>
        </p:txBody>
      </p:sp>
      <p:sp>
        <p:nvSpPr>
          <p:cNvPr id="24" name="Text1"/>
          <p:cNvSpPr/>
          <p:nvPr/>
        </p:nvSpPr>
        <p:spPr>
          <a:xfrm>
            <a:off x="6078852" y="5005138"/>
            <a:ext cx="5501640" cy="658020"/>
          </a:xfrm>
          <a:prstGeom prst="rect">
            <a:avLst/>
          </a:prstGeom>
        </p:spPr>
        <p:txBody>
          <a:bodyPr wrap="square" lIns="91440" tIns="45720" rIns="91440" bIns="45720" anchor="t" anchorCtr="0">
            <a:noAutofit/>
          </a:bodyPr>
          <a:lstStyle/>
          <a:p>
            <a:r>
              <a:rPr lang="zh-CN" altLang="en-US" sz="900" dirty="0" smtClean="0"/>
              <a:t>小蓝意识</a:t>
            </a:r>
            <a:r>
              <a:rPr lang="zh-CN" altLang="en-US" sz="900" dirty="0"/>
              <a:t>到，要画出更复杂的图案，不能只靠一个画家</a:t>
            </a:r>
            <a:r>
              <a:rPr lang="zh-CN" altLang="en-US" sz="900" dirty="0" smtClean="0"/>
              <a:t>。</a:t>
            </a:r>
            <a:endParaRPr lang="en-US" altLang="zh-CN" sz="900" dirty="0" smtClean="0"/>
          </a:p>
          <a:p>
            <a:r>
              <a:rPr lang="zh-CN" altLang="en-US" sz="900" dirty="0" smtClean="0"/>
              <a:t>如果</a:t>
            </a:r>
            <a:r>
              <a:rPr lang="zh-CN" altLang="en-US" sz="900" dirty="0"/>
              <a:t>能有一个‘绘画团队’，</a:t>
            </a:r>
            <a:r>
              <a:rPr lang="zh-CN" altLang="en-US" sz="900" b="1" dirty="0"/>
              <a:t>每个成员负责一部分，然后巧妙地组合起来</a:t>
            </a:r>
            <a:r>
              <a:rPr lang="zh-CN" altLang="en-US" sz="900" dirty="0"/>
              <a:t>，是不是就能解决问题了呢</a:t>
            </a:r>
            <a:r>
              <a:rPr lang="zh-CN" altLang="en-US" sz="900" dirty="0" smtClean="0"/>
              <a:t>？</a:t>
            </a:r>
            <a:endParaRPr lang="en-US" altLang="zh-CN" sz="900" dirty="0" smtClean="0"/>
          </a:p>
          <a:p>
            <a:endParaRPr lang="zh-CN" altLang="en-US" sz="900" dirty="0"/>
          </a:p>
          <a:p>
            <a:r>
              <a:rPr lang="zh-CN" altLang="en-US" sz="900" dirty="0" smtClean="0"/>
              <a:t>这个</a:t>
            </a:r>
            <a:r>
              <a:rPr lang="zh-CN" altLang="en-US" sz="900" dirty="0"/>
              <a:t>思路，正是从单个神经元迈向‘</a:t>
            </a:r>
            <a:r>
              <a:rPr lang="zh-CN" altLang="en-US" sz="900" b="1" dirty="0"/>
              <a:t>神经网络</a:t>
            </a:r>
            <a:r>
              <a:rPr lang="zh-CN" altLang="en-US" sz="900" dirty="0"/>
              <a:t>’的关键一步</a:t>
            </a:r>
            <a:r>
              <a:rPr lang="zh-CN" altLang="en-US" sz="900" dirty="0" smtClean="0"/>
              <a:t>！</a:t>
            </a:r>
            <a:endParaRPr lang="zh-CN" altLang="en-US" sz="900" b="1" dirty="0"/>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4994" y="884331"/>
            <a:ext cx="4857479" cy="2726136"/>
          </a:xfrm>
          <a:prstGeom prst="rect">
            <a:avLst/>
          </a:prstGeom>
        </p:spPr>
      </p:pic>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4994" y="3727185"/>
            <a:ext cx="4857479" cy="2721778"/>
          </a:xfrm>
          <a:prstGeom prst="rect">
            <a:avLst/>
          </a:prstGeom>
        </p:spPr>
      </p:pic>
    </p:spTree>
    <p:extLst>
      <p:ext uri="{BB962C8B-B14F-4D97-AF65-F5344CB8AC3E}">
        <p14:creationId xmlns:p14="http://schemas.microsoft.com/office/powerpoint/2010/main" val="405516119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47528" y="228664"/>
            <a:ext cx="11278712" cy="438582"/>
          </a:xfrm>
        </p:spPr>
        <p:txBody>
          <a:bodyPr/>
          <a:lstStyle/>
          <a:p>
            <a:r>
              <a:rPr lang="zh-CN" altLang="en-US" dirty="0"/>
              <a:t> </a:t>
            </a:r>
            <a:r>
              <a:rPr lang="zh-CN" altLang="en-US" dirty="0" smtClean="0"/>
              <a:t>小蓝的进化之</a:t>
            </a:r>
            <a:r>
              <a:rPr lang="zh-CN" altLang="en-US" dirty="0"/>
              <a:t>路：从单枪匹马到神经元“梦之队”的雏形</a:t>
            </a:r>
          </a:p>
        </p:txBody>
      </p:sp>
      <p:cxnSp>
        <p:nvCxnSpPr>
          <p:cNvPr id="44" name="直接连接符 43"/>
          <p:cNvCxnSpPr/>
          <p:nvPr/>
        </p:nvCxnSpPr>
        <p:spPr>
          <a:xfrm flipV="1">
            <a:off x="5540869" y="1599089"/>
            <a:ext cx="5371705" cy="39180"/>
          </a:xfrm>
          <a:prstGeom prst="line">
            <a:avLst/>
          </a:prstGeom>
          <a:ln w="6350">
            <a:solidFill>
              <a:schemeClr val="tx2">
                <a:alpha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45" name="Text3"/>
          <p:cNvSpPr/>
          <p:nvPr/>
        </p:nvSpPr>
        <p:spPr>
          <a:xfrm>
            <a:off x="5517085" y="891010"/>
            <a:ext cx="6171333" cy="708043"/>
          </a:xfrm>
          <a:prstGeom prst="rect">
            <a:avLst/>
          </a:prstGeom>
        </p:spPr>
        <p:txBody>
          <a:bodyPr wrap="square" lIns="91440" tIns="45720" rIns="91440" bIns="45720" anchor="t" anchorCtr="0">
            <a:noAutofit/>
          </a:bodyPr>
          <a:lstStyle/>
          <a:p>
            <a:r>
              <a:rPr lang="zh-CN" altLang="en-US" sz="1000" b="1" dirty="0"/>
              <a:t>一个神经元，就像一个只能做简单判断的‘小算盘’，它的计算能力和表达模式都太单一</a:t>
            </a:r>
            <a:r>
              <a:rPr lang="zh-CN" altLang="en-US" sz="1000" b="1" dirty="0" smtClean="0"/>
              <a:t>了</a:t>
            </a:r>
            <a:endParaRPr lang="en-US" altLang="zh-CN" sz="1000" b="1" dirty="0" smtClean="0"/>
          </a:p>
          <a:p>
            <a:endParaRPr lang="en-US" altLang="zh-CN" sz="1000" b="1" dirty="0" smtClean="0"/>
          </a:p>
          <a:p>
            <a:r>
              <a:rPr lang="zh-CN" altLang="en-US" sz="1000" b="1" dirty="0" smtClean="0"/>
              <a:t>是</a:t>
            </a:r>
            <a:r>
              <a:rPr lang="zh-CN" altLang="en-US" sz="1000" b="1" dirty="0"/>
              <a:t>时候让神经元形成一个网络了。我们唯一做的事情</a:t>
            </a:r>
            <a:r>
              <a:rPr lang="zh-CN" altLang="en-US" sz="1000" b="1" dirty="0" smtClean="0"/>
              <a:t>就是添加了两个</a:t>
            </a:r>
            <a:r>
              <a:rPr lang="zh-CN" altLang="en-US" sz="1000" b="1" dirty="0"/>
              <a:t>神经元，并把输入分别送入到这两个神经元进行计算，再把计算的结果送入到第三个神经元计算，最后</a:t>
            </a:r>
            <a:r>
              <a:rPr lang="zh-CN" altLang="en-US" sz="1000" b="1" dirty="0" smtClean="0"/>
              <a:t>输出</a:t>
            </a:r>
            <a:endParaRPr lang="en-US" altLang="zh-CN" sz="1000" b="1" dirty="0" smtClean="0"/>
          </a:p>
        </p:txBody>
      </p:sp>
      <p:grpSp>
        <p:nvGrpSpPr>
          <p:cNvPr id="28" name="组合 27"/>
          <p:cNvGrpSpPr/>
          <p:nvPr/>
        </p:nvGrpSpPr>
        <p:grpSpPr>
          <a:xfrm>
            <a:off x="5190366" y="1679375"/>
            <a:ext cx="6498051" cy="4331811"/>
            <a:chOff x="5003063" y="1833228"/>
            <a:chExt cx="6498051" cy="4331811"/>
          </a:xfrm>
        </p:grpSpPr>
        <p:grpSp>
          <p:nvGrpSpPr>
            <p:cNvPr id="46" name="组合 45"/>
            <p:cNvGrpSpPr/>
            <p:nvPr/>
          </p:nvGrpSpPr>
          <p:grpSpPr>
            <a:xfrm>
              <a:off x="5003063" y="1833228"/>
              <a:ext cx="6323965" cy="1379401"/>
              <a:chOff x="5003063" y="1009900"/>
              <a:chExt cx="6323965" cy="1379401"/>
            </a:xfrm>
          </p:grpSpPr>
          <p:sp>
            <p:nvSpPr>
              <p:cNvPr id="58" name="Number1"/>
              <p:cNvSpPr txBox="1"/>
              <p:nvPr/>
            </p:nvSpPr>
            <p:spPr>
              <a:xfrm>
                <a:off x="5003063" y="1054558"/>
                <a:ext cx="972669" cy="923330"/>
              </a:xfrm>
              <a:prstGeom prst="rect">
                <a:avLst/>
              </a:prstGeom>
              <a:no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spAutoFit/>
              </a:bodyPr>
              <a:lstStyle>
                <a:defPPr>
                  <a:defRPr lang="zh-CN"/>
                </a:defPPr>
                <a:lvl1pPr algn="ctr" defTabSz="914400">
                  <a:defRPr sz="1400" b="1">
                    <a:solidFill>
                      <a:schemeClr val="tx1">
                        <a:lumMod val="90000"/>
                        <a:lumOff val="1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zh-CN" sz="5400" dirty="0">
                    <a:solidFill>
                      <a:schemeClr val="tx1"/>
                    </a:solidFill>
                  </a:rPr>
                  <a:t>1</a:t>
                </a:r>
                <a:endParaRPr lang="zh-CN" altLang="en-US" sz="5400" dirty="0">
                  <a:solidFill>
                    <a:schemeClr val="tx1"/>
                  </a:solidFill>
                </a:endParaRPr>
              </a:p>
            </p:txBody>
          </p:sp>
          <p:sp>
            <p:nvSpPr>
              <p:cNvPr id="59" name="Bullet1"/>
              <p:cNvSpPr txBox="1"/>
              <p:nvPr/>
            </p:nvSpPr>
            <p:spPr>
              <a:xfrm>
                <a:off x="5645978" y="1009900"/>
                <a:ext cx="5451106" cy="467585"/>
              </a:xfrm>
              <a:prstGeom prst="rect">
                <a:avLst/>
              </a:prstGeom>
              <a:no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normAutofit/>
              </a:bodyPr>
              <a:lstStyle>
                <a:defPPr>
                  <a:defRPr lang="zh-CN"/>
                </a:defPPr>
                <a:lvl1pPr algn="ctr" defTabSz="914400">
                  <a:defRPr sz="1400" b="1">
                    <a:solidFill>
                      <a:schemeClr val="tx1">
                        <a:lumMod val="90000"/>
                        <a:lumOff val="1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zh-CN" altLang="en-US" dirty="0">
                    <a:solidFill>
                      <a:schemeClr val="tx1"/>
                    </a:solidFill>
                  </a:rPr>
                  <a:t> </a:t>
                </a:r>
                <a:r>
                  <a:rPr lang="zh-CN" altLang="en-US" dirty="0" smtClean="0">
                    <a:solidFill>
                      <a:schemeClr val="tx1"/>
                    </a:solidFill>
                  </a:rPr>
                  <a:t>小蓝的</a:t>
                </a:r>
                <a:r>
                  <a:rPr lang="zh-CN" altLang="en-US" dirty="0">
                    <a:solidFill>
                      <a:schemeClr val="tx1"/>
                    </a:solidFill>
                  </a:rPr>
                  <a:t>顿悟：如果一个“小算盘”不够，那就来一队！</a:t>
                </a:r>
              </a:p>
            </p:txBody>
          </p:sp>
          <p:sp>
            <p:nvSpPr>
              <p:cNvPr id="61" name="Text1"/>
              <p:cNvSpPr/>
              <p:nvPr/>
            </p:nvSpPr>
            <p:spPr>
              <a:xfrm>
                <a:off x="5825388" y="1534431"/>
                <a:ext cx="5501640" cy="854870"/>
              </a:xfrm>
              <a:prstGeom prst="rect">
                <a:avLst/>
              </a:prstGeom>
            </p:spPr>
            <p:txBody>
              <a:bodyPr wrap="square" lIns="91440" tIns="45720" rIns="91440" bIns="45720" anchor="t" anchorCtr="0">
                <a:noAutofit/>
              </a:bodyPr>
              <a:lstStyle/>
              <a:p>
                <a:r>
                  <a:rPr lang="zh-CN" altLang="en-US" sz="900" dirty="0" smtClean="0"/>
                  <a:t>小蓝苦思冥想</a:t>
                </a:r>
                <a:r>
                  <a:rPr lang="zh-CN" altLang="en-US" sz="900" dirty="0"/>
                  <a:t>：</a:t>
                </a:r>
                <a:r>
                  <a:rPr lang="zh-CN" altLang="en-US" sz="900" b="1" dirty="0"/>
                  <a:t>如果我能让多</a:t>
                </a:r>
                <a:r>
                  <a:rPr lang="zh-CN" altLang="en-US" sz="900" b="1" dirty="0" smtClean="0"/>
                  <a:t>个‘小算盘’</a:t>
                </a:r>
                <a:r>
                  <a:rPr lang="zh-CN" altLang="en-US" sz="900" b="1" dirty="0"/>
                  <a:t>协同工作，每个‘小算盘’关注数据的一个方面，然后把它们的结果汇总起来，是不是就能拼凑出更复杂的规律了呢</a:t>
                </a:r>
                <a:r>
                  <a:rPr lang="zh-CN" altLang="en-US" sz="900" b="1" dirty="0" smtClean="0"/>
                  <a:t>？</a:t>
                </a:r>
                <a:endParaRPr lang="en-US" altLang="zh-CN" sz="900" dirty="0" smtClean="0"/>
              </a:p>
              <a:p>
                <a:endParaRPr lang="zh-CN" altLang="en-US" sz="900" dirty="0"/>
              </a:p>
              <a:p>
                <a:r>
                  <a:rPr lang="zh-CN" altLang="en-US" sz="900" b="1" dirty="0" smtClean="0"/>
                  <a:t>这</a:t>
                </a:r>
                <a:r>
                  <a:rPr lang="zh-CN" altLang="en-US" sz="900" b="1" dirty="0"/>
                  <a:t>，就是从单个神经元向‘神经网络’迈进的灵感火花</a:t>
                </a:r>
                <a:r>
                  <a:rPr lang="zh-CN" altLang="en-US" sz="900" b="1" dirty="0" smtClean="0"/>
                  <a:t>！</a:t>
                </a:r>
                <a:endParaRPr lang="en-US" altLang="zh-CN" sz="900" b="1" dirty="0"/>
              </a:p>
              <a:p>
                <a:endParaRPr lang="zh-CN" altLang="en-US" sz="900" b="1" dirty="0"/>
              </a:p>
            </p:txBody>
          </p:sp>
        </p:grpSp>
        <p:grpSp>
          <p:nvGrpSpPr>
            <p:cNvPr id="47" name="组合 46"/>
            <p:cNvGrpSpPr/>
            <p:nvPr/>
          </p:nvGrpSpPr>
          <p:grpSpPr>
            <a:xfrm>
              <a:off x="5032302" y="3259807"/>
              <a:ext cx="6468812" cy="2905232"/>
              <a:chOff x="5032302" y="2436479"/>
              <a:chExt cx="6468812" cy="2905232"/>
            </a:xfrm>
          </p:grpSpPr>
          <p:cxnSp>
            <p:nvCxnSpPr>
              <p:cNvPr id="53" name="直接连接符 52"/>
              <p:cNvCxnSpPr/>
              <p:nvPr/>
            </p:nvCxnSpPr>
            <p:spPr>
              <a:xfrm rot="5400000" flipV="1">
                <a:off x="7844365" y="481618"/>
                <a:ext cx="0" cy="3909722"/>
              </a:xfrm>
              <a:prstGeom prst="line">
                <a:avLst/>
              </a:prstGeom>
              <a:ln w="6350">
                <a:solidFill>
                  <a:schemeClr val="accent1"/>
                </a:solidFill>
                <a:tailEnd type="oval"/>
              </a:ln>
            </p:spPr>
            <p:style>
              <a:lnRef idx="1">
                <a:schemeClr val="accent1"/>
              </a:lnRef>
              <a:fillRef idx="0">
                <a:schemeClr val="accent1"/>
              </a:fillRef>
              <a:effectRef idx="0">
                <a:schemeClr val="accent1"/>
              </a:effectRef>
              <a:fontRef idx="minor">
                <a:schemeClr val="tx1"/>
              </a:fontRef>
            </p:style>
          </p:cxnSp>
          <p:grpSp>
            <p:nvGrpSpPr>
              <p:cNvPr id="54" name="组合 53"/>
              <p:cNvGrpSpPr/>
              <p:nvPr/>
            </p:nvGrpSpPr>
            <p:grpSpPr>
              <a:xfrm>
                <a:off x="5032302" y="2436844"/>
                <a:ext cx="6468812" cy="2904867"/>
                <a:chOff x="5090177" y="2436844"/>
                <a:chExt cx="6468812" cy="2904867"/>
              </a:xfrm>
            </p:grpSpPr>
            <p:sp>
              <p:nvSpPr>
                <p:cNvPr id="55" name="Number2"/>
                <p:cNvSpPr txBox="1"/>
                <p:nvPr/>
              </p:nvSpPr>
              <p:spPr>
                <a:xfrm>
                  <a:off x="5090177" y="2436844"/>
                  <a:ext cx="1030177" cy="923330"/>
                </a:xfrm>
                <a:prstGeom prst="rect">
                  <a:avLst/>
                </a:prstGeom>
                <a:no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spAutoFit/>
                </a:bodyPr>
                <a:lstStyle>
                  <a:defPPr>
                    <a:defRPr lang="zh-CN"/>
                  </a:defPPr>
                  <a:lvl1pPr algn="ctr" defTabSz="914400">
                    <a:defRPr sz="1400" b="1">
                      <a:solidFill>
                        <a:schemeClr val="tx1">
                          <a:lumMod val="90000"/>
                          <a:lumOff val="1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zh-CN" sz="5400" dirty="0">
                      <a:solidFill>
                        <a:schemeClr val="accent1"/>
                      </a:solidFill>
                    </a:rPr>
                    <a:t>2</a:t>
                  </a:r>
                  <a:endParaRPr lang="zh-CN" altLang="en-US" sz="5400" dirty="0">
                    <a:solidFill>
                      <a:schemeClr val="accent1"/>
                    </a:solidFill>
                  </a:endParaRPr>
                </a:p>
              </p:txBody>
            </p:sp>
            <p:sp>
              <p:nvSpPr>
                <p:cNvPr id="56" name="Bullet2"/>
                <p:cNvSpPr txBox="1"/>
                <p:nvPr/>
              </p:nvSpPr>
              <p:spPr>
                <a:xfrm>
                  <a:off x="5742339" y="2609165"/>
                  <a:ext cx="5311574" cy="302513"/>
                </a:xfrm>
                <a:prstGeom prst="rect">
                  <a:avLst/>
                </a:prstGeom>
                <a:no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normAutofit lnSpcReduction="10000"/>
                </a:bodyPr>
                <a:lstStyle>
                  <a:defPPr>
                    <a:defRPr lang="zh-CN"/>
                  </a:defPPr>
                  <a:lvl1pPr algn="ctr" defTabSz="914400">
                    <a:defRPr sz="1400" b="1">
                      <a:solidFill>
                        <a:schemeClr val="tx1">
                          <a:lumMod val="90000"/>
                          <a:lumOff val="1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zh-CN" altLang="en-US" dirty="0" smtClean="0">
                      <a:solidFill>
                        <a:schemeClr val="tx1"/>
                      </a:solidFill>
                    </a:rPr>
                    <a:t>  </a:t>
                  </a:r>
                  <a:r>
                    <a:rPr lang="zh-CN" altLang="en-US" dirty="0" smtClean="0"/>
                    <a:t>神经元</a:t>
                  </a:r>
                  <a:r>
                    <a:rPr lang="zh-CN" altLang="en-US" dirty="0"/>
                    <a:t>“梦之队”的初次登场</a:t>
                  </a:r>
                  <a:endParaRPr lang="zh-CN" altLang="en-US" dirty="0">
                    <a:solidFill>
                      <a:schemeClr val="tx1"/>
                    </a:solidFill>
                  </a:endParaRPr>
                </a:p>
              </p:txBody>
            </p:sp>
            <p:sp>
              <p:nvSpPr>
                <p:cNvPr id="57" name="Text2"/>
                <p:cNvSpPr/>
                <p:nvPr/>
              </p:nvSpPr>
              <p:spPr>
                <a:xfrm>
                  <a:off x="5947426" y="2993625"/>
                  <a:ext cx="5611563" cy="2348086"/>
                </a:xfrm>
                <a:prstGeom prst="rect">
                  <a:avLst/>
                </a:prstGeom>
              </p:spPr>
              <p:txBody>
                <a:bodyPr wrap="square" lIns="91440" tIns="45720" rIns="91440" bIns="45720" anchor="t" anchorCtr="0">
                  <a:noAutofit/>
                </a:bodyPr>
                <a:lstStyle/>
                <a:p>
                  <a:r>
                    <a:rPr lang="zh-CN" altLang="en-US" sz="900" b="1" dirty="0" smtClean="0"/>
                    <a:t>看！小蓝设计</a:t>
                  </a:r>
                  <a:r>
                    <a:rPr lang="zh-CN" altLang="en-US" sz="900" b="1" dirty="0"/>
                    <a:t>出了它的第一个</a:t>
                  </a:r>
                  <a:r>
                    <a:rPr lang="zh-CN" altLang="en-US" sz="900" b="1" dirty="0" smtClean="0"/>
                    <a:t>‘神经元小队’。这</a:t>
                  </a:r>
                  <a:r>
                    <a:rPr lang="zh-CN" altLang="en-US" sz="900" b="1" dirty="0"/>
                    <a:t>不再是一个神经元单打独斗了</a:t>
                  </a:r>
                  <a:r>
                    <a:rPr lang="zh-CN" altLang="en-US" sz="900" b="1" dirty="0" smtClean="0"/>
                    <a:t>。</a:t>
                  </a:r>
                  <a:endParaRPr lang="en-US" altLang="zh-CN" sz="900" b="1" dirty="0" smtClean="0"/>
                </a:p>
                <a:p>
                  <a:endParaRPr lang="zh-CN" altLang="en-US" sz="900" b="1" dirty="0"/>
                </a:p>
                <a:p>
                  <a:r>
                    <a:rPr lang="zh-CN" altLang="en-US" sz="900" b="1" dirty="0"/>
                    <a:t>第一层：特征提取员 </a:t>
                  </a:r>
                  <a:r>
                    <a:rPr lang="en-US" altLang="zh-CN" sz="900" b="1" dirty="0"/>
                    <a:t>(Feature Extractors)</a:t>
                  </a:r>
                </a:p>
                <a:p>
                  <a:r>
                    <a:rPr lang="en-US" altLang="zh-CN" sz="900" dirty="0"/>
                    <a:t>“</a:t>
                  </a:r>
                  <a:r>
                    <a:rPr lang="zh-CN" altLang="en-US" sz="900" dirty="0"/>
                    <a:t>输入信号 </a:t>
                  </a:r>
                  <a:r>
                    <a:rPr lang="en-US" altLang="zh-CN" sz="900" dirty="0"/>
                    <a:t>x</a:t>
                  </a:r>
                  <a:r>
                    <a:rPr lang="zh-CN" altLang="en-US" sz="900" dirty="0"/>
                    <a:t>（比如豆豆的某种特性）同时传递给了两个位于第一层的神经元。它们各自有自己的‘小算盘’（权重，图中未标出但暗含在线条中）和‘起跑线’（偏置 </a:t>
                  </a:r>
                  <a:r>
                    <a:rPr lang="en-US" altLang="zh-CN" sz="900" dirty="0"/>
                    <a:t>b1_1 </a:t>
                  </a:r>
                  <a:r>
                    <a:rPr lang="zh-CN" altLang="en-US" sz="900" dirty="0"/>
                    <a:t>和 </a:t>
                  </a:r>
                  <a:r>
                    <a:rPr lang="en-US" altLang="zh-CN" sz="900" dirty="0"/>
                    <a:t>b2_1</a:t>
                  </a:r>
                  <a:r>
                    <a:rPr lang="zh-CN" altLang="en-US" sz="900" dirty="0"/>
                    <a:t>）。”</a:t>
                  </a:r>
                </a:p>
                <a:p>
                  <a:r>
                    <a:rPr lang="zh-CN" altLang="en-US" sz="900" dirty="0"/>
                    <a:t>“这两个神经元，我们可以称它们为</a:t>
                  </a:r>
                  <a:r>
                    <a:rPr lang="zh-CN" altLang="en-US" sz="900" b="1" dirty="0"/>
                    <a:t>‘特征提取员</a:t>
                  </a:r>
                  <a:r>
                    <a:rPr lang="en-US" altLang="zh-CN" sz="900" b="1" dirty="0"/>
                    <a:t>A’</a:t>
                  </a:r>
                  <a:r>
                    <a:rPr lang="zh-CN" altLang="en-US" sz="900" b="1" dirty="0"/>
                    <a:t>和‘特征提取员</a:t>
                  </a:r>
                  <a:r>
                    <a:rPr lang="en-US" altLang="zh-CN" sz="900" b="1" dirty="0"/>
                    <a:t>B’</a:t>
                  </a:r>
                  <a:r>
                    <a:rPr lang="zh-CN" altLang="en-US" sz="900" dirty="0" smtClean="0"/>
                    <a:t>。它们</a:t>
                  </a:r>
                  <a:r>
                    <a:rPr lang="zh-CN" altLang="en-US" sz="900" dirty="0"/>
                    <a:t>可以学习从输入 </a:t>
                  </a:r>
                  <a:r>
                    <a:rPr lang="en-US" altLang="zh-CN" sz="900" dirty="0"/>
                    <a:t>x </a:t>
                  </a:r>
                  <a:r>
                    <a:rPr lang="zh-CN" altLang="en-US" sz="900" dirty="0"/>
                    <a:t>中提取不同的简单特征。比如，‘</a:t>
                  </a:r>
                  <a:r>
                    <a:rPr lang="en-US" altLang="zh-CN" sz="900" dirty="0"/>
                    <a:t>A’</a:t>
                  </a:r>
                  <a:r>
                    <a:rPr lang="zh-CN" altLang="en-US" sz="900" dirty="0"/>
                    <a:t>可能对 </a:t>
                  </a:r>
                  <a:r>
                    <a:rPr lang="en-US" altLang="zh-CN" sz="900" dirty="0"/>
                    <a:t>x </a:t>
                  </a:r>
                  <a:r>
                    <a:rPr lang="zh-CN" altLang="en-US" sz="900" dirty="0"/>
                    <a:t>在某个区间的变化敏感，‘</a:t>
                  </a:r>
                  <a:r>
                    <a:rPr lang="en-US" altLang="zh-CN" sz="900" dirty="0"/>
                    <a:t>B’</a:t>
                  </a:r>
                  <a:r>
                    <a:rPr lang="zh-CN" altLang="en-US" sz="900" dirty="0"/>
                    <a:t>则对另一个区间的变化敏感。</a:t>
                  </a:r>
                  <a:r>
                    <a:rPr lang="zh-CN" altLang="en-US" sz="900" dirty="0" smtClean="0"/>
                    <a:t>”</a:t>
                  </a:r>
                  <a:endParaRPr lang="en-US" altLang="zh-CN" sz="900" dirty="0" smtClean="0"/>
                </a:p>
                <a:p>
                  <a:endParaRPr lang="zh-CN" altLang="en-US" sz="900" dirty="0"/>
                </a:p>
                <a:p>
                  <a:r>
                    <a:rPr lang="zh-CN" altLang="en-US" sz="900" b="1" dirty="0"/>
                    <a:t>第二层：决策指挥官 </a:t>
                  </a:r>
                  <a:r>
                    <a:rPr lang="en-US" altLang="zh-CN" sz="900" b="1" dirty="0"/>
                    <a:t>(Decision Maker/Combiner)</a:t>
                  </a:r>
                </a:p>
                <a:p>
                  <a:r>
                    <a:rPr lang="en-US" altLang="zh-CN" sz="900" dirty="0"/>
                    <a:t>“‘</a:t>
                  </a:r>
                  <a:r>
                    <a:rPr lang="zh-CN" altLang="en-US" sz="900" dirty="0"/>
                    <a:t>特征提取员</a:t>
                  </a:r>
                  <a:r>
                    <a:rPr lang="en-US" altLang="zh-CN" sz="900" dirty="0"/>
                    <a:t>A’</a:t>
                  </a:r>
                  <a:r>
                    <a:rPr lang="zh-CN" altLang="en-US" sz="900" dirty="0"/>
                    <a:t>和‘特征提取员</a:t>
                  </a:r>
                  <a:r>
                    <a:rPr lang="en-US" altLang="zh-CN" sz="900" dirty="0"/>
                    <a:t>B’</a:t>
                  </a:r>
                  <a:r>
                    <a:rPr lang="zh-CN" altLang="en-US" sz="900" dirty="0"/>
                    <a:t>完成初步计算后（假设它们的输出分别是 </a:t>
                  </a:r>
                  <a:r>
                    <a:rPr lang="en-US" altLang="zh-CN" sz="900" dirty="0"/>
                    <a:t>a1_1 </a:t>
                  </a:r>
                  <a:r>
                    <a:rPr lang="zh-CN" altLang="en-US" sz="900" dirty="0"/>
                    <a:t>和 </a:t>
                  </a:r>
                  <a:r>
                    <a:rPr lang="en-US" altLang="zh-CN" sz="900" dirty="0"/>
                    <a:t>a2_1</a:t>
                  </a:r>
                  <a:r>
                    <a:rPr lang="zh-CN" altLang="en-US" sz="900" dirty="0"/>
                    <a:t>，都是经过</a:t>
                  </a:r>
                  <a:r>
                    <a:rPr lang="en-US" altLang="zh-CN" sz="900" dirty="0"/>
                    <a:t>Sigmoid</a:t>
                  </a:r>
                  <a:r>
                    <a:rPr lang="zh-CN" altLang="en-US" sz="900" dirty="0"/>
                    <a:t>等激活函数的），它们的结果会带着各自的‘重要性’（权重 </a:t>
                  </a:r>
                  <a:r>
                    <a:rPr lang="en-US" altLang="zh-CN" sz="900" dirty="0"/>
                    <a:t>W11_2 </a:t>
                  </a:r>
                  <a:r>
                    <a:rPr lang="zh-CN" altLang="en-US" sz="900" dirty="0"/>
                    <a:t>和 </a:t>
                  </a:r>
                  <a:r>
                    <a:rPr lang="en-US" altLang="zh-CN" sz="900" dirty="0"/>
                    <a:t>W21_2</a:t>
                  </a:r>
                  <a:r>
                    <a:rPr lang="zh-CN" altLang="en-US" sz="900" dirty="0"/>
                    <a:t>）被送到第二层的‘决策指挥官’那里。”</a:t>
                  </a:r>
                </a:p>
                <a:p>
                  <a:r>
                    <a:rPr lang="zh-CN" altLang="en-US" sz="900" dirty="0"/>
                    <a:t>“这个‘指挥官’也有自己的‘微调旋钮’（偏置 </a:t>
                  </a:r>
                  <a:r>
                    <a:rPr lang="en-US" altLang="zh-CN" sz="900" dirty="0"/>
                    <a:t>b1_2</a:t>
                  </a:r>
                  <a:r>
                    <a:rPr lang="zh-CN" altLang="en-US" sz="900" dirty="0"/>
                    <a:t>）。</a:t>
                  </a:r>
                  <a:r>
                    <a:rPr lang="zh-CN" altLang="en-US" sz="900" b="1" dirty="0"/>
                    <a:t>它负责把前一层传来的多个‘特征信号’进行加权组合，形成一个更高级的</a:t>
                  </a:r>
                  <a:r>
                    <a:rPr lang="zh-CN" altLang="en-US" sz="900" b="1" dirty="0" smtClean="0"/>
                    <a:t>判断 </a:t>
                  </a:r>
                  <a:r>
                    <a:rPr lang="en-US" altLang="zh-CN" sz="900" b="1" dirty="0"/>
                    <a:t>z1_2 = a1_1*W11_2 + a2_1*W21_2 + b1_2</a:t>
                  </a:r>
                  <a:r>
                    <a:rPr lang="zh-CN" altLang="en-US" sz="900" dirty="0" smtClean="0"/>
                    <a:t>，</a:t>
                  </a:r>
                  <a:r>
                    <a:rPr lang="zh-CN" altLang="en-US" sz="900" dirty="0"/>
                    <a:t>最后再通过激活函数输出最终结果。”</a:t>
                  </a:r>
                  <a:endParaRPr lang="en-US" altLang="zh-CN" sz="900" dirty="0"/>
                </a:p>
              </p:txBody>
            </p:sp>
          </p:grpSp>
        </p:grpSp>
      </p:gr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3129" y="928718"/>
            <a:ext cx="4953000" cy="2800350"/>
          </a:xfrm>
          <a:prstGeom prst="rect">
            <a:avLst/>
          </a:prstGeom>
        </p:spPr>
      </p:pic>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3129" y="3849135"/>
            <a:ext cx="4962525" cy="2438400"/>
          </a:xfrm>
          <a:prstGeom prst="rect">
            <a:avLst/>
          </a:prstGeom>
        </p:spPr>
      </p:pic>
    </p:spTree>
    <p:extLst>
      <p:ext uri="{BB962C8B-B14F-4D97-AF65-F5344CB8AC3E}">
        <p14:creationId xmlns:p14="http://schemas.microsoft.com/office/powerpoint/2010/main" val="172848574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47528" y="228664"/>
            <a:ext cx="11278712" cy="438582"/>
          </a:xfrm>
        </p:spPr>
        <p:txBody>
          <a:bodyPr/>
          <a:lstStyle/>
          <a:p>
            <a:r>
              <a:rPr lang="zh-CN" altLang="en-US" dirty="0"/>
              <a:t> </a:t>
            </a:r>
            <a:r>
              <a:rPr lang="zh-CN" altLang="en-US" dirty="0" smtClean="0"/>
              <a:t>小蓝的进化之</a:t>
            </a:r>
            <a:r>
              <a:rPr lang="zh-CN" altLang="en-US" dirty="0"/>
              <a:t>路：从单枪匹马到神经元“梦之队”的雏形</a:t>
            </a:r>
          </a:p>
        </p:txBody>
      </p:sp>
      <p:grpSp>
        <p:nvGrpSpPr>
          <p:cNvPr id="28" name="组合 27"/>
          <p:cNvGrpSpPr/>
          <p:nvPr/>
        </p:nvGrpSpPr>
        <p:grpSpPr>
          <a:xfrm>
            <a:off x="5222170" y="725222"/>
            <a:ext cx="6506003" cy="3592338"/>
            <a:chOff x="5034867" y="1633310"/>
            <a:chExt cx="6506003" cy="4618324"/>
          </a:xfrm>
        </p:grpSpPr>
        <p:grpSp>
          <p:nvGrpSpPr>
            <p:cNvPr id="46" name="组合 45"/>
            <p:cNvGrpSpPr/>
            <p:nvPr/>
          </p:nvGrpSpPr>
          <p:grpSpPr>
            <a:xfrm>
              <a:off x="5034867" y="1633310"/>
              <a:ext cx="6506003" cy="4479132"/>
              <a:chOff x="5034867" y="809982"/>
              <a:chExt cx="6506003" cy="4479132"/>
            </a:xfrm>
          </p:grpSpPr>
          <p:sp>
            <p:nvSpPr>
              <p:cNvPr id="58" name="Number1"/>
              <p:cNvSpPr txBox="1"/>
              <p:nvPr/>
            </p:nvSpPr>
            <p:spPr>
              <a:xfrm>
                <a:off x="5034867" y="854640"/>
                <a:ext cx="972669" cy="923330"/>
              </a:xfrm>
              <a:prstGeom prst="rect">
                <a:avLst/>
              </a:prstGeom>
              <a:no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spAutoFit/>
              </a:bodyPr>
              <a:lstStyle>
                <a:defPPr>
                  <a:defRPr lang="zh-CN"/>
                </a:defPPr>
                <a:lvl1pPr algn="ctr" defTabSz="914400">
                  <a:defRPr sz="1400" b="1">
                    <a:solidFill>
                      <a:schemeClr val="tx1">
                        <a:lumMod val="90000"/>
                        <a:lumOff val="1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zh-CN" sz="5400" dirty="0">
                    <a:solidFill>
                      <a:schemeClr val="tx1"/>
                    </a:solidFill>
                  </a:rPr>
                  <a:t>3</a:t>
                </a:r>
                <a:endParaRPr lang="zh-CN" altLang="en-US" sz="5400" dirty="0">
                  <a:solidFill>
                    <a:schemeClr val="tx1"/>
                  </a:solidFill>
                </a:endParaRPr>
              </a:p>
            </p:txBody>
          </p:sp>
          <p:sp>
            <p:nvSpPr>
              <p:cNvPr id="59" name="Bullet1"/>
              <p:cNvSpPr txBox="1"/>
              <p:nvPr/>
            </p:nvSpPr>
            <p:spPr>
              <a:xfrm>
                <a:off x="5677782" y="809982"/>
                <a:ext cx="5451106" cy="467584"/>
              </a:xfrm>
              <a:prstGeom prst="rect">
                <a:avLst/>
              </a:prstGeom>
              <a:no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normAutofit/>
              </a:bodyPr>
              <a:lstStyle>
                <a:defPPr>
                  <a:defRPr lang="zh-CN"/>
                </a:defPPr>
                <a:lvl1pPr algn="ctr" defTabSz="914400">
                  <a:defRPr sz="1400" b="1">
                    <a:solidFill>
                      <a:schemeClr val="tx1">
                        <a:lumMod val="90000"/>
                        <a:lumOff val="1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zh-CN" altLang="en-US" dirty="0" smtClean="0">
                    <a:solidFill>
                      <a:schemeClr val="tx1"/>
                    </a:solidFill>
                  </a:rPr>
                  <a:t>“梦之队”</a:t>
                </a:r>
                <a:r>
                  <a:rPr lang="zh-CN" altLang="en-US" dirty="0">
                    <a:solidFill>
                      <a:schemeClr val="tx1"/>
                    </a:solidFill>
                  </a:rPr>
                  <a:t>如何创造奇迹 </a:t>
                </a:r>
              </a:p>
            </p:txBody>
          </p:sp>
          <p:sp>
            <p:nvSpPr>
              <p:cNvPr id="61" name="Text1"/>
              <p:cNvSpPr/>
              <p:nvPr/>
            </p:nvSpPr>
            <p:spPr>
              <a:xfrm>
                <a:off x="5857191" y="1334512"/>
                <a:ext cx="5683679" cy="3954602"/>
              </a:xfrm>
              <a:prstGeom prst="rect">
                <a:avLst/>
              </a:prstGeom>
            </p:spPr>
            <p:txBody>
              <a:bodyPr wrap="square" lIns="91440" tIns="45720" rIns="91440" bIns="45720" anchor="t" anchorCtr="0">
                <a:noAutofit/>
              </a:bodyPr>
              <a:lstStyle/>
              <a:p>
                <a:r>
                  <a:rPr lang="zh-CN" altLang="en-US" sz="900" dirty="0" smtClean="0"/>
                  <a:t>这个</a:t>
                </a:r>
                <a:r>
                  <a:rPr lang="zh-CN" altLang="en-US" sz="900" dirty="0"/>
                  <a:t>‘神经元小队’是如何画出更复杂曲线的呢</a:t>
                </a:r>
                <a:r>
                  <a:rPr lang="zh-CN" altLang="en-US" sz="900" dirty="0" smtClean="0"/>
                  <a:t>？</a:t>
                </a:r>
                <a:endParaRPr lang="en-US" altLang="zh-CN" sz="900" dirty="0" smtClean="0"/>
              </a:p>
              <a:p>
                <a:endParaRPr lang="zh-CN" altLang="en-US" sz="900" dirty="0"/>
              </a:p>
              <a:p>
                <a:r>
                  <a:rPr lang="zh-CN" altLang="en-US" sz="900" b="1" dirty="0" smtClean="0"/>
                  <a:t>想象</a:t>
                </a:r>
                <a:r>
                  <a:rPr lang="zh-CN" altLang="en-US" sz="900" b="1" dirty="0"/>
                  <a:t>一下</a:t>
                </a:r>
                <a:r>
                  <a:rPr lang="zh-CN" altLang="en-US" sz="900" b="1" dirty="0" smtClean="0"/>
                  <a:t>，特征提取员</a:t>
                </a:r>
                <a:r>
                  <a:rPr lang="en-US" altLang="zh-CN" sz="900" b="1" dirty="0" smtClean="0"/>
                  <a:t>A </a:t>
                </a:r>
                <a:r>
                  <a:rPr lang="zh-CN" altLang="en-US" sz="900" b="1" dirty="0" smtClean="0"/>
                  <a:t>的</a:t>
                </a:r>
                <a:r>
                  <a:rPr lang="zh-CN" altLang="en-US" sz="900" b="1" dirty="0"/>
                  <a:t>输出（经过激活后）可能是图中的蓝色曲线，它捕捉了数据的一种简单趋势</a:t>
                </a:r>
                <a:r>
                  <a:rPr lang="zh-CN" altLang="en-US" sz="900" b="1" dirty="0" smtClean="0"/>
                  <a:t>。</a:t>
                </a:r>
                <a:endParaRPr lang="en-US" altLang="zh-CN" sz="900" b="1" dirty="0" smtClean="0"/>
              </a:p>
              <a:p>
                <a:endParaRPr lang="zh-CN" altLang="en-US" sz="900" dirty="0"/>
              </a:p>
              <a:p>
                <a:r>
                  <a:rPr lang="zh-CN" altLang="en-US" sz="900" b="1" dirty="0" smtClean="0"/>
                  <a:t>特征提取员</a:t>
                </a:r>
                <a:r>
                  <a:rPr lang="en-US" altLang="zh-CN" sz="900" b="1" dirty="0" smtClean="0"/>
                  <a:t>B </a:t>
                </a:r>
                <a:r>
                  <a:rPr lang="zh-CN" altLang="en-US" sz="900" b="1" dirty="0" smtClean="0"/>
                  <a:t>的</a:t>
                </a:r>
                <a:r>
                  <a:rPr lang="zh-CN" altLang="en-US" sz="900" b="1" dirty="0"/>
                  <a:t>输出可能是红色的曲线，它捕捉了数据的另一种简单趋势</a:t>
                </a:r>
                <a:r>
                  <a:rPr lang="zh-CN" altLang="en-US" sz="900" b="1" dirty="0" smtClean="0"/>
                  <a:t>。</a:t>
                </a:r>
                <a:endParaRPr lang="en-US" altLang="zh-CN" sz="900" b="1" dirty="0" smtClean="0"/>
              </a:p>
              <a:p>
                <a:endParaRPr lang="zh-CN" altLang="en-US" sz="900" dirty="0"/>
              </a:p>
              <a:p>
                <a:r>
                  <a:rPr lang="zh-CN" altLang="en-US" sz="900" dirty="0" smtClean="0"/>
                  <a:t>当</a:t>
                </a:r>
                <a:r>
                  <a:rPr lang="zh-CN" altLang="en-US" sz="900" dirty="0"/>
                  <a:t>‘决策指挥官’把这两个简单的、可能是单调的曲线（蓝和红）通过不同的权重（</a:t>
                </a:r>
                <a:r>
                  <a:rPr lang="en-US" altLang="zh-CN" sz="900" dirty="0"/>
                  <a:t>W11_2, W21_2</a:t>
                </a:r>
                <a:r>
                  <a:rPr lang="zh-CN" altLang="en-US" sz="900" dirty="0"/>
                  <a:t>）进行线性组合，再加上偏置 </a:t>
                </a:r>
                <a:r>
                  <a:rPr lang="en-US" altLang="zh-CN" sz="900" dirty="0"/>
                  <a:t>b1_2</a:t>
                </a:r>
                <a:r>
                  <a:rPr lang="zh-CN" altLang="en-US" sz="900" dirty="0"/>
                  <a:t>，然后整体再经过一次激活函数（比如</a:t>
                </a:r>
                <a:r>
                  <a:rPr lang="en-US" altLang="zh-CN" sz="900" dirty="0"/>
                  <a:t>Sigmoid</a:t>
                </a:r>
                <a:r>
                  <a:rPr lang="zh-CN" altLang="en-US" sz="900" dirty="0" smtClean="0"/>
                  <a:t>），</a:t>
                </a:r>
                <a:endParaRPr lang="en-US" altLang="zh-CN" sz="900" dirty="0" smtClean="0"/>
              </a:p>
              <a:p>
                <a:r>
                  <a:rPr lang="zh-CN" altLang="en-US" sz="900" b="1" dirty="0" smtClean="0"/>
                  <a:t>它</a:t>
                </a:r>
                <a:r>
                  <a:rPr lang="zh-CN" altLang="en-US" sz="900" b="1" dirty="0"/>
                  <a:t>就有可能创造出一个全新的、非单调的、更复杂的</a:t>
                </a:r>
                <a:r>
                  <a:rPr lang="zh-CN" altLang="en-US" sz="900" b="1" dirty="0" smtClean="0"/>
                  <a:t>曲线</a:t>
                </a:r>
                <a:r>
                  <a:rPr lang="en-US" altLang="zh-CN" sz="900" b="1" dirty="0" smtClean="0"/>
                  <a:t>—</a:t>
                </a:r>
                <a:r>
                  <a:rPr lang="zh-CN" altLang="en-US" sz="900" b="1" dirty="0"/>
                  <a:t>就像图中那条绿色的‘山丘’曲线</a:t>
                </a:r>
                <a:r>
                  <a:rPr lang="zh-CN" altLang="en-US" sz="900" b="1" dirty="0" smtClean="0"/>
                  <a:t>！</a:t>
                </a:r>
                <a:endParaRPr lang="en-US" altLang="zh-CN" sz="900" b="1" dirty="0" smtClean="0"/>
              </a:p>
              <a:p>
                <a:endParaRPr lang="en-US" altLang="zh-CN" sz="900" b="1" dirty="0"/>
              </a:p>
              <a:p>
                <a:r>
                  <a:rPr lang="zh-CN" altLang="en-US" sz="900" b="1" dirty="0"/>
                  <a:t>这就是组合的力量！通过叠加和变换多个简单函数，我们得到了一个表达能力远超单个神经元的新模型</a:t>
                </a:r>
                <a:r>
                  <a:rPr lang="zh-CN" altLang="en-US" sz="900" b="1" dirty="0" smtClean="0"/>
                  <a:t>！</a:t>
                </a:r>
                <a:endParaRPr lang="en-US" altLang="zh-CN" sz="900" b="1" dirty="0" smtClean="0"/>
              </a:p>
              <a:p>
                <a:endParaRPr lang="en-US" altLang="zh-CN" sz="900" b="1" dirty="0"/>
              </a:p>
              <a:p>
                <a:r>
                  <a:rPr lang="zh-CN" altLang="en-US" sz="900" b="1" dirty="0" smtClean="0"/>
                  <a:t>简单总结，我们</a:t>
                </a:r>
                <a:r>
                  <a:rPr lang="zh-CN" altLang="en-US" sz="900" b="1" dirty="0"/>
                  <a:t>添加一个神经元后，相当于增加了一个抽象的维度，把输入放进这些不同的维度中，每个维度通过不断的调整权重并进行激活，从而产生对输入的不同理解。最后再把这些抽象维度中的输出进行合并，</a:t>
                </a:r>
                <a:r>
                  <a:rPr lang="zh-CN" altLang="en-US" sz="900" b="1" dirty="0" smtClean="0"/>
                  <a:t>降维得到最终输出</a:t>
                </a:r>
                <a:r>
                  <a:rPr lang="zh-CN" altLang="en-US" sz="900" b="1" dirty="0"/>
                  <a:t>。这个输入数据由于在多个抽象维度中被产生了不同的解读，从而让输出得到了更多的</a:t>
                </a:r>
                <a:r>
                  <a:rPr lang="zh-CN" altLang="en-US" sz="900" b="1" dirty="0" smtClean="0"/>
                  <a:t>可能</a:t>
                </a:r>
                <a:endParaRPr lang="en-US" altLang="zh-CN" sz="900" b="1" dirty="0" smtClean="0"/>
              </a:p>
              <a:p>
                <a:endParaRPr lang="en-US" altLang="zh-CN" sz="900" b="1" dirty="0"/>
              </a:p>
              <a:p>
                <a:r>
                  <a:rPr lang="zh-CN" altLang="en-US" sz="900" b="1" dirty="0" smtClean="0"/>
                  <a:t>随着的</a:t>
                </a:r>
                <a:r>
                  <a:rPr lang="zh-CN" altLang="en-US" sz="900" b="1" dirty="0"/>
                  <a:t>训练数据越</a:t>
                </a:r>
                <a:r>
                  <a:rPr lang="zh-CN" altLang="en-US" sz="900" b="1"/>
                  <a:t>充足</a:t>
                </a:r>
                <a:r>
                  <a:rPr lang="zh-CN" altLang="en-US" sz="900" b="1" smtClean="0"/>
                  <a:t>，最后</a:t>
                </a:r>
                <a:r>
                  <a:rPr lang="zh-CN" altLang="en-US" sz="900" b="1" dirty="0"/>
                  <a:t>训练得到的模型也就能够越好的去预测新的问题，因为越充足的训练数据就在越大程度上蕴藏了问题的规律和特征，新的问题数据也就越难以逃脱这些规律的约束。</a:t>
                </a:r>
              </a:p>
              <a:p>
                <a:endParaRPr lang="zh-CN" altLang="en-US" sz="900" b="1" dirty="0"/>
              </a:p>
              <a:p>
                <a:r>
                  <a:rPr lang="zh-CN" altLang="en-US" sz="900" b="1" dirty="0"/>
                  <a:t>所以我们总是说机器学习神经网络的根基是海量的，一个训练之后拟合适当的模型，进而在遇到新的问题数据的时候，也能大概率产生正确的预测。我们把这个现象称之为模型的泛化，模型的泛化能力，也就是神经网络追求的核心问题。</a:t>
                </a:r>
                <a:r>
                  <a:rPr lang="zh-CN" altLang="en-US" sz="900" b="1" dirty="0" smtClean="0"/>
                  <a:t>​</a:t>
                </a:r>
                <a:endParaRPr lang="en-US" altLang="zh-CN" sz="900" b="1" dirty="0" smtClean="0"/>
              </a:p>
              <a:p>
                <a:endParaRPr lang="zh-CN" altLang="en-US" sz="900" dirty="0"/>
              </a:p>
            </p:txBody>
          </p:sp>
        </p:grpSp>
        <p:cxnSp>
          <p:nvCxnSpPr>
            <p:cNvPr id="53" name="直接连接符 52"/>
            <p:cNvCxnSpPr/>
            <p:nvPr/>
          </p:nvCxnSpPr>
          <p:spPr>
            <a:xfrm rot="5400000" flipV="1">
              <a:off x="7876169" y="4296773"/>
              <a:ext cx="0" cy="3909722"/>
            </a:xfrm>
            <a:prstGeom prst="line">
              <a:avLst/>
            </a:prstGeom>
            <a:ln w="6350">
              <a:solidFill>
                <a:schemeClr val="accent1"/>
              </a:solidFill>
              <a:tailEnd type="oval"/>
            </a:ln>
          </p:spPr>
          <p:style>
            <a:lnRef idx="1">
              <a:schemeClr val="accent1"/>
            </a:lnRef>
            <a:fillRef idx="0">
              <a:schemeClr val="accent1"/>
            </a:fillRef>
            <a:effectRef idx="0">
              <a:schemeClr val="accent1"/>
            </a:effectRef>
            <a:fontRef idx="minor">
              <a:schemeClr val="tx1"/>
            </a:fontRef>
          </p:style>
        </p:cxnSp>
      </p:grpSp>
      <p:pic>
        <p:nvPicPr>
          <p:cNvPr id="4" name="图片 3"/>
          <p:cNvPicPr>
            <a:picLocks noChangeAspect="1"/>
          </p:cNvPicPr>
          <p:nvPr/>
        </p:nvPicPr>
        <p:blipFill>
          <a:blip r:embed="rId3"/>
          <a:stretch>
            <a:fillRect/>
          </a:stretch>
        </p:blipFill>
        <p:spPr>
          <a:xfrm>
            <a:off x="210305" y="3626314"/>
            <a:ext cx="5098114" cy="2600600"/>
          </a:xfrm>
          <a:prstGeom prst="rect">
            <a:avLst/>
          </a:prstGeom>
        </p:spPr>
      </p:pic>
      <p:sp>
        <p:nvSpPr>
          <p:cNvPr id="19" name="Number1"/>
          <p:cNvSpPr txBox="1"/>
          <p:nvPr/>
        </p:nvSpPr>
        <p:spPr>
          <a:xfrm>
            <a:off x="5279154" y="4277625"/>
            <a:ext cx="972669" cy="923330"/>
          </a:xfrm>
          <a:prstGeom prst="rect">
            <a:avLst/>
          </a:prstGeom>
          <a:no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spAutoFit/>
          </a:bodyPr>
          <a:lstStyle>
            <a:defPPr>
              <a:defRPr lang="zh-CN"/>
            </a:defPPr>
            <a:lvl1pPr algn="ctr" defTabSz="914400">
              <a:defRPr sz="1400" b="1">
                <a:solidFill>
                  <a:schemeClr val="tx1">
                    <a:lumMod val="90000"/>
                    <a:lumOff val="1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zh-CN" sz="5400" dirty="0">
                <a:solidFill>
                  <a:schemeClr val="tx1"/>
                </a:solidFill>
              </a:rPr>
              <a:t>4</a:t>
            </a:r>
            <a:endParaRPr lang="zh-CN" altLang="en-US" sz="5400" dirty="0">
              <a:solidFill>
                <a:schemeClr val="tx1"/>
              </a:solidFill>
            </a:endParaRPr>
          </a:p>
        </p:txBody>
      </p:sp>
      <p:sp>
        <p:nvSpPr>
          <p:cNvPr id="20" name="Bullet1"/>
          <p:cNvSpPr txBox="1"/>
          <p:nvPr/>
        </p:nvSpPr>
        <p:spPr>
          <a:xfrm>
            <a:off x="5922069" y="4232967"/>
            <a:ext cx="5451106" cy="467585"/>
          </a:xfrm>
          <a:prstGeom prst="rect">
            <a:avLst/>
          </a:prstGeom>
          <a:no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normAutofit/>
          </a:bodyPr>
          <a:lstStyle>
            <a:defPPr>
              <a:defRPr lang="zh-CN"/>
            </a:defPPr>
            <a:lvl1pPr algn="ctr" defTabSz="914400">
              <a:defRPr sz="1400" b="1">
                <a:solidFill>
                  <a:schemeClr val="tx1">
                    <a:lumMod val="90000"/>
                    <a:lumOff val="1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zh-CN" altLang="en-US" dirty="0">
                <a:solidFill>
                  <a:schemeClr val="tx1"/>
                </a:solidFill>
              </a:rPr>
              <a:t> </a:t>
            </a:r>
            <a:r>
              <a:rPr lang="zh-CN" altLang="en-US" dirty="0" smtClean="0">
                <a:solidFill>
                  <a:schemeClr val="tx1"/>
                </a:solidFill>
              </a:rPr>
              <a:t>  </a:t>
            </a:r>
            <a:r>
              <a:rPr lang="zh-CN" altLang="en-US" dirty="0" smtClean="0"/>
              <a:t>模型</a:t>
            </a:r>
            <a:r>
              <a:rPr lang="zh-CN" altLang="en-US" dirty="0"/>
              <a:t>强大了，但“尺子”依然是灵魂！</a:t>
            </a:r>
            <a:endParaRPr lang="zh-CN" altLang="en-US" dirty="0">
              <a:solidFill>
                <a:schemeClr val="tx1"/>
              </a:solidFill>
            </a:endParaRPr>
          </a:p>
        </p:txBody>
      </p:sp>
      <p:sp>
        <p:nvSpPr>
          <p:cNvPr id="21" name="Text1"/>
          <p:cNvSpPr/>
          <p:nvPr/>
        </p:nvSpPr>
        <p:spPr>
          <a:xfrm>
            <a:off x="6101479" y="4757497"/>
            <a:ext cx="5501640" cy="1897743"/>
          </a:xfrm>
          <a:prstGeom prst="rect">
            <a:avLst/>
          </a:prstGeom>
        </p:spPr>
        <p:txBody>
          <a:bodyPr wrap="square" lIns="91440" tIns="45720" rIns="91440" bIns="45720" anchor="t" anchorCtr="0">
            <a:noAutofit/>
          </a:bodyPr>
          <a:lstStyle/>
          <a:p>
            <a:r>
              <a:rPr lang="zh-CN" altLang="en-US" sz="900" b="1" dirty="0" smtClean="0"/>
              <a:t>现在，小蓝拥有</a:t>
            </a:r>
            <a:r>
              <a:rPr lang="zh-CN" altLang="en-US" sz="900" b="1" dirty="0"/>
              <a:t>了一个更强大</a:t>
            </a:r>
            <a:r>
              <a:rPr lang="zh-CN" altLang="en-US" sz="900" b="1" dirty="0" smtClean="0"/>
              <a:t>的画图工具（</a:t>
            </a:r>
            <a:r>
              <a:rPr lang="zh-CN" altLang="en-US" sz="900" b="1" dirty="0"/>
              <a:t>多神经元模型），能够画出更复杂的形状了。那么，我们之前讨论的</a:t>
            </a:r>
            <a:r>
              <a:rPr lang="zh-CN" altLang="en-US" sz="900" b="1" dirty="0" smtClean="0"/>
              <a:t>‘尺子’</a:t>
            </a:r>
            <a:r>
              <a:rPr lang="en-US" altLang="zh-CN" sz="900" b="1" dirty="0" smtClean="0"/>
              <a:t>— </a:t>
            </a:r>
            <a:r>
              <a:rPr lang="zh-CN" altLang="en-US" sz="900" b="1" dirty="0" smtClean="0"/>
              <a:t>代价函数</a:t>
            </a:r>
            <a:r>
              <a:rPr lang="zh-CN" altLang="en-US" sz="900" b="1" dirty="0"/>
              <a:t>，是不是就不那么重要了呢</a:t>
            </a:r>
            <a:r>
              <a:rPr lang="zh-CN" altLang="en-US" sz="900" b="1" dirty="0" smtClean="0"/>
              <a:t>？</a:t>
            </a:r>
            <a:endParaRPr lang="zh-CN" altLang="en-US" sz="900" b="1" dirty="0"/>
          </a:p>
          <a:p>
            <a:r>
              <a:rPr lang="zh-CN" altLang="en-US" sz="900" b="1" dirty="0"/>
              <a:t>“恰恰相反！模型越强大、越灵活，一把好的‘尺子’就越关键！</a:t>
            </a:r>
            <a:r>
              <a:rPr lang="zh-CN" altLang="en-US" sz="900" b="1" dirty="0" smtClean="0"/>
              <a:t>”</a:t>
            </a:r>
            <a:endParaRPr lang="en-US" altLang="zh-CN" sz="900" b="1" dirty="0" smtClean="0"/>
          </a:p>
          <a:p>
            <a:endParaRPr lang="zh-CN" altLang="en-US" sz="900" b="1" dirty="0"/>
          </a:p>
          <a:p>
            <a:r>
              <a:rPr lang="zh-CN" altLang="en-US" sz="900" dirty="0" smtClean="0"/>
              <a:t>指引</a:t>
            </a:r>
            <a:r>
              <a:rPr lang="zh-CN" altLang="en-US" sz="900" dirty="0"/>
              <a:t>方向： 这个由多个神经元组成的“梦之队”，内部有更多的参数（所有的</a:t>
            </a:r>
            <a:r>
              <a:rPr lang="en-US" altLang="zh-CN" sz="900" dirty="0"/>
              <a:t>w</a:t>
            </a:r>
            <a:r>
              <a:rPr lang="zh-CN" altLang="en-US" sz="900" dirty="0"/>
              <a:t>和</a:t>
            </a:r>
            <a:r>
              <a:rPr lang="en-US" altLang="zh-CN" sz="900" dirty="0"/>
              <a:t>b</a:t>
            </a:r>
            <a:r>
              <a:rPr lang="zh-CN" altLang="en-US" sz="900" dirty="0"/>
              <a:t>）需要调整。我们需要一个精确的代价函数来告诉整个团队：“你们现在的整体表现如何？距离目标还有多远？应该朝哪个方向集体调整？</a:t>
            </a:r>
            <a:r>
              <a:rPr lang="zh-CN" altLang="en-US" sz="900" dirty="0" smtClean="0"/>
              <a:t>”</a:t>
            </a:r>
            <a:endParaRPr lang="zh-CN" altLang="en-US" sz="900" dirty="0"/>
          </a:p>
          <a:p>
            <a:r>
              <a:rPr lang="zh-CN" altLang="en-US" sz="900" b="1" dirty="0"/>
              <a:t>避免“乱画”： 更强大的模型也意味着它有能力画出更多奇奇怪怪的、不符合数据规律的曲线。一个好的代价函数（比如针对分类问题精心设计的交叉熵）能够更有效地惩罚那些“离谱”的预测，引导模型学到数据中真正有意义的模式，而不是仅仅拟合噪声</a:t>
            </a:r>
            <a:r>
              <a:rPr lang="zh-CN" altLang="en-US" sz="900" b="1" dirty="0" smtClean="0"/>
              <a:t>。</a:t>
            </a:r>
            <a:endParaRPr lang="en-US" altLang="zh-CN" sz="900" b="1" dirty="0" smtClean="0"/>
          </a:p>
          <a:p>
            <a:endParaRPr lang="zh-CN" altLang="en-US" sz="900" dirty="0" smtClean="0"/>
          </a:p>
          <a:p>
            <a:r>
              <a:rPr lang="zh-CN" altLang="en-US" sz="900" b="1" dirty="0" smtClean="0"/>
              <a:t>这</a:t>
            </a:r>
            <a:r>
              <a:rPr lang="zh-CN" altLang="en-US" sz="900" b="1" dirty="0"/>
              <a:t>正是</a:t>
            </a:r>
            <a:r>
              <a:rPr lang="zh-CN" altLang="en-US" sz="900" b="1" dirty="0" smtClean="0"/>
              <a:t>我们之前深入</a:t>
            </a:r>
            <a:r>
              <a:rPr lang="zh-CN" altLang="en-US" sz="900" b="1" dirty="0"/>
              <a:t>探讨代价函数的</a:t>
            </a:r>
            <a:r>
              <a:rPr lang="zh-CN" altLang="en-US" sz="900" b="1" dirty="0" smtClean="0"/>
              <a:t>原因 </a:t>
            </a:r>
            <a:r>
              <a:rPr lang="en-US" altLang="zh-CN" sz="900" b="1" dirty="0" smtClean="0"/>
              <a:t>- </a:t>
            </a:r>
            <a:r>
              <a:rPr lang="zh-CN" altLang="en-US" sz="900" b="1" dirty="0" smtClean="0"/>
              <a:t>为</a:t>
            </a:r>
            <a:r>
              <a:rPr lang="zh-CN" altLang="en-US" sz="900" b="1" dirty="0"/>
              <a:t>‘小蓝’在不同情境下选择最合适的‘尺子’，让它的学习之路更高效、更精准！</a:t>
            </a:r>
            <a:r>
              <a:rPr lang="zh-CN" altLang="en-US" sz="900" b="1" dirty="0" smtClean="0"/>
              <a:t>”</a:t>
            </a:r>
            <a:endParaRPr lang="zh-CN" altLang="en-US" sz="900" b="1" dirty="0"/>
          </a:p>
        </p:txBody>
      </p:sp>
      <p:pic>
        <p:nvPicPr>
          <p:cNvPr id="3" name="图片 2"/>
          <p:cNvPicPr>
            <a:picLocks noChangeAspect="1"/>
          </p:cNvPicPr>
          <p:nvPr/>
        </p:nvPicPr>
        <p:blipFill>
          <a:blip r:embed="rId4"/>
          <a:stretch>
            <a:fillRect/>
          </a:stretch>
        </p:blipFill>
        <p:spPr>
          <a:xfrm>
            <a:off x="182024" y="870430"/>
            <a:ext cx="5200650" cy="2552700"/>
          </a:xfrm>
          <a:prstGeom prst="rect">
            <a:avLst/>
          </a:prstGeom>
        </p:spPr>
      </p:pic>
    </p:spTree>
    <p:extLst>
      <p:ext uri="{BB962C8B-B14F-4D97-AF65-F5344CB8AC3E}">
        <p14:creationId xmlns:p14="http://schemas.microsoft.com/office/powerpoint/2010/main" val="126633219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47528" y="228664"/>
            <a:ext cx="11278712" cy="406971"/>
          </a:xfrm>
        </p:spPr>
        <p:txBody>
          <a:bodyPr/>
          <a:lstStyle/>
          <a:p>
            <a:r>
              <a:rPr lang="zh-CN" altLang="en-US" dirty="0" smtClean="0"/>
              <a:t>深度神经网络</a:t>
            </a:r>
            <a:endParaRPr lang="zh-CN" altLang="en-US" dirty="0"/>
          </a:p>
        </p:txBody>
      </p:sp>
      <p:cxnSp>
        <p:nvCxnSpPr>
          <p:cNvPr id="44" name="直接连接符 43"/>
          <p:cNvCxnSpPr/>
          <p:nvPr/>
        </p:nvCxnSpPr>
        <p:spPr>
          <a:xfrm flipV="1">
            <a:off x="5652183" y="1796994"/>
            <a:ext cx="5352420" cy="301"/>
          </a:xfrm>
          <a:prstGeom prst="line">
            <a:avLst/>
          </a:prstGeom>
          <a:ln w="6350">
            <a:solidFill>
              <a:schemeClr val="tx2">
                <a:alpha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45" name="Text3"/>
          <p:cNvSpPr/>
          <p:nvPr/>
        </p:nvSpPr>
        <p:spPr>
          <a:xfrm>
            <a:off x="5572742" y="1312429"/>
            <a:ext cx="6171333" cy="421610"/>
          </a:xfrm>
          <a:prstGeom prst="rect">
            <a:avLst/>
          </a:prstGeom>
        </p:spPr>
        <p:txBody>
          <a:bodyPr wrap="square" lIns="91440" tIns="45720" rIns="91440" bIns="45720" anchor="t" anchorCtr="0">
            <a:noAutofit/>
          </a:bodyPr>
          <a:lstStyle/>
          <a:p>
            <a:r>
              <a:rPr lang="zh-CN" altLang="en-US" sz="1000" b="1" dirty="0" smtClean="0"/>
              <a:t>我们</a:t>
            </a:r>
            <a:r>
              <a:rPr lang="zh-CN" altLang="en-US" sz="1000" b="1" dirty="0"/>
              <a:t>经常听到深度学习，其中深度二字其实并没有什么特别的奥义，只是指一个神经网络中纵向的隐藏层比较多，换句话说很深，我们一般把隐藏层超过三层的网络也就称之为深度神经网络</a:t>
            </a:r>
            <a:endParaRPr lang="en-US" altLang="zh-CN" sz="1000" b="1" dirty="0" smtClean="0"/>
          </a:p>
        </p:txBody>
      </p:sp>
      <p:grpSp>
        <p:nvGrpSpPr>
          <p:cNvPr id="28" name="组合 27"/>
          <p:cNvGrpSpPr/>
          <p:nvPr/>
        </p:nvGrpSpPr>
        <p:grpSpPr>
          <a:xfrm>
            <a:off x="5246023" y="1727084"/>
            <a:ext cx="6498051" cy="4184247"/>
            <a:chOff x="5003063" y="1523129"/>
            <a:chExt cx="6498051" cy="4184247"/>
          </a:xfrm>
        </p:grpSpPr>
        <p:grpSp>
          <p:nvGrpSpPr>
            <p:cNvPr id="46" name="组合 45"/>
            <p:cNvGrpSpPr/>
            <p:nvPr/>
          </p:nvGrpSpPr>
          <p:grpSpPr>
            <a:xfrm>
              <a:off x="5003063" y="1523129"/>
              <a:ext cx="6498051" cy="3123211"/>
              <a:chOff x="5003063" y="699801"/>
              <a:chExt cx="6498051" cy="3123211"/>
            </a:xfrm>
          </p:grpSpPr>
          <p:sp>
            <p:nvSpPr>
              <p:cNvPr id="58" name="Number1"/>
              <p:cNvSpPr txBox="1"/>
              <p:nvPr/>
            </p:nvSpPr>
            <p:spPr>
              <a:xfrm>
                <a:off x="5003063" y="744459"/>
                <a:ext cx="972669" cy="923330"/>
              </a:xfrm>
              <a:prstGeom prst="rect">
                <a:avLst/>
              </a:prstGeom>
              <a:no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spAutoFit/>
              </a:bodyPr>
              <a:lstStyle>
                <a:defPPr>
                  <a:defRPr lang="zh-CN"/>
                </a:defPPr>
                <a:lvl1pPr algn="ctr" defTabSz="914400">
                  <a:defRPr sz="1400" b="1">
                    <a:solidFill>
                      <a:schemeClr val="tx1">
                        <a:lumMod val="90000"/>
                        <a:lumOff val="1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zh-CN" sz="5400" dirty="0">
                    <a:solidFill>
                      <a:schemeClr val="tx1"/>
                    </a:solidFill>
                  </a:rPr>
                  <a:t>1</a:t>
                </a:r>
                <a:endParaRPr lang="zh-CN" altLang="en-US" sz="5400" dirty="0">
                  <a:solidFill>
                    <a:schemeClr val="tx1"/>
                  </a:solidFill>
                </a:endParaRPr>
              </a:p>
            </p:txBody>
          </p:sp>
          <p:sp>
            <p:nvSpPr>
              <p:cNvPr id="59" name="Bullet1"/>
              <p:cNvSpPr txBox="1"/>
              <p:nvPr/>
            </p:nvSpPr>
            <p:spPr>
              <a:xfrm>
                <a:off x="5645978" y="699801"/>
                <a:ext cx="5451106" cy="467585"/>
              </a:xfrm>
              <a:prstGeom prst="rect">
                <a:avLst/>
              </a:prstGeom>
              <a:no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normAutofit/>
              </a:bodyPr>
              <a:lstStyle>
                <a:defPPr>
                  <a:defRPr lang="zh-CN"/>
                </a:defPPr>
                <a:lvl1pPr algn="ctr" defTabSz="914400">
                  <a:defRPr sz="1400" b="1">
                    <a:solidFill>
                      <a:schemeClr val="tx1">
                        <a:lumMod val="90000"/>
                        <a:lumOff val="1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zh-CN" altLang="en-US" dirty="0">
                    <a:solidFill>
                      <a:schemeClr val="tx1"/>
                    </a:solidFill>
                  </a:rPr>
                  <a:t>深度学习中广受诟病的地方</a:t>
                </a:r>
              </a:p>
            </p:txBody>
          </p:sp>
          <p:sp>
            <p:nvSpPr>
              <p:cNvPr id="61" name="Text1"/>
              <p:cNvSpPr/>
              <p:nvPr/>
            </p:nvSpPr>
            <p:spPr>
              <a:xfrm>
                <a:off x="5825388" y="1224331"/>
                <a:ext cx="5675726" cy="2598681"/>
              </a:xfrm>
              <a:prstGeom prst="rect">
                <a:avLst/>
              </a:prstGeom>
            </p:spPr>
            <p:txBody>
              <a:bodyPr wrap="square" lIns="91440" tIns="45720" rIns="91440" bIns="45720" anchor="t" anchorCtr="0">
                <a:noAutofit/>
              </a:bodyPr>
              <a:lstStyle/>
              <a:p>
                <a:r>
                  <a:rPr lang="zh-CN" altLang="en-US" sz="900" dirty="0" smtClean="0"/>
                  <a:t>当</a:t>
                </a:r>
                <a:r>
                  <a:rPr lang="zh-CN" altLang="en-US" sz="900" dirty="0"/>
                  <a:t>数据第一次通过网络，‘小蓝’的‘军团’会根据其内部当前的参数（所有神经元的权重和偏置）给出一个预测结果</a:t>
                </a:r>
                <a:r>
                  <a:rPr lang="en-US" altLang="zh-CN" sz="900" dirty="0"/>
                  <a:t>——</a:t>
                </a:r>
                <a:r>
                  <a:rPr lang="zh-CN" altLang="en-US" sz="900" dirty="0"/>
                  <a:t>就像射出了第一箭</a:t>
                </a:r>
                <a:r>
                  <a:rPr lang="zh-CN" altLang="en-US" sz="900" dirty="0" smtClean="0"/>
                  <a:t>。</a:t>
                </a:r>
                <a:endParaRPr lang="en-US" altLang="zh-CN" sz="900" dirty="0" smtClean="0"/>
              </a:p>
              <a:p>
                <a:endParaRPr lang="en-US" altLang="zh-CN" sz="900" dirty="0" smtClean="0"/>
              </a:p>
              <a:p>
                <a:r>
                  <a:rPr lang="zh-CN" altLang="en-US" sz="900" dirty="0" smtClean="0"/>
                  <a:t>很</a:t>
                </a:r>
                <a:r>
                  <a:rPr lang="zh-CN" altLang="en-US" sz="900" dirty="0"/>
                  <a:t>可能，第一次尝试并不能完美命中。箭射偏了！这时，‘小蓝’需要知道：我射偏了多少？偏向了哪个方向</a:t>
                </a:r>
                <a:r>
                  <a:rPr lang="zh-CN" altLang="en-US" sz="900" dirty="0" smtClean="0"/>
                  <a:t>？</a:t>
                </a:r>
                <a:endParaRPr lang="zh-CN" altLang="en-US" sz="900" dirty="0"/>
              </a:p>
              <a:p>
                <a:r>
                  <a:rPr lang="zh-CN" altLang="en-US" sz="900" dirty="0" smtClean="0"/>
                  <a:t>这</a:t>
                </a:r>
                <a:r>
                  <a:rPr lang="zh-CN" altLang="en-US" sz="900" dirty="0"/>
                  <a:t>，正是</a:t>
                </a:r>
                <a:r>
                  <a:rPr lang="zh-CN" altLang="en-US" sz="900" dirty="0" smtClean="0"/>
                  <a:t>我们</a:t>
                </a:r>
                <a:r>
                  <a:rPr lang="zh-CN" altLang="en-US" sz="900" dirty="0"/>
                  <a:t>之前</a:t>
                </a:r>
                <a:r>
                  <a:rPr lang="zh-CN" altLang="en-US" sz="900" dirty="0" smtClean="0"/>
                  <a:t>反复</a:t>
                </a:r>
                <a:r>
                  <a:rPr lang="zh-CN" altLang="en-US" sz="900" dirty="0"/>
                  <a:t>强调的‘智能尺子’</a:t>
                </a:r>
                <a:r>
                  <a:rPr lang="en-US" altLang="zh-CN" sz="900" dirty="0" smtClean="0"/>
                  <a:t>— </a:t>
                </a:r>
                <a:r>
                  <a:rPr lang="zh-CN" altLang="en-US" sz="900" dirty="0" smtClean="0"/>
                  <a:t>代价函数</a:t>
                </a:r>
                <a:r>
                  <a:rPr lang="en-US" altLang="zh-CN" sz="900" dirty="0" smtClean="0"/>
                  <a:t> — </a:t>
                </a:r>
                <a:r>
                  <a:rPr lang="zh-CN" altLang="en-US" sz="900" dirty="0" smtClean="0"/>
                  <a:t>大显身手</a:t>
                </a:r>
                <a:r>
                  <a:rPr lang="zh-CN" altLang="en-US" sz="900" dirty="0"/>
                  <a:t>的时候！代价函数会精确地衡量‘预测结果’（箭的落点）与‘真实目标’（靶心）之间的‘差距’或‘成本’</a:t>
                </a:r>
                <a:r>
                  <a:rPr lang="zh-CN" altLang="en-US" sz="900" dirty="0" smtClean="0"/>
                  <a:t>。</a:t>
                </a:r>
                <a:endParaRPr lang="en-US" altLang="zh-CN" sz="900" dirty="0" smtClean="0"/>
              </a:p>
              <a:p>
                <a:endParaRPr lang="zh-CN" altLang="en-US" sz="900" dirty="0"/>
              </a:p>
              <a:p>
                <a:r>
                  <a:rPr lang="zh-CN" altLang="en-US" sz="900" dirty="0" smtClean="0"/>
                  <a:t>一旦</a:t>
                </a:r>
                <a:r>
                  <a:rPr lang="zh-CN" altLang="en-US" sz="900" dirty="0"/>
                  <a:t>‘智能尺子’（代价函数）量出了‘错误’的大小和方向，这个信息就会被用来调整‘小蓝’的‘军团’</a:t>
                </a:r>
                <a:r>
                  <a:rPr lang="zh-CN" altLang="en-US" sz="900" dirty="0" smtClean="0"/>
                  <a:t>。</a:t>
                </a:r>
                <a:endParaRPr lang="zh-CN" altLang="en-US" sz="900" dirty="0"/>
              </a:p>
              <a:p>
                <a:r>
                  <a:rPr lang="zh-CN" altLang="en-US" sz="900" dirty="0" smtClean="0"/>
                  <a:t>这个</a:t>
                </a:r>
                <a:r>
                  <a:rPr lang="zh-CN" altLang="en-US" sz="900" dirty="0"/>
                  <a:t>‘错误信号’会像指令一样，通过一个叫做‘反向传播’的精妙过程，在整个神经网络中逐层传递回去</a:t>
                </a:r>
                <a:r>
                  <a:rPr lang="zh-CN" altLang="en-US" sz="900" dirty="0" smtClean="0"/>
                  <a:t>。</a:t>
                </a:r>
                <a:endParaRPr lang="en-US" altLang="zh-CN" sz="900" dirty="0" smtClean="0"/>
              </a:p>
              <a:p>
                <a:r>
                  <a:rPr lang="zh-CN" altLang="en-US" sz="900" dirty="0" smtClean="0"/>
                  <a:t>它</a:t>
                </a:r>
                <a:r>
                  <a:rPr lang="zh-CN" altLang="en-US" sz="900" dirty="0"/>
                  <a:t>会告诉网络中的每一个神经元：</a:t>
                </a:r>
                <a:r>
                  <a:rPr lang="zh-CN" altLang="en-US" sz="900" dirty="0" smtClean="0"/>
                  <a:t>‘嘿，因为你的这一点点贡献，我们最终射偏了这么多，你需要这样调整一下你的权重和偏置，下次才能射得更准！’</a:t>
                </a:r>
                <a:endParaRPr lang="en-US" altLang="zh-CN" sz="900" dirty="0" smtClean="0"/>
              </a:p>
              <a:p>
                <a:endParaRPr lang="zh-CN" altLang="en-US" sz="900" b="1" dirty="0"/>
              </a:p>
              <a:p>
                <a:r>
                  <a:rPr lang="zh-CN" altLang="en-US" sz="900" dirty="0"/>
                  <a:t>“这个‘射击 </a:t>
                </a:r>
                <a:r>
                  <a:rPr lang="en-US" altLang="zh-CN" sz="900" dirty="0"/>
                  <a:t>-&gt; </a:t>
                </a:r>
                <a:r>
                  <a:rPr lang="zh-CN" altLang="en-US" sz="900" dirty="0"/>
                  <a:t>测量误差 </a:t>
                </a:r>
                <a:r>
                  <a:rPr lang="en-US" altLang="zh-CN" sz="900" dirty="0"/>
                  <a:t>-&gt; </a:t>
                </a:r>
                <a:r>
                  <a:rPr lang="zh-CN" altLang="en-US" sz="900" dirty="0"/>
                  <a:t>调整参数 </a:t>
                </a:r>
                <a:r>
                  <a:rPr lang="en-US" altLang="zh-CN" sz="900" dirty="0"/>
                  <a:t>-&gt; </a:t>
                </a:r>
                <a:r>
                  <a:rPr lang="zh-CN" altLang="en-US" sz="900" dirty="0"/>
                  <a:t>再次射击’的过程会不断重复。每一次迭代，‘小蓝’的‘军团’都会根据代价函数提供的反馈，对内部成千上万的参数进行微调，努力减小下一次的‘射击误差’。</a:t>
                </a:r>
                <a:r>
                  <a:rPr lang="zh-CN" altLang="en-US" sz="900" dirty="0" smtClean="0"/>
                  <a:t>”</a:t>
                </a:r>
                <a:endParaRPr lang="en-US" altLang="zh-CN" sz="900" dirty="0" smtClean="0"/>
              </a:p>
              <a:p>
                <a:endParaRPr lang="en-US" altLang="zh-CN" sz="900" b="1" dirty="0"/>
              </a:p>
              <a:p>
                <a:r>
                  <a:rPr lang="zh-CN" altLang="en-US" sz="900" b="1" dirty="0"/>
                  <a:t>隐藏层的神经元在理解什么提取什么都太过微妙，虽然我们对大致的结果有所把握，但却很难用精确的数学去进行描述，我们能做的也只有设计一个网络送入数据，然后充分的训练，如果得到的预测效果好，我们就会说它起作用，如果不好，那也只能说搞错了，调校参数在再来一遍。</a:t>
                </a:r>
                <a:endParaRPr lang="en-US" altLang="zh-CN" sz="900" b="1" dirty="0"/>
              </a:p>
              <a:p>
                <a:endParaRPr lang="en-US" altLang="zh-CN" sz="900" b="1" dirty="0"/>
              </a:p>
              <a:p>
                <a:endParaRPr lang="zh-CN" altLang="en-US" sz="900" b="1" dirty="0"/>
              </a:p>
            </p:txBody>
          </p:sp>
        </p:grpSp>
        <p:grpSp>
          <p:nvGrpSpPr>
            <p:cNvPr id="47" name="组合 46"/>
            <p:cNvGrpSpPr/>
            <p:nvPr/>
          </p:nvGrpSpPr>
          <p:grpSpPr>
            <a:xfrm>
              <a:off x="5032302" y="4730799"/>
              <a:ext cx="6404649" cy="976577"/>
              <a:chOff x="5032302" y="3907471"/>
              <a:chExt cx="6404649" cy="976577"/>
            </a:xfrm>
          </p:grpSpPr>
          <p:cxnSp>
            <p:nvCxnSpPr>
              <p:cNvPr id="53" name="直接连接符 52"/>
              <p:cNvCxnSpPr/>
              <p:nvPr/>
            </p:nvCxnSpPr>
            <p:spPr>
              <a:xfrm rot="5400000" flipV="1">
                <a:off x="7844365" y="1952610"/>
                <a:ext cx="0" cy="3909722"/>
              </a:xfrm>
              <a:prstGeom prst="line">
                <a:avLst/>
              </a:prstGeom>
              <a:ln w="6350">
                <a:solidFill>
                  <a:schemeClr val="accent1"/>
                </a:solidFill>
                <a:tailEnd type="oval"/>
              </a:ln>
            </p:spPr>
            <p:style>
              <a:lnRef idx="1">
                <a:schemeClr val="accent1"/>
              </a:lnRef>
              <a:fillRef idx="0">
                <a:schemeClr val="accent1"/>
              </a:fillRef>
              <a:effectRef idx="0">
                <a:schemeClr val="accent1"/>
              </a:effectRef>
              <a:fontRef idx="minor">
                <a:schemeClr val="tx1"/>
              </a:fontRef>
            </p:style>
          </p:cxnSp>
          <p:grpSp>
            <p:nvGrpSpPr>
              <p:cNvPr id="54" name="组合 53"/>
              <p:cNvGrpSpPr/>
              <p:nvPr/>
            </p:nvGrpSpPr>
            <p:grpSpPr>
              <a:xfrm>
                <a:off x="5032302" y="3907836"/>
                <a:ext cx="6404649" cy="976212"/>
                <a:chOff x="5090177" y="3907836"/>
                <a:chExt cx="6404649" cy="976212"/>
              </a:xfrm>
            </p:grpSpPr>
            <p:sp>
              <p:nvSpPr>
                <p:cNvPr id="55" name="Number2"/>
                <p:cNvSpPr txBox="1"/>
                <p:nvPr/>
              </p:nvSpPr>
              <p:spPr>
                <a:xfrm>
                  <a:off x="5090177" y="3907836"/>
                  <a:ext cx="1030177" cy="923330"/>
                </a:xfrm>
                <a:prstGeom prst="rect">
                  <a:avLst/>
                </a:prstGeom>
                <a:no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spAutoFit/>
                </a:bodyPr>
                <a:lstStyle>
                  <a:defPPr>
                    <a:defRPr lang="zh-CN"/>
                  </a:defPPr>
                  <a:lvl1pPr algn="ctr" defTabSz="914400">
                    <a:defRPr sz="1400" b="1">
                      <a:solidFill>
                        <a:schemeClr val="tx1">
                          <a:lumMod val="90000"/>
                          <a:lumOff val="1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zh-CN" sz="5400" dirty="0">
                      <a:solidFill>
                        <a:schemeClr val="accent1"/>
                      </a:solidFill>
                    </a:rPr>
                    <a:t>2</a:t>
                  </a:r>
                  <a:endParaRPr lang="zh-CN" altLang="en-US" sz="5400" dirty="0">
                    <a:solidFill>
                      <a:schemeClr val="accent1"/>
                    </a:solidFill>
                  </a:endParaRPr>
                </a:p>
              </p:txBody>
            </p:sp>
            <p:sp>
              <p:nvSpPr>
                <p:cNvPr id="56" name="Bullet2"/>
                <p:cNvSpPr txBox="1"/>
                <p:nvPr/>
              </p:nvSpPr>
              <p:spPr>
                <a:xfrm>
                  <a:off x="5742339" y="4080157"/>
                  <a:ext cx="5311574" cy="302513"/>
                </a:xfrm>
                <a:prstGeom prst="rect">
                  <a:avLst/>
                </a:prstGeom>
                <a:no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normAutofit lnSpcReduction="10000"/>
                </a:bodyPr>
                <a:lstStyle>
                  <a:defPPr>
                    <a:defRPr lang="zh-CN"/>
                  </a:defPPr>
                  <a:lvl1pPr algn="ctr" defTabSz="914400">
                    <a:defRPr sz="1400" b="1">
                      <a:solidFill>
                        <a:schemeClr val="tx1">
                          <a:lumMod val="90000"/>
                          <a:lumOff val="1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zh-CN" altLang="en-US" dirty="0" smtClean="0">
                      <a:solidFill>
                        <a:schemeClr val="tx1"/>
                      </a:solidFill>
                    </a:rPr>
                    <a:t>  </a:t>
                  </a:r>
                  <a:r>
                    <a:rPr lang="zh-CN" altLang="en-US" dirty="0" smtClean="0"/>
                    <a:t>训练的过程像炼丹</a:t>
                  </a:r>
                  <a:endParaRPr lang="zh-CN" altLang="en-US" dirty="0">
                    <a:solidFill>
                      <a:schemeClr val="tx1"/>
                    </a:solidFill>
                  </a:endParaRPr>
                </a:p>
              </p:txBody>
            </p:sp>
            <p:sp>
              <p:nvSpPr>
                <p:cNvPr id="57" name="Text2"/>
                <p:cNvSpPr/>
                <p:nvPr/>
              </p:nvSpPr>
              <p:spPr>
                <a:xfrm>
                  <a:off x="5883263" y="4464133"/>
                  <a:ext cx="5611563" cy="419915"/>
                </a:xfrm>
                <a:prstGeom prst="rect">
                  <a:avLst/>
                </a:prstGeom>
              </p:spPr>
              <p:txBody>
                <a:bodyPr wrap="square" lIns="91440" tIns="45720" rIns="91440" bIns="45720" anchor="t" anchorCtr="0">
                  <a:noAutofit/>
                </a:bodyPr>
                <a:lstStyle/>
                <a:p>
                  <a:r>
                    <a:rPr lang="zh-CN" altLang="en-US" sz="900" b="1" dirty="0"/>
                    <a:t>就像</a:t>
                  </a:r>
                  <a:r>
                    <a:rPr lang="zh-CN" altLang="en-US" sz="900" b="1" dirty="0" smtClean="0"/>
                    <a:t>道士</a:t>
                  </a:r>
                  <a:r>
                    <a:rPr lang="zh-CN" altLang="en-US" sz="900" b="1" dirty="0"/>
                    <a:t>把原材料放入八卦炉开火炼丹，最后得到的仙丹可能让人长生不老，也可能让人一命呜呼。炼丹过程中八卦炉里发生的微妙事情，道士也是不得而知的，虽然是他设计了炼丹的一切</a:t>
                  </a:r>
                  <a:r>
                    <a:rPr lang="zh-CN" altLang="en-US" sz="900" b="1" dirty="0" smtClean="0"/>
                    <a:t>。</a:t>
                  </a:r>
                  <a:endParaRPr lang="en-US" altLang="zh-CN" sz="900" dirty="0"/>
                </a:p>
              </p:txBody>
            </p:sp>
          </p:grpSp>
        </p:grpSp>
      </p:grpSp>
      <p:pic>
        <p:nvPicPr>
          <p:cNvPr id="3" name="图片 2"/>
          <p:cNvPicPr>
            <a:picLocks noChangeAspect="1"/>
          </p:cNvPicPr>
          <p:nvPr/>
        </p:nvPicPr>
        <p:blipFill>
          <a:blip r:embed="rId3"/>
          <a:stretch>
            <a:fillRect/>
          </a:stretch>
        </p:blipFill>
        <p:spPr>
          <a:xfrm>
            <a:off x="363556" y="946120"/>
            <a:ext cx="4933950" cy="2438400"/>
          </a:xfrm>
          <a:prstGeom prst="rect">
            <a:avLst/>
          </a:prstGeom>
        </p:spPr>
      </p:pic>
      <p:pic>
        <p:nvPicPr>
          <p:cNvPr id="6" name="图片 5"/>
          <p:cNvPicPr>
            <a:picLocks noChangeAspect="1"/>
          </p:cNvPicPr>
          <p:nvPr/>
        </p:nvPicPr>
        <p:blipFill>
          <a:blip r:embed="rId4"/>
          <a:stretch>
            <a:fillRect/>
          </a:stretch>
        </p:blipFill>
        <p:spPr>
          <a:xfrm>
            <a:off x="392131" y="3468757"/>
            <a:ext cx="4905375" cy="2771775"/>
          </a:xfrm>
          <a:prstGeom prst="rect">
            <a:avLst/>
          </a:prstGeom>
        </p:spPr>
      </p:pic>
    </p:spTree>
    <p:extLst>
      <p:ext uri="{BB962C8B-B14F-4D97-AF65-F5344CB8AC3E}">
        <p14:creationId xmlns:p14="http://schemas.microsoft.com/office/powerpoint/2010/main" val="79512181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47528" y="228664"/>
            <a:ext cx="11278712" cy="406971"/>
          </a:xfrm>
        </p:spPr>
        <p:txBody>
          <a:bodyPr/>
          <a:lstStyle/>
          <a:p>
            <a:r>
              <a:rPr lang="zh-CN" altLang="en-US" dirty="0" smtClean="0"/>
              <a:t>高维空间：机器如何面对越来越复杂的问题</a:t>
            </a:r>
            <a:endParaRPr lang="zh-CN" altLang="en-US" dirty="0"/>
          </a:p>
        </p:txBody>
      </p:sp>
      <p:cxnSp>
        <p:nvCxnSpPr>
          <p:cNvPr id="44" name="直接连接符 43"/>
          <p:cNvCxnSpPr/>
          <p:nvPr/>
        </p:nvCxnSpPr>
        <p:spPr>
          <a:xfrm flipV="1">
            <a:off x="5652183" y="1009819"/>
            <a:ext cx="5352420" cy="301"/>
          </a:xfrm>
          <a:prstGeom prst="line">
            <a:avLst/>
          </a:prstGeom>
          <a:ln w="6350">
            <a:solidFill>
              <a:schemeClr val="tx2">
                <a:alpha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45" name="Text3"/>
          <p:cNvSpPr/>
          <p:nvPr/>
        </p:nvSpPr>
        <p:spPr>
          <a:xfrm>
            <a:off x="5660205" y="763327"/>
            <a:ext cx="6171333" cy="255094"/>
          </a:xfrm>
          <a:prstGeom prst="rect">
            <a:avLst/>
          </a:prstGeom>
        </p:spPr>
        <p:txBody>
          <a:bodyPr wrap="square" lIns="91440" tIns="45720" rIns="91440" bIns="45720" anchor="t" anchorCtr="0">
            <a:noAutofit/>
          </a:bodyPr>
          <a:lstStyle/>
          <a:p>
            <a:r>
              <a:rPr lang="zh-CN" altLang="en-US" sz="1000" b="1" dirty="0" smtClean="0"/>
              <a:t>从</a:t>
            </a:r>
            <a:r>
              <a:rPr lang="zh-CN" altLang="en-US" sz="1000" b="1" dirty="0"/>
              <a:t>直线到平面：“小蓝”眼中的豆豆世界升级了！</a:t>
            </a:r>
            <a:endParaRPr lang="en-US" altLang="zh-CN" sz="1000" b="1" dirty="0" smtClean="0"/>
          </a:p>
        </p:txBody>
      </p:sp>
      <p:grpSp>
        <p:nvGrpSpPr>
          <p:cNvPr id="46" name="组合 45"/>
          <p:cNvGrpSpPr/>
          <p:nvPr/>
        </p:nvGrpSpPr>
        <p:grpSpPr>
          <a:xfrm>
            <a:off x="5246023" y="867687"/>
            <a:ext cx="6498051" cy="4085990"/>
            <a:chOff x="5003063" y="444707"/>
            <a:chExt cx="6498051" cy="4085990"/>
          </a:xfrm>
        </p:grpSpPr>
        <p:sp>
          <p:nvSpPr>
            <p:cNvPr id="58" name="Number1"/>
            <p:cNvSpPr txBox="1"/>
            <p:nvPr/>
          </p:nvSpPr>
          <p:spPr>
            <a:xfrm>
              <a:off x="5003063" y="497981"/>
              <a:ext cx="972669" cy="923330"/>
            </a:xfrm>
            <a:prstGeom prst="rect">
              <a:avLst/>
            </a:prstGeom>
            <a:no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spAutoFit/>
            </a:bodyPr>
            <a:lstStyle>
              <a:defPPr>
                <a:defRPr lang="zh-CN"/>
              </a:defPPr>
              <a:lvl1pPr algn="ctr" defTabSz="914400">
                <a:defRPr sz="1400" b="1">
                  <a:solidFill>
                    <a:schemeClr val="tx1">
                      <a:lumMod val="90000"/>
                      <a:lumOff val="1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zh-CN" sz="5400" dirty="0">
                  <a:solidFill>
                    <a:schemeClr val="tx1"/>
                  </a:solidFill>
                </a:rPr>
                <a:t>1</a:t>
              </a:r>
              <a:endParaRPr lang="zh-CN" altLang="en-US" sz="5400" dirty="0">
                <a:solidFill>
                  <a:schemeClr val="tx1"/>
                </a:solidFill>
              </a:endParaRPr>
            </a:p>
          </p:txBody>
        </p:sp>
        <p:sp>
          <p:nvSpPr>
            <p:cNvPr id="59" name="Bullet1"/>
            <p:cNvSpPr txBox="1"/>
            <p:nvPr/>
          </p:nvSpPr>
          <p:spPr>
            <a:xfrm>
              <a:off x="5643135" y="444707"/>
              <a:ext cx="5451106" cy="467585"/>
            </a:xfrm>
            <a:prstGeom prst="rect">
              <a:avLst/>
            </a:prstGeom>
            <a:no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normAutofit/>
            </a:bodyPr>
            <a:lstStyle>
              <a:defPPr>
                <a:defRPr lang="zh-CN"/>
              </a:defPPr>
              <a:lvl1pPr algn="ctr" defTabSz="914400">
                <a:defRPr sz="1400" b="1">
                  <a:solidFill>
                    <a:schemeClr val="tx1">
                      <a:lumMod val="90000"/>
                      <a:lumOff val="1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zh-CN" altLang="en-US" dirty="0">
                  <a:solidFill>
                    <a:schemeClr val="tx1"/>
                  </a:solidFill>
                </a:rPr>
                <a:t> 二</a:t>
              </a:r>
              <a:r>
                <a:rPr lang="zh-CN" altLang="en-US" dirty="0" smtClean="0">
                  <a:solidFill>
                    <a:schemeClr val="tx1"/>
                  </a:solidFill>
                </a:rPr>
                <a:t>维 </a:t>
              </a:r>
              <a:r>
                <a:rPr lang="en-US" altLang="zh-CN" dirty="0" smtClean="0">
                  <a:solidFill>
                    <a:schemeClr val="tx1"/>
                  </a:solidFill>
                </a:rPr>
                <a:t>-&gt; </a:t>
              </a:r>
              <a:r>
                <a:rPr lang="zh-CN" altLang="en-US" dirty="0" smtClean="0">
                  <a:solidFill>
                    <a:schemeClr val="tx1"/>
                  </a:solidFill>
                </a:rPr>
                <a:t>三维</a:t>
              </a:r>
              <a:endParaRPr lang="zh-CN" altLang="en-US" dirty="0">
                <a:solidFill>
                  <a:schemeClr val="tx1"/>
                </a:solidFill>
              </a:endParaRPr>
            </a:p>
          </p:txBody>
        </p:sp>
        <p:sp>
          <p:nvSpPr>
            <p:cNvPr id="61" name="Text1"/>
            <p:cNvSpPr/>
            <p:nvPr/>
          </p:nvSpPr>
          <p:spPr>
            <a:xfrm>
              <a:off x="5825388" y="914245"/>
              <a:ext cx="5675726" cy="3616452"/>
            </a:xfrm>
            <a:prstGeom prst="rect">
              <a:avLst/>
            </a:prstGeom>
          </p:spPr>
          <p:txBody>
            <a:bodyPr wrap="square" lIns="91440" tIns="45720" rIns="91440" bIns="45720" anchor="t" anchorCtr="0">
              <a:noAutofit/>
            </a:bodyPr>
            <a:lstStyle/>
            <a:p>
              <a:r>
                <a:rPr lang="zh-CN" altLang="en-US" sz="900" dirty="0"/>
                <a:t>​如果我们想要去</a:t>
              </a:r>
              <a:r>
                <a:rPr lang="zh-CN" altLang="en-US" sz="900" b="1" dirty="0"/>
                <a:t>判断一个人是否善于打篮球</a:t>
              </a:r>
              <a:r>
                <a:rPr lang="zh-CN" altLang="en-US" sz="900" dirty="0"/>
                <a:t>，很明显仅仅考虑他的</a:t>
              </a:r>
              <a:r>
                <a:rPr lang="zh-CN" altLang="en-US" sz="900" b="1" dirty="0"/>
                <a:t>身高特征</a:t>
              </a:r>
              <a:r>
                <a:rPr lang="zh-CN" altLang="en-US" sz="900" dirty="0"/>
                <a:t>是不合理的。虽然这个特征很关键，但还需要从其他的角度去分析，比如</a:t>
              </a:r>
              <a:r>
                <a:rPr lang="zh-CN" altLang="en-US" sz="900" b="1" dirty="0"/>
                <a:t>体重身体灵活性以及是否经常见到凌晨</a:t>
              </a:r>
              <a:r>
                <a:rPr lang="en-US" altLang="zh-CN" sz="900" b="1" dirty="0"/>
                <a:t>4:00</a:t>
              </a:r>
              <a:r>
                <a:rPr lang="zh-CN" altLang="en-US" sz="900" b="1" dirty="0"/>
                <a:t>的太阳等等因素</a:t>
              </a:r>
              <a:r>
                <a:rPr lang="zh-CN" altLang="en-US" sz="900" dirty="0" smtClean="0"/>
                <a:t>。</a:t>
              </a:r>
              <a:endParaRPr lang="en-US" altLang="zh-CN" sz="900" dirty="0" smtClean="0"/>
            </a:p>
            <a:p>
              <a:endParaRPr lang="en-US" altLang="zh-CN" sz="900" dirty="0"/>
            </a:p>
            <a:p>
              <a:r>
                <a:rPr lang="zh-CN" altLang="en-US" sz="900" dirty="0" smtClean="0"/>
                <a:t>同样</a:t>
              </a:r>
              <a:r>
                <a:rPr lang="zh-CN" altLang="en-US" sz="900" dirty="0"/>
                <a:t>在</a:t>
              </a:r>
              <a:r>
                <a:rPr lang="zh-CN" altLang="en-US" sz="900" dirty="0" smtClean="0"/>
                <a:t>之前讲解中，</a:t>
              </a:r>
              <a:r>
                <a:rPr lang="zh-CN" altLang="en-US" sz="900" dirty="0"/>
                <a:t>为了让大家更加清晰的了解神经网络的工作原理，一直仅仅在用豆豆大小这个特征去预测它的毒性，但现实世界往往并非如此简单。比如豆豆的</a:t>
              </a:r>
              <a:r>
                <a:rPr lang="zh-CN" altLang="en-US" sz="900" b="1" dirty="0"/>
                <a:t>毒性不仅和它的大小有关系，也和它的颜色深浅有关</a:t>
              </a:r>
              <a:r>
                <a:rPr lang="zh-CN" altLang="en-US" sz="900" dirty="0"/>
                <a:t>，当毒性只和大小有关系的时候，我们可以用一个二维的坐标系来描述这个关系。</a:t>
              </a:r>
              <a:endParaRPr lang="en-US" altLang="zh-CN" sz="900" dirty="0" smtClean="0"/>
            </a:p>
            <a:p>
              <a:endParaRPr lang="en-US" altLang="zh-CN" sz="900" dirty="0"/>
            </a:p>
            <a:p>
              <a:r>
                <a:rPr lang="zh-CN" altLang="en-US" sz="900" dirty="0" smtClean="0"/>
                <a:t>还记得吗？当</a:t>
              </a:r>
              <a:r>
                <a:rPr lang="zh-CN" altLang="en-US" sz="900" dirty="0"/>
                <a:t>‘小蓝’只关心豆豆的‘大小’ </a:t>
              </a:r>
              <a:r>
                <a:rPr lang="en-US" altLang="zh-CN" sz="900" dirty="0"/>
                <a:t>(</a:t>
              </a:r>
              <a:r>
                <a:rPr lang="zh-CN" altLang="en-US" sz="900" dirty="0"/>
                <a:t>一个特征 </a:t>
              </a:r>
              <a:r>
                <a:rPr lang="en-US" altLang="zh-CN" sz="900" dirty="0"/>
                <a:t>x) </a:t>
              </a:r>
              <a:r>
                <a:rPr lang="zh-CN" altLang="en-US" sz="900" dirty="0"/>
                <a:t>时，它的神经元计算 </a:t>
              </a:r>
              <a:r>
                <a:rPr lang="en-US" altLang="zh-CN" sz="900" b="1" dirty="0"/>
                <a:t>z = </a:t>
              </a:r>
              <a:r>
                <a:rPr lang="en-US" altLang="zh-CN" sz="900" b="1" dirty="0" smtClean="0"/>
                <a:t>w*x </a:t>
              </a:r>
              <a:r>
                <a:rPr lang="en-US" altLang="zh-CN" sz="900" b="1" dirty="0"/>
                <a:t>+ b</a:t>
              </a:r>
              <a:r>
                <a:rPr lang="zh-CN" altLang="en-US" sz="900" dirty="0" smtClean="0"/>
                <a:t>。</a:t>
              </a:r>
              <a:endParaRPr lang="en-US" altLang="zh-CN" sz="900" dirty="0" smtClean="0"/>
            </a:p>
            <a:p>
              <a:r>
                <a:rPr lang="zh-CN" altLang="en-US" sz="900" dirty="0" smtClean="0"/>
                <a:t>如果</a:t>
              </a:r>
              <a:r>
                <a:rPr lang="zh-CN" altLang="en-US" sz="900" dirty="0"/>
                <a:t>我们要画出 </a:t>
              </a:r>
              <a:r>
                <a:rPr lang="en-US" altLang="zh-CN" sz="900" dirty="0"/>
                <a:t>z </a:t>
              </a:r>
              <a:r>
                <a:rPr lang="zh-CN" altLang="en-US" sz="900" dirty="0"/>
                <a:t>和 </a:t>
              </a:r>
              <a:r>
                <a:rPr lang="en-US" altLang="zh-CN" sz="900" dirty="0"/>
                <a:t>x </a:t>
              </a:r>
              <a:r>
                <a:rPr lang="zh-CN" altLang="en-US" sz="900" dirty="0"/>
                <a:t>的关系，</a:t>
              </a:r>
              <a:r>
                <a:rPr lang="zh-CN" altLang="en-US" sz="900" b="1" dirty="0"/>
                <a:t>那就会是一条直线。之后，</a:t>
              </a:r>
              <a:r>
                <a:rPr lang="en-US" altLang="zh-CN" sz="900" b="1" dirty="0"/>
                <a:t>Sigmoid</a:t>
              </a:r>
              <a:r>
                <a:rPr lang="zh-CN" altLang="en-US" sz="900" b="1" dirty="0"/>
                <a:t>函数再把这条直线‘掰弯’成</a:t>
              </a:r>
              <a:r>
                <a:rPr lang="en-US" altLang="zh-CN" sz="900" b="1" dirty="0"/>
                <a:t>S</a:t>
              </a:r>
              <a:r>
                <a:rPr lang="zh-CN" altLang="en-US" sz="900" b="1" dirty="0"/>
                <a:t>形，得到</a:t>
              </a:r>
              <a:r>
                <a:rPr lang="en-US" altLang="zh-CN" sz="900" b="1" dirty="0"/>
                <a:t>0</a:t>
              </a:r>
              <a:r>
                <a:rPr lang="zh-CN" altLang="en-US" sz="900" b="1" dirty="0"/>
                <a:t>到</a:t>
              </a:r>
              <a:r>
                <a:rPr lang="en-US" altLang="zh-CN" sz="900" b="1" dirty="0"/>
                <a:t>1</a:t>
              </a:r>
              <a:r>
                <a:rPr lang="zh-CN" altLang="en-US" sz="900" b="1" dirty="0"/>
                <a:t>的概率</a:t>
              </a:r>
              <a:r>
                <a:rPr lang="zh-CN" altLang="en-US" sz="900" dirty="0" smtClean="0"/>
                <a:t>。</a:t>
              </a:r>
              <a:endParaRPr lang="en-US" altLang="zh-CN" sz="900" dirty="0" smtClean="0"/>
            </a:p>
            <a:p>
              <a:endParaRPr lang="en-US" altLang="zh-CN" sz="900" b="1" dirty="0"/>
            </a:p>
            <a:p>
              <a:r>
                <a:rPr lang="zh-CN" altLang="en-US" sz="900" b="1" dirty="0" smtClean="0"/>
                <a:t>现在，小蓝 变得</a:t>
              </a:r>
              <a:r>
                <a:rPr lang="zh-CN" altLang="en-US" sz="900" b="1" dirty="0"/>
                <a:t>更聪明了，它发现豆豆的‘颜色深浅’也是判断是否有毒的重要线索</a:t>
              </a:r>
              <a:r>
                <a:rPr lang="zh-CN" altLang="en-US" sz="900" b="1" dirty="0" smtClean="0"/>
                <a:t>！</a:t>
              </a:r>
            </a:p>
            <a:p>
              <a:r>
                <a:rPr lang="zh-CN" altLang="en-US" sz="900" dirty="0" smtClean="0"/>
                <a:t>于是，‘小蓝’的神经元开始接收</a:t>
              </a:r>
              <a:r>
                <a:rPr lang="zh-CN" altLang="en-US" sz="900" b="1" dirty="0" smtClean="0"/>
                <a:t>两个输入信号</a:t>
              </a:r>
              <a:r>
                <a:rPr lang="zh-CN" altLang="en-US" sz="900" dirty="0" smtClean="0"/>
                <a:t>：</a:t>
              </a:r>
            </a:p>
            <a:p>
              <a:r>
                <a:rPr lang="en-US" altLang="zh-CN" sz="900" b="1" dirty="0" smtClean="0"/>
                <a:t>x1</a:t>
              </a:r>
              <a:r>
                <a:rPr lang="zh-CN" altLang="en-US" sz="900" b="1" dirty="0"/>
                <a:t>：豆豆的大小</a:t>
              </a:r>
            </a:p>
            <a:p>
              <a:r>
                <a:rPr lang="en-US" altLang="zh-CN" sz="900" b="1" dirty="0"/>
                <a:t>x2</a:t>
              </a:r>
              <a:r>
                <a:rPr lang="zh-CN" altLang="en-US" sz="900" b="1" dirty="0"/>
                <a:t>：豆豆的颜色深浅</a:t>
              </a:r>
            </a:p>
            <a:p>
              <a:r>
                <a:rPr lang="zh-CN" altLang="en-US" sz="900" dirty="0" smtClean="0"/>
                <a:t>神经元</a:t>
              </a:r>
              <a:r>
                <a:rPr lang="zh-CN" altLang="en-US" sz="900" dirty="0"/>
                <a:t>内部的计算也升级了，变成了 </a:t>
              </a:r>
              <a:r>
                <a:rPr lang="en-US" altLang="zh-CN" sz="900" b="1" dirty="0"/>
                <a:t>z = w1*x1 + w2*x2 + b</a:t>
              </a:r>
              <a:r>
                <a:rPr lang="zh-CN" altLang="en-US" sz="900" dirty="0"/>
                <a:t>。这里，</a:t>
              </a:r>
              <a:r>
                <a:rPr lang="en-US" altLang="zh-CN" sz="900" dirty="0"/>
                <a:t>w1 </a:t>
              </a:r>
              <a:r>
                <a:rPr lang="zh-CN" altLang="en-US" sz="900" dirty="0"/>
                <a:t>是大小的‘重要性’（权重），</a:t>
              </a:r>
              <a:r>
                <a:rPr lang="en-US" altLang="zh-CN" sz="900" dirty="0"/>
                <a:t>w2 </a:t>
              </a:r>
              <a:r>
                <a:rPr lang="zh-CN" altLang="en-US" sz="900" dirty="0"/>
                <a:t>是颜色深浅的‘重要性’，</a:t>
              </a:r>
              <a:r>
                <a:rPr lang="en-US" altLang="zh-CN" sz="900" dirty="0"/>
                <a:t>b </a:t>
              </a:r>
              <a:r>
                <a:rPr lang="zh-CN" altLang="en-US" sz="900" dirty="0"/>
                <a:t>依然是那个偏置项</a:t>
              </a:r>
              <a:r>
                <a:rPr lang="zh-CN" altLang="en-US" sz="900" dirty="0" smtClean="0"/>
                <a:t>。</a:t>
              </a:r>
              <a:endParaRPr lang="en-US" altLang="zh-CN" sz="900" dirty="0" smtClean="0"/>
            </a:p>
            <a:p>
              <a:endParaRPr lang="en-US" altLang="zh-CN" sz="900" dirty="0" smtClean="0"/>
            </a:p>
            <a:p>
              <a:r>
                <a:rPr lang="zh-CN" altLang="en-US" sz="900" dirty="0" smtClean="0"/>
                <a:t>当</a:t>
              </a:r>
              <a:r>
                <a:rPr lang="zh-CN" altLang="en-US" sz="900" dirty="0"/>
                <a:t>只有一个输入 </a:t>
              </a:r>
              <a:r>
                <a:rPr lang="en-US" altLang="zh-CN" sz="900" dirty="0"/>
                <a:t>x </a:t>
              </a:r>
              <a:r>
                <a:rPr lang="zh-CN" altLang="en-US" sz="900" dirty="0"/>
                <a:t>时，</a:t>
              </a:r>
              <a:r>
                <a:rPr lang="en-US" altLang="zh-CN" sz="900" dirty="0"/>
                <a:t>z </a:t>
              </a:r>
              <a:r>
                <a:rPr lang="zh-CN" altLang="en-US" sz="900" dirty="0"/>
                <a:t>的值画出来是一条线（在</a:t>
              </a:r>
              <a:r>
                <a:rPr lang="en-US" altLang="zh-CN" sz="900" dirty="0"/>
                <a:t>x-z</a:t>
              </a:r>
              <a:r>
                <a:rPr lang="zh-CN" altLang="en-US" sz="900" dirty="0"/>
                <a:t>平面</a:t>
              </a:r>
              <a:r>
                <a:rPr lang="zh-CN" altLang="en-US" sz="900" dirty="0" smtClean="0"/>
                <a:t>上）。</a:t>
              </a:r>
              <a:endParaRPr lang="zh-CN" altLang="en-US" sz="900" dirty="0"/>
            </a:p>
            <a:p>
              <a:r>
                <a:rPr lang="zh-CN" altLang="en-US" sz="900" dirty="0"/>
                <a:t>“现在我们有了两个输入 </a:t>
              </a:r>
              <a:r>
                <a:rPr lang="en-US" altLang="zh-CN" sz="900" dirty="0"/>
                <a:t>x1 (</a:t>
              </a:r>
              <a:r>
                <a:rPr lang="zh-CN" altLang="en-US" sz="900" dirty="0"/>
                <a:t>大小</a:t>
              </a:r>
              <a:r>
                <a:rPr lang="en-US" altLang="zh-CN" sz="900" dirty="0"/>
                <a:t>) </a:t>
              </a:r>
              <a:r>
                <a:rPr lang="zh-CN" altLang="en-US" sz="900" dirty="0"/>
                <a:t>和 </a:t>
              </a:r>
              <a:r>
                <a:rPr lang="en-US" altLang="zh-CN" sz="900" dirty="0"/>
                <a:t>x2 (</a:t>
              </a:r>
              <a:r>
                <a:rPr lang="zh-CN" altLang="en-US" sz="900" dirty="0"/>
                <a:t>颜色深浅</a:t>
              </a:r>
              <a:r>
                <a:rPr lang="en-US" altLang="zh-CN" sz="900" dirty="0"/>
                <a:t>)</a:t>
              </a:r>
              <a:r>
                <a:rPr lang="zh-CN" altLang="en-US" sz="900" dirty="0"/>
                <a:t>，还有一个输出 </a:t>
              </a:r>
              <a:r>
                <a:rPr lang="en-US" altLang="zh-CN" sz="900" dirty="0"/>
                <a:t>z </a:t>
              </a:r>
              <a:r>
                <a:rPr lang="en-US" altLang="zh-CN" sz="900" dirty="0" smtClean="0"/>
                <a:t>(</a:t>
              </a:r>
              <a:r>
                <a:rPr lang="zh-CN" altLang="en-US" sz="900" dirty="0" smtClean="0"/>
                <a:t>有毒概率</a:t>
              </a:r>
              <a:r>
                <a:rPr lang="en-US" altLang="zh-CN" sz="900" dirty="0" smtClean="0"/>
                <a:t>)</a:t>
              </a:r>
              <a:r>
                <a:rPr lang="zh-CN" altLang="en-US" sz="900" dirty="0"/>
                <a:t>。这需要一个三维的空间来展示它们的关系！</a:t>
              </a:r>
              <a:r>
                <a:rPr lang="zh-CN" altLang="en-US" sz="900" dirty="0" smtClean="0"/>
                <a:t>”</a:t>
              </a:r>
              <a:endParaRPr lang="en-US" altLang="zh-CN" sz="900" dirty="0" smtClean="0"/>
            </a:p>
            <a:p>
              <a:r>
                <a:rPr lang="zh-CN" altLang="en-US" sz="900" b="1" dirty="0" smtClean="0"/>
                <a:t>在</a:t>
              </a:r>
              <a:r>
                <a:rPr lang="zh-CN" altLang="en-US" sz="900" b="1" dirty="0"/>
                <a:t>这个三维空间里，方程 </a:t>
              </a:r>
              <a:r>
                <a:rPr lang="en-US" altLang="zh-CN" sz="900" b="1" dirty="0"/>
                <a:t>z = w1*x1 + w2*x2 + b </a:t>
              </a:r>
              <a:r>
                <a:rPr lang="zh-CN" altLang="en-US" sz="900" b="1" dirty="0"/>
                <a:t>不再是一条直线了，它变成了一个平面</a:t>
              </a:r>
              <a:r>
                <a:rPr lang="zh-CN" altLang="en-US" sz="900" b="1" dirty="0" smtClean="0"/>
                <a:t>！</a:t>
              </a:r>
              <a:endParaRPr lang="en-US" altLang="zh-CN" sz="900" b="1" dirty="0" smtClean="0"/>
            </a:p>
            <a:p>
              <a:endParaRPr lang="zh-CN" altLang="en-US" sz="900" dirty="0"/>
            </a:p>
            <a:p>
              <a:r>
                <a:rPr lang="zh-CN" altLang="en-US" sz="900" dirty="0"/>
                <a:t>“这个平面根据豆豆的大小 </a:t>
              </a:r>
              <a:r>
                <a:rPr lang="en-US" altLang="zh-CN" sz="900" dirty="0"/>
                <a:t>(x1) </a:t>
              </a:r>
              <a:r>
                <a:rPr lang="zh-CN" altLang="en-US" sz="900" dirty="0"/>
                <a:t>和颜色深浅 </a:t>
              </a:r>
              <a:r>
                <a:rPr lang="en-US" altLang="zh-CN" sz="900" dirty="0"/>
                <a:t>(x2)</a:t>
              </a:r>
              <a:r>
                <a:rPr lang="zh-CN" altLang="en-US" sz="900" dirty="0"/>
                <a:t>，给出一个综合的</a:t>
              </a:r>
              <a:r>
                <a:rPr lang="zh-CN" altLang="en-US" sz="900" dirty="0" smtClean="0"/>
                <a:t>‘有毒概率’</a:t>
              </a:r>
              <a:r>
                <a:rPr lang="zh-CN" altLang="en-US" sz="900" dirty="0"/>
                <a:t>值 </a:t>
              </a:r>
              <a:r>
                <a:rPr lang="en-US" altLang="zh-CN" sz="900" dirty="0"/>
                <a:t>z</a:t>
              </a:r>
              <a:r>
                <a:rPr lang="zh-CN" altLang="en-US" sz="900" dirty="0"/>
                <a:t>。图中那些红色和绿色的点，就代表了不同大小和颜色的豆豆样本。</a:t>
              </a:r>
              <a:r>
                <a:rPr lang="zh-CN" altLang="en-US" sz="900" dirty="0" smtClean="0"/>
                <a:t>”</a:t>
              </a:r>
              <a:endParaRPr lang="en-US" altLang="zh-CN" sz="900" dirty="0"/>
            </a:p>
            <a:p>
              <a:endParaRPr lang="zh-CN" altLang="en-US" sz="900" b="1" dirty="0"/>
            </a:p>
          </p:txBody>
        </p:sp>
      </p:gr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3556" y="3794676"/>
            <a:ext cx="5019179" cy="2828487"/>
          </a:xfrm>
          <a:prstGeom prst="rect">
            <a:avLst/>
          </a:prstGeom>
        </p:spPr>
      </p:pic>
      <p:pic>
        <p:nvPicPr>
          <p:cNvPr id="8" name="图片 7"/>
          <p:cNvPicPr>
            <a:picLocks noChangeAspect="1"/>
          </p:cNvPicPr>
          <p:nvPr/>
        </p:nvPicPr>
        <p:blipFill>
          <a:blip r:embed="rId4"/>
          <a:stretch>
            <a:fillRect/>
          </a:stretch>
        </p:blipFill>
        <p:spPr>
          <a:xfrm>
            <a:off x="363556" y="843301"/>
            <a:ext cx="5019179" cy="2903669"/>
          </a:xfrm>
          <a:prstGeom prst="rect">
            <a:avLst/>
          </a:prstGeom>
        </p:spPr>
      </p:pic>
      <p:sp>
        <p:nvSpPr>
          <p:cNvPr id="23" name="Number2"/>
          <p:cNvSpPr txBox="1"/>
          <p:nvPr/>
        </p:nvSpPr>
        <p:spPr>
          <a:xfrm>
            <a:off x="5275262" y="4744292"/>
            <a:ext cx="1030177" cy="923330"/>
          </a:xfrm>
          <a:prstGeom prst="rect">
            <a:avLst/>
          </a:prstGeom>
          <a:no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spAutoFit/>
          </a:bodyPr>
          <a:lstStyle>
            <a:defPPr>
              <a:defRPr lang="zh-CN"/>
            </a:defPPr>
            <a:lvl1pPr algn="ctr" defTabSz="914400">
              <a:defRPr sz="1400" b="1">
                <a:solidFill>
                  <a:schemeClr val="tx1">
                    <a:lumMod val="90000"/>
                    <a:lumOff val="1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zh-CN" sz="5400" dirty="0">
                <a:solidFill>
                  <a:schemeClr val="accent1"/>
                </a:solidFill>
              </a:rPr>
              <a:t>2</a:t>
            </a:r>
            <a:endParaRPr lang="zh-CN" altLang="en-US" sz="5400" dirty="0">
              <a:solidFill>
                <a:schemeClr val="accent1"/>
              </a:solidFill>
            </a:endParaRPr>
          </a:p>
        </p:txBody>
      </p:sp>
      <p:sp>
        <p:nvSpPr>
          <p:cNvPr id="24" name="Bullet2"/>
          <p:cNvSpPr txBox="1"/>
          <p:nvPr/>
        </p:nvSpPr>
        <p:spPr>
          <a:xfrm>
            <a:off x="5927424" y="4916613"/>
            <a:ext cx="5311574" cy="302513"/>
          </a:xfrm>
          <a:prstGeom prst="rect">
            <a:avLst/>
          </a:prstGeom>
          <a:no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normAutofit lnSpcReduction="10000"/>
          </a:bodyPr>
          <a:lstStyle>
            <a:defPPr>
              <a:defRPr lang="zh-CN"/>
            </a:defPPr>
            <a:lvl1pPr algn="ctr" defTabSz="914400">
              <a:defRPr sz="1400" b="1">
                <a:solidFill>
                  <a:schemeClr val="tx1">
                    <a:lumMod val="90000"/>
                    <a:lumOff val="1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zh-CN" altLang="en-US" dirty="0" smtClean="0">
                <a:solidFill>
                  <a:schemeClr val="tx1"/>
                </a:solidFill>
              </a:rPr>
              <a:t>  </a:t>
            </a:r>
            <a:r>
              <a:rPr lang="zh-CN" altLang="en-US" dirty="0" smtClean="0"/>
              <a:t>小蓝 的</a:t>
            </a:r>
            <a:r>
              <a:rPr lang="zh-CN" altLang="en-US" dirty="0"/>
              <a:t>线性“分割板”</a:t>
            </a:r>
            <a:endParaRPr lang="zh-CN" altLang="en-US" dirty="0">
              <a:solidFill>
                <a:schemeClr val="tx1"/>
              </a:solidFill>
            </a:endParaRPr>
          </a:p>
        </p:txBody>
      </p:sp>
      <p:sp>
        <p:nvSpPr>
          <p:cNvPr id="25" name="Text2"/>
          <p:cNvSpPr/>
          <p:nvPr/>
        </p:nvSpPr>
        <p:spPr>
          <a:xfrm>
            <a:off x="6068348" y="5260834"/>
            <a:ext cx="5611563" cy="1404110"/>
          </a:xfrm>
          <a:prstGeom prst="rect">
            <a:avLst/>
          </a:prstGeom>
        </p:spPr>
        <p:txBody>
          <a:bodyPr wrap="square" lIns="91440" tIns="45720" rIns="91440" bIns="45720" anchor="t" anchorCtr="0">
            <a:noAutofit/>
          </a:bodyPr>
          <a:lstStyle/>
          <a:p>
            <a:r>
              <a:rPr lang="zh-CN" altLang="en-US" sz="900" b="1" dirty="0" smtClean="0"/>
              <a:t>从</a:t>
            </a:r>
            <a:r>
              <a:rPr lang="zh-CN" altLang="en-US" sz="900" b="1" dirty="0"/>
              <a:t>只看‘大小’（一维输入，直线模型），到同时看‘大小’和‘颜色’（二维输入，平面模型），‘小蓝’对豆豆世界的理解，在维度上进了一</a:t>
            </a:r>
            <a:r>
              <a:rPr lang="zh-CN" altLang="en-US" sz="900" b="1" dirty="0" smtClean="0"/>
              <a:t>步！</a:t>
            </a:r>
            <a:endParaRPr lang="en-US" altLang="zh-CN" sz="900" b="1" dirty="0" smtClean="0"/>
          </a:p>
          <a:p>
            <a:endParaRPr lang="zh-CN" altLang="en-US" sz="900" b="1" dirty="0"/>
          </a:p>
          <a:p>
            <a:r>
              <a:rPr lang="zh-CN" altLang="en-US" sz="900" b="1" dirty="0" smtClean="0"/>
              <a:t>虽然</a:t>
            </a:r>
            <a:r>
              <a:rPr lang="zh-CN" altLang="en-US" sz="900" b="1" dirty="0"/>
              <a:t>这里我们只增加了颜色这一个维度，使得模型从直线变成了平面。但想象一下，如果豆豆还有形状、纹理、产地等更多特征呢？每增加一个特征，我们描述豆豆的数据空间就会增加一个维度，而神经元（</a:t>
            </a:r>
            <a:r>
              <a:rPr lang="zh-CN" altLang="en-US" sz="900" b="1" dirty="0" smtClean="0"/>
              <a:t>或神经网络</a:t>
            </a:r>
            <a:r>
              <a:rPr lang="zh-CN" altLang="en-US" sz="900" b="1" dirty="0"/>
              <a:t>）内部的线性计算部分，也会在更高维的空间中形成所谓的‘超平面’</a:t>
            </a:r>
            <a:r>
              <a:rPr lang="en-US" altLang="zh-CN" sz="900" b="1" dirty="0"/>
              <a:t>(hyperplane)</a:t>
            </a:r>
            <a:r>
              <a:rPr lang="zh-CN" altLang="en-US" sz="900" b="1" dirty="0"/>
              <a:t>来进行分割</a:t>
            </a:r>
            <a:r>
              <a:rPr lang="zh-CN" altLang="en-US" sz="900" b="1" dirty="0" smtClean="0"/>
              <a:t>。</a:t>
            </a:r>
            <a:endParaRPr lang="en-US" altLang="zh-CN" sz="900" b="1" dirty="0" smtClean="0"/>
          </a:p>
          <a:p>
            <a:endParaRPr lang="zh-CN" altLang="en-US" sz="900" b="1" dirty="0"/>
          </a:p>
          <a:p>
            <a:r>
              <a:rPr lang="zh-CN" altLang="en-US" sz="900" b="1" dirty="0" smtClean="0"/>
              <a:t>理解</a:t>
            </a:r>
            <a:r>
              <a:rPr lang="zh-CN" altLang="en-US" sz="900" b="1" dirty="0"/>
              <a:t>数据如何在多维度上分布，以及我们的模型如何在这些高维空间中学习和划分，是通往更强大人工智能的关键一步。”</a:t>
            </a:r>
          </a:p>
          <a:p>
            <a:endParaRPr lang="en-US" altLang="zh-CN" sz="900" dirty="0"/>
          </a:p>
        </p:txBody>
      </p:sp>
      <p:cxnSp>
        <p:nvCxnSpPr>
          <p:cNvPr id="26" name="直接连接符 25"/>
          <p:cNvCxnSpPr/>
          <p:nvPr/>
        </p:nvCxnSpPr>
        <p:spPr>
          <a:xfrm rot="5400000" flipV="1">
            <a:off x="8087325" y="2924238"/>
            <a:ext cx="0" cy="3909722"/>
          </a:xfrm>
          <a:prstGeom prst="line">
            <a:avLst/>
          </a:prstGeom>
          <a:ln w="6350">
            <a:solidFill>
              <a:schemeClr val="accent1"/>
            </a:solidFill>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579119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47528" y="228664"/>
            <a:ext cx="11278712" cy="406971"/>
          </a:xfrm>
        </p:spPr>
        <p:txBody>
          <a:bodyPr/>
          <a:lstStyle/>
          <a:p>
            <a:r>
              <a:rPr lang="zh-CN" altLang="en-US" dirty="0" smtClean="0"/>
              <a:t>高维空间：机器如何面对越来越复杂的问题</a:t>
            </a:r>
            <a:endParaRPr lang="zh-CN" altLang="en-US" dirty="0"/>
          </a:p>
        </p:txBody>
      </p:sp>
      <p:cxnSp>
        <p:nvCxnSpPr>
          <p:cNvPr id="44" name="直接连接符 43"/>
          <p:cNvCxnSpPr/>
          <p:nvPr/>
        </p:nvCxnSpPr>
        <p:spPr>
          <a:xfrm flipV="1">
            <a:off x="5652183" y="1009819"/>
            <a:ext cx="5352420" cy="301"/>
          </a:xfrm>
          <a:prstGeom prst="line">
            <a:avLst/>
          </a:prstGeom>
          <a:ln w="6350">
            <a:solidFill>
              <a:schemeClr val="tx2">
                <a:alpha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45" name="Text3"/>
          <p:cNvSpPr/>
          <p:nvPr/>
        </p:nvSpPr>
        <p:spPr>
          <a:xfrm>
            <a:off x="5660205" y="763327"/>
            <a:ext cx="6171333" cy="255094"/>
          </a:xfrm>
          <a:prstGeom prst="rect">
            <a:avLst/>
          </a:prstGeom>
        </p:spPr>
        <p:txBody>
          <a:bodyPr wrap="square" lIns="91440" tIns="45720" rIns="91440" bIns="45720" anchor="t" anchorCtr="0">
            <a:noAutofit/>
          </a:bodyPr>
          <a:lstStyle/>
          <a:p>
            <a:r>
              <a:rPr lang="zh-CN" altLang="en-US" sz="1000" b="1" dirty="0" smtClean="0"/>
              <a:t>从</a:t>
            </a:r>
            <a:r>
              <a:rPr lang="zh-CN" altLang="en-US" sz="1000" b="1" dirty="0"/>
              <a:t>平面到曲面，再到决策“等高线”：“小蓝”的概率地图</a:t>
            </a:r>
            <a:endParaRPr lang="en-US" altLang="zh-CN" sz="1000" b="1" dirty="0" smtClean="0"/>
          </a:p>
        </p:txBody>
      </p:sp>
      <p:grpSp>
        <p:nvGrpSpPr>
          <p:cNvPr id="46" name="组合 45"/>
          <p:cNvGrpSpPr/>
          <p:nvPr/>
        </p:nvGrpSpPr>
        <p:grpSpPr>
          <a:xfrm>
            <a:off x="5246023" y="867687"/>
            <a:ext cx="6498051" cy="2944568"/>
            <a:chOff x="5003063" y="444707"/>
            <a:chExt cx="6498051" cy="2944568"/>
          </a:xfrm>
        </p:grpSpPr>
        <p:sp>
          <p:nvSpPr>
            <p:cNvPr id="58" name="Number1"/>
            <p:cNvSpPr txBox="1"/>
            <p:nvPr/>
          </p:nvSpPr>
          <p:spPr>
            <a:xfrm>
              <a:off x="5003063" y="497981"/>
              <a:ext cx="972669" cy="923330"/>
            </a:xfrm>
            <a:prstGeom prst="rect">
              <a:avLst/>
            </a:prstGeom>
            <a:no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spAutoFit/>
            </a:bodyPr>
            <a:lstStyle>
              <a:defPPr>
                <a:defRPr lang="zh-CN"/>
              </a:defPPr>
              <a:lvl1pPr algn="ctr" defTabSz="914400">
                <a:defRPr sz="1400" b="1">
                  <a:solidFill>
                    <a:schemeClr val="tx1">
                      <a:lumMod val="90000"/>
                      <a:lumOff val="1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zh-CN" sz="5400" dirty="0">
                  <a:solidFill>
                    <a:schemeClr val="tx1"/>
                  </a:solidFill>
                </a:rPr>
                <a:t>1</a:t>
              </a:r>
              <a:endParaRPr lang="zh-CN" altLang="en-US" sz="5400" dirty="0">
                <a:solidFill>
                  <a:schemeClr val="tx1"/>
                </a:solidFill>
              </a:endParaRPr>
            </a:p>
          </p:txBody>
        </p:sp>
        <p:sp>
          <p:nvSpPr>
            <p:cNvPr id="59" name="Bullet1"/>
            <p:cNvSpPr txBox="1"/>
            <p:nvPr/>
          </p:nvSpPr>
          <p:spPr>
            <a:xfrm>
              <a:off x="5643135" y="444707"/>
              <a:ext cx="5451106" cy="467585"/>
            </a:xfrm>
            <a:prstGeom prst="rect">
              <a:avLst/>
            </a:prstGeom>
            <a:no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normAutofit/>
            </a:bodyPr>
            <a:lstStyle>
              <a:defPPr>
                <a:defRPr lang="zh-CN"/>
              </a:defPPr>
              <a:lvl1pPr algn="ctr" defTabSz="914400">
                <a:defRPr sz="1400" b="1">
                  <a:solidFill>
                    <a:schemeClr val="tx1">
                      <a:lumMod val="90000"/>
                      <a:lumOff val="1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zh-CN" altLang="en-US" dirty="0">
                  <a:solidFill>
                    <a:schemeClr val="tx1"/>
                  </a:solidFill>
                </a:rPr>
                <a:t> </a:t>
              </a:r>
              <a:r>
                <a:rPr lang="zh-CN" altLang="en-US" dirty="0" smtClean="0">
                  <a:solidFill>
                    <a:schemeClr val="tx1"/>
                  </a:solidFill>
                </a:rPr>
                <a:t>激活函数</a:t>
              </a:r>
              <a:r>
                <a:rPr lang="zh-CN" altLang="en-US" dirty="0">
                  <a:solidFill>
                    <a:schemeClr val="tx1"/>
                  </a:solidFill>
                </a:rPr>
                <a:t>的魔力：把平面“掰弯”成概率曲面！</a:t>
              </a:r>
            </a:p>
          </p:txBody>
        </p:sp>
        <p:sp>
          <p:nvSpPr>
            <p:cNvPr id="61" name="Text1"/>
            <p:cNvSpPr/>
            <p:nvPr/>
          </p:nvSpPr>
          <p:spPr>
            <a:xfrm>
              <a:off x="5825388" y="914244"/>
              <a:ext cx="5675726" cy="2475031"/>
            </a:xfrm>
            <a:prstGeom prst="rect">
              <a:avLst/>
            </a:prstGeom>
          </p:spPr>
          <p:txBody>
            <a:bodyPr wrap="square" lIns="91440" tIns="45720" rIns="91440" bIns="45720" anchor="t" anchorCtr="0">
              <a:noAutofit/>
            </a:bodyPr>
            <a:lstStyle/>
            <a:p>
              <a:r>
                <a:rPr lang="zh-CN" altLang="en-US" sz="900" dirty="0" smtClean="0"/>
                <a:t>​现在，小蓝的</a:t>
              </a:r>
              <a:r>
                <a:rPr lang="zh-CN" altLang="en-US" sz="900" dirty="0"/>
                <a:t>老朋友</a:t>
              </a:r>
              <a:r>
                <a:rPr lang="en-US" altLang="zh-CN" sz="900" dirty="0"/>
                <a:t>——</a:t>
              </a:r>
              <a:r>
                <a:rPr lang="en-US" altLang="zh-CN" sz="900" b="1" dirty="0"/>
                <a:t>Sigmoid</a:t>
              </a:r>
              <a:r>
                <a:rPr lang="zh-CN" altLang="en-US" sz="900" b="1" dirty="0"/>
                <a:t>激活函数</a:t>
              </a:r>
              <a:r>
                <a:rPr lang="zh-CN" altLang="en-US" sz="900" dirty="0"/>
                <a:t>登场了！它的作用就是把线性计算得到的 </a:t>
              </a:r>
              <a:r>
                <a:rPr lang="en-US" altLang="zh-CN" sz="900" b="1" dirty="0"/>
                <a:t>z </a:t>
              </a:r>
              <a:r>
                <a:rPr lang="zh-CN" altLang="en-US" sz="900" b="1" dirty="0"/>
                <a:t>值（也就是那个平面的‘高度’）转换成一个</a:t>
              </a:r>
              <a:r>
                <a:rPr lang="en-US" altLang="zh-CN" sz="900" b="1" dirty="0"/>
                <a:t>0</a:t>
              </a:r>
              <a:r>
                <a:rPr lang="zh-CN" altLang="en-US" sz="900" b="1" dirty="0"/>
                <a:t>到</a:t>
              </a:r>
              <a:r>
                <a:rPr lang="en-US" altLang="zh-CN" sz="900" b="1" dirty="0"/>
                <a:t>1</a:t>
              </a:r>
              <a:r>
                <a:rPr lang="zh-CN" altLang="en-US" sz="900" b="1" dirty="0"/>
                <a:t>之间的概率值 </a:t>
              </a:r>
              <a:r>
                <a:rPr lang="en-US" altLang="zh-CN" sz="900" b="1" dirty="0"/>
                <a:t>a</a:t>
              </a:r>
              <a:r>
                <a:rPr lang="zh-CN" altLang="en-US" sz="900" dirty="0" smtClean="0"/>
                <a:t>。</a:t>
              </a:r>
              <a:endParaRPr lang="en-US" altLang="zh-CN" sz="900" dirty="0" smtClean="0"/>
            </a:p>
            <a:p>
              <a:endParaRPr lang="zh-CN" altLang="en-US" sz="900" dirty="0"/>
            </a:p>
            <a:p>
              <a:r>
                <a:rPr lang="zh-CN" altLang="en-US" sz="900" dirty="0" smtClean="0"/>
                <a:t>当</a:t>
              </a:r>
              <a:r>
                <a:rPr lang="en-US" altLang="zh-CN" sz="900" dirty="0"/>
                <a:t>Sigmoid</a:t>
              </a:r>
              <a:r>
                <a:rPr lang="zh-CN" altLang="en-US" sz="900" dirty="0"/>
                <a:t>函数作用于之前那个平面上的每一个点后，原来那个直愣愣的平面就被‘掰弯’成了一个光滑的</a:t>
              </a:r>
              <a:r>
                <a:rPr lang="en-US" altLang="zh-CN" sz="900" dirty="0"/>
                <a:t>S</a:t>
              </a:r>
              <a:r>
                <a:rPr lang="zh-CN" altLang="en-US" sz="900" dirty="0"/>
                <a:t>形曲面。这个曲面的‘高度’现在就代表了‘小蓝’预测这颗豆豆有毒的概率 </a:t>
              </a:r>
              <a:r>
                <a:rPr lang="en-US" altLang="zh-CN" sz="900" dirty="0"/>
                <a:t>a</a:t>
              </a:r>
              <a:r>
                <a:rPr lang="zh-CN" altLang="en-US" sz="900" dirty="0" smtClean="0"/>
                <a:t>。</a:t>
              </a:r>
              <a:endParaRPr lang="en-US" altLang="zh-CN" sz="900" dirty="0" smtClean="0"/>
            </a:p>
            <a:p>
              <a:endParaRPr lang="zh-CN" altLang="en-US" sz="900" dirty="0"/>
            </a:p>
            <a:p>
              <a:r>
                <a:rPr lang="zh-CN" altLang="en-US" sz="900" dirty="0"/>
                <a:t>“这个曲面，我们可以称之为‘概率等高面’或者‘概率地形图’。地势高的地方（比如图中红色区域对应的曲面部分），代表有毒的概率大；地势低的地方（绿色区域对应的曲面部分），代表有毒的概率小。</a:t>
              </a:r>
              <a:r>
                <a:rPr lang="zh-CN" altLang="en-US" sz="900" dirty="0" smtClean="0"/>
                <a:t>”</a:t>
              </a:r>
              <a:endParaRPr lang="en-US" altLang="zh-CN" sz="900" dirty="0" smtClean="0"/>
            </a:p>
            <a:p>
              <a:endParaRPr lang="en-US" altLang="zh-CN" sz="900" dirty="0"/>
            </a:p>
            <a:p>
              <a:r>
                <a:rPr lang="zh-CN" altLang="en-US" sz="900" dirty="0"/>
                <a:t>“在二分类问题中（比如判断豆豆有毒</a:t>
              </a:r>
              <a:r>
                <a:rPr lang="en-US" altLang="zh-CN" sz="900" dirty="0"/>
                <a:t>/</a:t>
              </a:r>
              <a:r>
                <a:rPr lang="zh-CN" altLang="en-US" sz="900" dirty="0"/>
                <a:t>无毒），我们通常会选择一个阈值来做决策。最常用的阈值就是概率 </a:t>
              </a:r>
              <a:r>
                <a:rPr lang="en-US" altLang="zh-CN" sz="900" dirty="0"/>
                <a:t>a = 0.5</a:t>
              </a:r>
              <a:r>
                <a:rPr lang="zh-CN" altLang="en-US" sz="900" dirty="0"/>
                <a:t>。”</a:t>
              </a:r>
            </a:p>
            <a:p>
              <a:r>
                <a:rPr lang="zh-CN" altLang="en-US" sz="900" dirty="0"/>
                <a:t>“如果 </a:t>
              </a:r>
              <a:r>
                <a:rPr lang="en-US" altLang="zh-CN" sz="900" dirty="0"/>
                <a:t>a &gt; 0.5</a:t>
              </a:r>
              <a:r>
                <a:rPr lang="zh-CN" altLang="en-US" sz="900" dirty="0"/>
                <a:t>，我们就判断豆豆有毒。”</a:t>
              </a:r>
            </a:p>
            <a:p>
              <a:r>
                <a:rPr lang="zh-CN" altLang="en-US" sz="900" dirty="0"/>
                <a:t>“如果 </a:t>
              </a:r>
              <a:r>
                <a:rPr lang="en-US" altLang="zh-CN" sz="900" dirty="0"/>
                <a:t>a &lt; 0.5</a:t>
              </a:r>
              <a:r>
                <a:rPr lang="zh-CN" altLang="en-US" sz="900" dirty="0"/>
                <a:t>，我们就判断豆豆无毒。”</a:t>
              </a:r>
            </a:p>
            <a:p>
              <a:r>
                <a:rPr lang="zh-CN" altLang="en-US" sz="900" dirty="0"/>
                <a:t>“如果 </a:t>
              </a:r>
              <a:r>
                <a:rPr lang="en-US" altLang="zh-CN" sz="900" dirty="0"/>
                <a:t>a = 0.5</a:t>
              </a:r>
              <a:r>
                <a:rPr lang="zh-CN" altLang="en-US" sz="900" dirty="0"/>
                <a:t>，那就表示模型认为有毒和无毒的概率正好相等，处于‘摇摆不定’的边界上。</a:t>
              </a:r>
              <a:r>
                <a:rPr lang="zh-CN" altLang="en-US" sz="900" dirty="0" smtClean="0"/>
                <a:t>”</a:t>
              </a:r>
              <a:endParaRPr lang="en-US" altLang="zh-CN" sz="900" dirty="0" smtClean="0"/>
            </a:p>
            <a:p>
              <a:endParaRPr lang="zh-CN" altLang="en-US" sz="900" dirty="0"/>
            </a:p>
            <a:p>
              <a:r>
                <a:rPr lang="zh-CN" altLang="en-US" sz="900" b="1" dirty="0"/>
                <a:t>“那么，在这个弯曲的概率曲面上，所有概率 </a:t>
              </a:r>
              <a:r>
                <a:rPr lang="en-US" altLang="zh-CN" sz="900" b="1" dirty="0"/>
                <a:t>a </a:t>
              </a:r>
              <a:r>
                <a:rPr lang="zh-CN" altLang="en-US" sz="900" b="1" dirty="0"/>
                <a:t>等于</a:t>
              </a:r>
              <a:r>
                <a:rPr lang="en-US" altLang="zh-CN" sz="900" b="1" dirty="0"/>
                <a:t>0.5</a:t>
              </a:r>
              <a:r>
                <a:rPr lang="zh-CN" altLang="en-US" sz="900" b="1" dirty="0"/>
                <a:t>的点连接起来，会形成一条线。这条线就是这个概率曲面在‘海拔’</a:t>
              </a:r>
              <a:r>
                <a:rPr lang="en-US" altLang="zh-CN" sz="900" b="1" dirty="0"/>
                <a:t>0.5</a:t>
              </a:r>
              <a:r>
                <a:rPr lang="zh-CN" altLang="en-US" sz="900" b="1" dirty="0"/>
                <a:t>高度上的一条</a:t>
              </a:r>
              <a:r>
                <a:rPr lang="zh-CN" altLang="en-US" sz="900" b="1" dirty="0" smtClean="0"/>
                <a:t>‘等高线’”</a:t>
              </a:r>
              <a:endParaRPr lang="en-US" altLang="zh-CN" sz="900" b="1" dirty="0" smtClean="0"/>
            </a:p>
            <a:p>
              <a:endParaRPr lang="en-US" altLang="zh-CN" sz="900" b="1" dirty="0"/>
            </a:p>
            <a:p>
              <a:endParaRPr lang="zh-CN" altLang="en-US" sz="900" b="1" dirty="0"/>
            </a:p>
          </p:txBody>
        </p:sp>
      </p:grpSp>
      <p:sp>
        <p:nvSpPr>
          <p:cNvPr id="23" name="Number2"/>
          <p:cNvSpPr txBox="1"/>
          <p:nvPr/>
        </p:nvSpPr>
        <p:spPr>
          <a:xfrm>
            <a:off x="5275262" y="3750379"/>
            <a:ext cx="1030177" cy="923330"/>
          </a:xfrm>
          <a:prstGeom prst="rect">
            <a:avLst/>
          </a:prstGeom>
          <a:no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spAutoFit/>
          </a:bodyPr>
          <a:lstStyle>
            <a:defPPr>
              <a:defRPr lang="zh-CN"/>
            </a:defPPr>
            <a:lvl1pPr algn="ctr" defTabSz="914400">
              <a:defRPr sz="1400" b="1">
                <a:solidFill>
                  <a:schemeClr val="tx1">
                    <a:lumMod val="90000"/>
                    <a:lumOff val="1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zh-CN" sz="5400" dirty="0">
                <a:solidFill>
                  <a:schemeClr val="accent1"/>
                </a:solidFill>
              </a:rPr>
              <a:t>2</a:t>
            </a:r>
            <a:endParaRPr lang="zh-CN" altLang="en-US" sz="5400" dirty="0">
              <a:solidFill>
                <a:schemeClr val="accent1"/>
              </a:solidFill>
            </a:endParaRPr>
          </a:p>
        </p:txBody>
      </p:sp>
      <p:sp>
        <p:nvSpPr>
          <p:cNvPr id="24" name="Bullet2"/>
          <p:cNvSpPr txBox="1"/>
          <p:nvPr/>
        </p:nvSpPr>
        <p:spPr>
          <a:xfrm>
            <a:off x="5927424" y="3922700"/>
            <a:ext cx="5311574" cy="302513"/>
          </a:xfrm>
          <a:prstGeom prst="rect">
            <a:avLst/>
          </a:prstGeom>
          <a:no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normAutofit lnSpcReduction="10000"/>
          </a:bodyPr>
          <a:lstStyle>
            <a:defPPr>
              <a:defRPr lang="zh-CN"/>
            </a:defPPr>
            <a:lvl1pPr algn="ctr" defTabSz="914400">
              <a:defRPr sz="1400" b="1">
                <a:solidFill>
                  <a:schemeClr val="tx1">
                    <a:lumMod val="90000"/>
                    <a:lumOff val="1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zh-CN" altLang="en-US" dirty="0" smtClean="0">
                <a:solidFill>
                  <a:schemeClr val="tx1"/>
                </a:solidFill>
              </a:rPr>
              <a:t>  </a:t>
            </a:r>
            <a:r>
              <a:rPr lang="zh-CN" altLang="en-US" dirty="0" smtClean="0"/>
              <a:t>从</a:t>
            </a:r>
            <a:r>
              <a:rPr lang="zh-CN" altLang="en-US" dirty="0"/>
              <a:t>三维曲面到二维“决策地图”</a:t>
            </a:r>
            <a:endParaRPr lang="zh-CN" altLang="en-US" dirty="0">
              <a:solidFill>
                <a:schemeClr val="tx1"/>
              </a:solidFill>
            </a:endParaRPr>
          </a:p>
        </p:txBody>
      </p:sp>
      <p:sp>
        <p:nvSpPr>
          <p:cNvPr id="25" name="Text2"/>
          <p:cNvSpPr/>
          <p:nvPr/>
        </p:nvSpPr>
        <p:spPr>
          <a:xfrm>
            <a:off x="6068348" y="4266921"/>
            <a:ext cx="5611563" cy="2213392"/>
          </a:xfrm>
          <a:prstGeom prst="rect">
            <a:avLst/>
          </a:prstGeom>
        </p:spPr>
        <p:txBody>
          <a:bodyPr wrap="square" lIns="91440" tIns="45720" rIns="91440" bIns="45720" anchor="t" anchorCtr="0">
            <a:noAutofit/>
          </a:bodyPr>
          <a:lstStyle/>
          <a:p>
            <a:r>
              <a:rPr lang="zh-CN" altLang="en-US" sz="900" dirty="0" smtClean="0"/>
              <a:t>虽然</a:t>
            </a:r>
            <a:r>
              <a:rPr lang="zh-CN" altLang="en-US" sz="900" dirty="0"/>
              <a:t>这个三维的概率曲面很直观，但有时候我们更关心</a:t>
            </a:r>
            <a:r>
              <a:rPr lang="zh-CN" altLang="en-US" sz="900" b="1" dirty="0"/>
              <a:t>在原始的二维输入空间</a:t>
            </a:r>
            <a:r>
              <a:rPr lang="zh-CN" altLang="en-US" sz="900" dirty="0"/>
              <a:t>（由‘大小’</a:t>
            </a:r>
            <a:r>
              <a:rPr lang="en-US" altLang="zh-CN" sz="900" dirty="0"/>
              <a:t>x1 </a:t>
            </a:r>
            <a:r>
              <a:rPr lang="zh-CN" altLang="en-US" sz="900" dirty="0"/>
              <a:t>和‘颜色’</a:t>
            </a:r>
            <a:r>
              <a:rPr lang="en-US" altLang="zh-CN" sz="900" dirty="0"/>
              <a:t>x2 </a:t>
            </a:r>
            <a:r>
              <a:rPr lang="zh-CN" altLang="en-US" sz="900" dirty="0"/>
              <a:t>构成的‘地面’）上，</a:t>
            </a:r>
            <a:r>
              <a:rPr lang="zh-CN" altLang="en-US" sz="900" b="1" dirty="0"/>
              <a:t>那条‘有毒’和‘无毒’的分界线</a:t>
            </a:r>
            <a:r>
              <a:rPr lang="zh-CN" altLang="en-US" sz="900" dirty="0"/>
              <a:t>在哪里。</a:t>
            </a:r>
            <a:r>
              <a:rPr lang="zh-CN" altLang="en-US" sz="900" dirty="0" smtClean="0"/>
              <a:t>”</a:t>
            </a:r>
            <a:endParaRPr lang="en-US" altLang="zh-CN" sz="900" dirty="0" smtClean="0"/>
          </a:p>
          <a:p>
            <a:endParaRPr lang="zh-CN" altLang="en-US" sz="900" dirty="0"/>
          </a:p>
          <a:p>
            <a:r>
              <a:rPr lang="zh-CN" altLang="en-US" sz="900" dirty="0" smtClean="0"/>
              <a:t>怎么</a:t>
            </a:r>
            <a:r>
              <a:rPr lang="zh-CN" altLang="en-US" sz="900" dirty="0"/>
              <a:t>做呢？</a:t>
            </a:r>
            <a:r>
              <a:rPr lang="zh-CN" altLang="en-US" sz="900" b="1" dirty="0"/>
              <a:t>我们可以把刚才在概率曲面上找到的那条 </a:t>
            </a:r>
            <a:r>
              <a:rPr lang="en-US" altLang="zh-CN" sz="900" b="1" dirty="0"/>
              <a:t>a=0.5 </a:t>
            </a:r>
            <a:r>
              <a:rPr lang="zh-CN" altLang="en-US" sz="900" b="1" dirty="0"/>
              <a:t>的‘等高线’，垂直地投影到 </a:t>
            </a:r>
            <a:r>
              <a:rPr lang="en-US" altLang="zh-CN" sz="900" b="1" dirty="0"/>
              <a:t>x1-x2 </a:t>
            </a:r>
            <a:r>
              <a:rPr lang="zh-CN" altLang="en-US" sz="900" b="1" dirty="0"/>
              <a:t>这个‘地面’上。这样，我们就在二维的输入空间中得到了一条线。</a:t>
            </a:r>
            <a:r>
              <a:rPr lang="zh-CN" altLang="en-US" sz="900" b="1" dirty="0" smtClean="0"/>
              <a:t>”</a:t>
            </a:r>
            <a:endParaRPr lang="en-US" altLang="zh-CN" sz="900" b="1" dirty="0" smtClean="0"/>
          </a:p>
          <a:p>
            <a:endParaRPr lang="zh-CN" altLang="en-US" sz="900" b="1" dirty="0"/>
          </a:p>
          <a:p>
            <a:r>
              <a:rPr lang="zh-CN" altLang="en-US" sz="900" dirty="0" smtClean="0"/>
              <a:t> “</a:t>
            </a:r>
            <a:r>
              <a:rPr lang="zh-CN" altLang="en-US" sz="900" dirty="0"/>
              <a:t>这条投影下来的线，就是图下方文字所指的‘这条直线’（虽然它在二维平面上可能不是严格的直线，而是一条曲线，但当</a:t>
            </a:r>
            <a:r>
              <a:rPr lang="en-US" altLang="zh-CN" sz="900" dirty="0"/>
              <a:t>Sigmoid</a:t>
            </a:r>
            <a:r>
              <a:rPr lang="zh-CN" altLang="en-US" sz="900" dirty="0"/>
              <a:t>的输入</a:t>
            </a:r>
            <a:r>
              <a:rPr lang="en-US" altLang="zh-CN" sz="900" dirty="0"/>
              <a:t>z=0</a:t>
            </a:r>
            <a:r>
              <a:rPr lang="zh-CN" altLang="en-US" sz="900" dirty="0"/>
              <a:t>时对应</a:t>
            </a:r>
            <a:r>
              <a:rPr lang="en-US" altLang="zh-CN" sz="900" dirty="0"/>
              <a:t>a=0.5</a:t>
            </a:r>
            <a:r>
              <a:rPr lang="zh-CN" altLang="en-US" sz="900" dirty="0"/>
              <a:t>，而</a:t>
            </a:r>
            <a:r>
              <a:rPr lang="en-US" altLang="zh-CN" sz="900" dirty="0"/>
              <a:t>z=0</a:t>
            </a:r>
            <a:r>
              <a:rPr lang="zh-CN" altLang="en-US" sz="900" dirty="0"/>
              <a:t>即</a:t>
            </a:r>
            <a:r>
              <a:rPr lang="en-US" altLang="zh-CN" sz="900" dirty="0"/>
              <a:t>w1x1+w2x2+b=0</a:t>
            </a:r>
            <a:r>
              <a:rPr lang="zh-CN" altLang="en-US" sz="900" dirty="0"/>
              <a:t>，这在</a:t>
            </a:r>
            <a:r>
              <a:rPr lang="en-US" altLang="zh-CN" sz="900" dirty="0"/>
              <a:t>x1-x2</a:t>
            </a:r>
            <a:r>
              <a:rPr lang="zh-CN" altLang="en-US" sz="900" dirty="0"/>
              <a:t>平面上确实是一条直线）。这条线把二维的输入空间分成了两部分</a:t>
            </a:r>
            <a:r>
              <a:rPr lang="zh-CN" altLang="en-US" sz="900" dirty="0" smtClean="0"/>
              <a:t>：</a:t>
            </a:r>
            <a:endParaRPr lang="en-US" altLang="zh-CN" sz="900" dirty="0" smtClean="0"/>
          </a:p>
          <a:p>
            <a:endParaRPr lang="zh-CN" altLang="en-US" sz="900" dirty="0"/>
          </a:p>
          <a:p>
            <a:r>
              <a:rPr lang="zh-CN" altLang="en-US" sz="900" dirty="0"/>
              <a:t>“线的一边，对应的是概率曲面上 </a:t>
            </a:r>
            <a:r>
              <a:rPr lang="en-US" altLang="zh-CN" sz="900" dirty="0"/>
              <a:t>a &gt; 0.5 </a:t>
            </a:r>
            <a:r>
              <a:rPr lang="zh-CN" altLang="en-US" sz="900" dirty="0"/>
              <a:t>的区域，‘小蓝’会预测‘有毒’。”</a:t>
            </a:r>
          </a:p>
          <a:p>
            <a:r>
              <a:rPr lang="zh-CN" altLang="en-US" sz="900" dirty="0"/>
              <a:t>“线的另一边，对应的是概率曲面上 </a:t>
            </a:r>
            <a:r>
              <a:rPr lang="en-US" altLang="zh-CN" sz="900" dirty="0"/>
              <a:t>a &lt; 0.5 </a:t>
            </a:r>
            <a:r>
              <a:rPr lang="zh-CN" altLang="en-US" sz="900" dirty="0"/>
              <a:t>的区域，‘小蓝’会预测‘无毒’。”</a:t>
            </a:r>
          </a:p>
          <a:p>
            <a:r>
              <a:rPr lang="zh-CN" altLang="en-US" sz="900" b="1" dirty="0"/>
              <a:t>“这条线，就是‘小蓝’在这个二维豆豆世界（大小 </a:t>
            </a:r>
            <a:r>
              <a:rPr lang="en-US" altLang="zh-CN" sz="900" b="1" dirty="0"/>
              <a:t>vs </a:t>
            </a:r>
            <a:r>
              <a:rPr lang="zh-CN" altLang="en-US" sz="900" b="1" dirty="0"/>
              <a:t>颜色）中画出的决策边界！它就像一张地图上的分界线，告诉我们哪些组合的豆豆特征会被判定为有毒。”</a:t>
            </a:r>
            <a:endParaRPr lang="en-US" altLang="zh-CN" sz="900" b="1" dirty="0"/>
          </a:p>
        </p:txBody>
      </p:sp>
      <p:cxnSp>
        <p:nvCxnSpPr>
          <p:cNvPr id="26" name="直接连接符 25"/>
          <p:cNvCxnSpPr/>
          <p:nvPr/>
        </p:nvCxnSpPr>
        <p:spPr>
          <a:xfrm rot="5400000" flipV="1">
            <a:off x="8087325" y="1930325"/>
            <a:ext cx="0" cy="3909722"/>
          </a:xfrm>
          <a:prstGeom prst="line">
            <a:avLst/>
          </a:prstGeom>
          <a:ln w="6350">
            <a:solidFill>
              <a:schemeClr val="accent1"/>
            </a:solidFill>
            <a:tailEnd type="oval"/>
          </a:ln>
        </p:spPr>
        <p:style>
          <a:lnRef idx="1">
            <a:schemeClr val="accent1"/>
          </a:lnRef>
          <a:fillRef idx="0">
            <a:schemeClr val="accent1"/>
          </a:fillRef>
          <a:effectRef idx="0">
            <a:schemeClr val="accent1"/>
          </a:effectRef>
          <a:fontRef idx="minor">
            <a:schemeClr val="tx1"/>
          </a:fontRef>
        </p:style>
      </p:cxn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0713" y="899491"/>
            <a:ext cx="5003847" cy="2819847"/>
          </a:xfrm>
          <a:prstGeom prst="rect">
            <a:avLst/>
          </a:prstGeom>
        </p:spPr>
      </p:pic>
      <p:pic>
        <p:nvPicPr>
          <p:cNvPr id="18" name="图片 17"/>
          <p:cNvPicPr>
            <a:picLocks noChangeAspect="1"/>
          </p:cNvPicPr>
          <p:nvPr/>
        </p:nvPicPr>
        <p:blipFill>
          <a:blip r:embed="rId4"/>
          <a:stretch>
            <a:fillRect/>
          </a:stretch>
        </p:blipFill>
        <p:spPr>
          <a:xfrm>
            <a:off x="360713" y="3812255"/>
            <a:ext cx="5028325" cy="2829418"/>
          </a:xfrm>
          <a:prstGeom prst="rect">
            <a:avLst/>
          </a:prstGeom>
        </p:spPr>
      </p:pic>
    </p:spTree>
    <p:extLst>
      <p:ext uri="{BB962C8B-B14F-4D97-AF65-F5344CB8AC3E}">
        <p14:creationId xmlns:p14="http://schemas.microsoft.com/office/powerpoint/2010/main" val="173517621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47528" y="228664"/>
            <a:ext cx="11278712" cy="406971"/>
          </a:xfrm>
        </p:spPr>
        <p:txBody>
          <a:bodyPr/>
          <a:lstStyle/>
          <a:p>
            <a:r>
              <a:rPr lang="zh-CN" altLang="en-US" dirty="0" smtClean="0"/>
              <a:t>神经元</a:t>
            </a:r>
            <a:r>
              <a:rPr lang="zh-CN" altLang="en-US" dirty="0"/>
              <a:t>“合力”扭转乾坤：让决策边界“弯”起来！</a:t>
            </a:r>
          </a:p>
        </p:txBody>
      </p:sp>
      <p:cxnSp>
        <p:nvCxnSpPr>
          <p:cNvPr id="44" name="直接连接符 43"/>
          <p:cNvCxnSpPr/>
          <p:nvPr/>
        </p:nvCxnSpPr>
        <p:spPr>
          <a:xfrm flipV="1">
            <a:off x="5652183" y="1009819"/>
            <a:ext cx="5352420" cy="301"/>
          </a:xfrm>
          <a:prstGeom prst="line">
            <a:avLst/>
          </a:prstGeom>
          <a:ln w="6350">
            <a:solidFill>
              <a:schemeClr val="tx2">
                <a:alpha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45" name="Text3"/>
          <p:cNvSpPr/>
          <p:nvPr/>
        </p:nvSpPr>
        <p:spPr>
          <a:xfrm>
            <a:off x="5660205" y="763327"/>
            <a:ext cx="6171333" cy="255094"/>
          </a:xfrm>
          <a:prstGeom prst="rect">
            <a:avLst/>
          </a:prstGeom>
        </p:spPr>
        <p:txBody>
          <a:bodyPr wrap="square" lIns="91440" tIns="45720" rIns="91440" bIns="45720" anchor="t" anchorCtr="0">
            <a:noAutofit/>
          </a:bodyPr>
          <a:lstStyle/>
          <a:p>
            <a:r>
              <a:rPr lang="zh-CN" altLang="en-US" sz="1000" b="1" dirty="0"/>
              <a:t>多</a:t>
            </a:r>
            <a:r>
              <a:rPr lang="zh-CN" altLang="en-US" sz="1000" b="1" dirty="0" smtClean="0"/>
              <a:t>个神经元通过</a:t>
            </a:r>
            <a:r>
              <a:rPr lang="zh-CN" altLang="en-US" sz="1000" b="1" dirty="0"/>
              <a:t>组合多个线性边界形成非线性决策边界</a:t>
            </a:r>
            <a:endParaRPr lang="en-US" altLang="zh-CN" sz="1000" b="1" dirty="0" smtClean="0"/>
          </a:p>
        </p:txBody>
      </p:sp>
      <p:grpSp>
        <p:nvGrpSpPr>
          <p:cNvPr id="46" name="组合 45"/>
          <p:cNvGrpSpPr/>
          <p:nvPr/>
        </p:nvGrpSpPr>
        <p:grpSpPr>
          <a:xfrm>
            <a:off x="5246023" y="891540"/>
            <a:ext cx="6800203" cy="3511026"/>
            <a:chOff x="5003063" y="468560"/>
            <a:chExt cx="6800203" cy="3511026"/>
          </a:xfrm>
        </p:grpSpPr>
        <p:sp>
          <p:nvSpPr>
            <p:cNvPr id="58" name="Number1"/>
            <p:cNvSpPr txBox="1"/>
            <p:nvPr/>
          </p:nvSpPr>
          <p:spPr>
            <a:xfrm>
              <a:off x="5003063" y="521834"/>
              <a:ext cx="972669" cy="923330"/>
            </a:xfrm>
            <a:prstGeom prst="rect">
              <a:avLst/>
            </a:prstGeom>
            <a:no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spAutoFit/>
            </a:bodyPr>
            <a:lstStyle>
              <a:defPPr>
                <a:defRPr lang="zh-CN"/>
              </a:defPPr>
              <a:lvl1pPr algn="ctr" defTabSz="914400">
                <a:defRPr sz="1400" b="1">
                  <a:solidFill>
                    <a:schemeClr val="tx1">
                      <a:lumMod val="90000"/>
                      <a:lumOff val="1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zh-CN" sz="5400" dirty="0">
                  <a:solidFill>
                    <a:schemeClr val="tx1"/>
                  </a:solidFill>
                </a:rPr>
                <a:t>3</a:t>
              </a:r>
              <a:endParaRPr lang="zh-CN" altLang="en-US" sz="5400" dirty="0">
                <a:solidFill>
                  <a:schemeClr val="tx1"/>
                </a:solidFill>
              </a:endParaRPr>
            </a:p>
          </p:txBody>
        </p:sp>
        <p:sp>
          <p:nvSpPr>
            <p:cNvPr id="59" name="Bullet1"/>
            <p:cNvSpPr txBox="1"/>
            <p:nvPr/>
          </p:nvSpPr>
          <p:spPr>
            <a:xfrm>
              <a:off x="5643135" y="468560"/>
              <a:ext cx="5451106" cy="467585"/>
            </a:xfrm>
            <a:prstGeom prst="rect">
              <a:avLst/>
            </a:prstGeom>
            <a:no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normAutofit/>
            </a:bodyPr>
            <a:lstStyle>
              <a:defPPr>
                <a:defRPr lang="zh-CN"/>
              </a:defPPr>
              <a:lvl1pPr algn="ctr" defTabSz="914400">
                <a:defRPr sz="1400" b="1">
                  <a:solidFill>
                    <a:schemeClr val="tx1">
                      <a:lumMod val="90000"/>
                      <a:lumOff val="1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zh-CN" altLang="en-US" dirty="0">
                  <a:solidFill>
                    <a:schemeClr val="tx1"/>
                  </a:solidFill>
                </a:rPr>
                <a:t>  </a:t>
              </a:r>
              <a:r>
                <a:rPr lang="zh-CN" altLang="en-US" dirty="0" smtClean="0">
                  <a:solidFill>
                    <a:schemeClr val="tx1"/>
                  </a:solidFill>
                </a:rPr>
                <a:t>小蓝 的</a:t>
              </a:r>
              <a:r>
                <a:rPr lang="zh-CN" altLang="en-US" dirty="0">
                  <a:solidFill>
                    <a:schemeClr val="tx1"/>
                  </a:solidFill>
                </a:rPr>
                <a:t>智慧升级：组建神经元“小分队”！</a:t>
              </a:r>
            </a:p>
          </p:txBody>
        </p:sp>
        <p:sp>
          <p:nvSpPr>
            <p:cNvPr id="61" name="Text1"/>
            <p:cNvSpPr/>
            <p:nvPr/>
          </p:nvSpPr>
          <p:spPr>
            <a:xfrm>
              <a:off x="5825388" y="938097"/>
              <a:ext cx="5977878" cy="3041489"/>
            </a:xfrm>
            <a:prstGeom prst="rect">
              <a:avLst/>
            </a:prstGeom>
          </p:spPr>
          <p:txBody>
            <a:bodyPr wrap="square" lIns="91440" tIns="45720" rIns="91440" bIns="45720" anchor="t" anchorCtr="0">
              <a:noAutofit/>
            </a:bodyPr>
            <a:lstStyle/>
            <a:p>
              <a:r>
                <a:rPr lang="zh-CN" altLang="en-US" sz="900" dirty="0" smtClean="0"/>
                <a:t>当</a:t>
              </a:r>
              <a:r>
                <a:rPr lang="zh-CN" altLang="en-US" sz="900" dirty="0"/>
                <a:t>‘小蓝’只有一个神经元（接收 </a:t>
              </a:r>
              <a:r>
                <a:rPr lang="en-US" altLang="zh-CN" sz="900" dirty="0"/>
                <a:t>x1, x2 </a:t>
              </a:r>
              <a:r>
                <a:rPr lang="zh-CN" altLang="en-US" sz="900" dirty="0"/>
                <a:t>输入）时，它在二维的豆豆世界（大小 </a:t>
              </a:r>
              <a:r>
                <a:rPr lang="en-US" altLang="zh-CN" sz="900" dirty="0"/>
                <a:t>vs </a:t>
              </a:r>
              <a:r>
                <a:rPr lang="zh-CN" altLang="en-US" sz="900" dirty="0"/>
                <a:t>颜色）中画出的决策边界（概率 </a:t>
              </a:r>
              <a:r>
                <a:rPr lang="en-US" altLang="zh-CN" sz="900" dirty="0"/>
                <a:t>a=0.5 </a:t>
              </a:r>
              <a:r>
                <a:rPr lang="zh-CN" altLang="en-US" sz="900" dirty="0"/>
                <a:t>的等高线）是一条直线</a:t>
              </a:r>
              <a:r>
                <a:rPr lang="zh-CN" altLang="en-US" sz="900" dirty="0" smtClean="0"/>
                <a:t>。</a:t>
              </a:r>
              <a:endParaRPr lang="zh-CN" altLang="en-US" sz="900" dirty="0"/>
            </a:p>
            <a:p>
              <a:r>
                <a:rPr lang="zh-CN" altLang="en-US" sz="900" b="1" dirty="0" smtClean="0"/>
                <a:t>这</a:t>
              </a:r>
              <a:r>
                <a:rPr lang="zh-CN" altLang="en-US" sz="900" b="1" dirty="0"/>
                <a:t>对于某些简单的数据分布可能够用，但如果好豆豆和坏豆豆的分布更复杂，一条直线可能就无法完美分开了</a:t>
              </a:r>
              <a:r>
                <a:rPr lang="zh-CN" altLang="en-US" sz="900" b="1" dirty="0" smtClean="0"/>
                <a:t>。</a:t>
              </a:r>
              <a:endParaRPr lang="en-US" altLang="zh-CN" sz="900" b="1" dirty="0" smtClean="0"/>
            </a:p>
            <a:p>
              <a:endParaRPr lang="zh-CN" altLang="en-US" sz="900" b="1" dirty="0"/>
            </a:p>
            <a:p>
              <a:r>
                <a:rPr lang="zh-CN" altLang="en-US" sz="900" dirty="0" smtClean="0"/>
                <a:t>为了</a:t>
              </a:r>
              <a:r>
                <a:rPr lang="zh-CN" altLang="en-US" sz="900" dirty="0"/>
                <a:t>应对更复杂的挑战，‘小蓝’不再让一个神经元单打独斗，而是组建了一个</a:t>
              </a:r>
              <a:r>
                <a:rPr lang="zh-CN" altLang="en-US" sz="900" dirty="0" smtClean="0"/>
                <a:t>‘</a:t>
              </a:r>
              <a:r>
                <a:rPr lang="zh-CN" altLang="en-US" sz="900" b="1" dirty="0" smtClean="0"/>
                <a:t>神经元小分队</a:t>
              </a:r>
              <a:r>
                <a:rPr lang="zh-CN" altLang="en-US" sz="900" dirty="0" smtClean="0"/>
                <a:t>’</a:t>
              </a:r>
              <a:r>
                <a:rPr lang="en-US" altLang="zh-CN" sz="900" dirty="0" smtClean="0"/>
                <a:t>— </a:t>
              </a:r>
              <a:r>
                <a:rPr lang="zh-CN" altLang="en-US" sz="900" dirty="0" smtClean="0"/>
                <a:t>也就是</a:t>
              </a:r>
              <a:r>
                <a:rPr lang="zh-CN" altLang="en-US" sz="900" dirty="0"/>
                <a:t>一个包含‘</a:t>
              </a:r>
              <a:r>
                <a:rPr lang="zh-CN" altLang="en-US" sz="900" b="1" dirty="0"/>
                <a:t>隐藏层</a:t>
              </a:r>
              <a:r>
                <a:rPr lang="zh-CN" altLang="en-US" sz="900" dirty="0"/>
                <a:t>’的神经网络</a:t>
              </a:r>
              <a:r>
                <a:rPr lang="zh-CN" altLang="en-US" sz="900" dirty="0" smtClean="0"/>
                <a:t>！</a:t>
              </a:r>
              <a:endParaRPr lang="zh-CN" altLang="en-US" sz="900" dirty="0"/>
            </a:p>
            <a:p>
              <a:r>
                <a:rPr lang="zh-CN" altLang="en-US" sz="900" dirty="0" smtClean="0"/>
                <a:t>“输入 </a:t>
              </a:r>
              <a:r>
                <a:rPr lang="en-US" altLang="zh-CN" sz="900" dirty="0"/>
                <a:t>x1 </a:t>
              </a:r>
              <a:r>
                <a:rPr lang="zh-CN" altLang="en-US" sz="900" dirty="0"/>
                <a:t>和 </a:t>
              </a:r>
              <a:r>
                <a:rPr lang="en-US" altLang="zh-CN" sz="900" dirty="0"/>
                <a:t>x2 </a:t>
              </a:r>
              <a:r>
                <a:rPr lang="zh-CN" altLang="en-US" sz="900" dirty="0"/>
                <a:t>首先被送入第一层的两个‘隐藏神经元’（图中中间的两个圆圈）。”</a:t>
              </a:r>
            </a:p>
            <a:p>
              <a:r>
                <a:rPr lang="zh-CN" altLang="en-US" sz="900" dirty="0" smtClean="0"/>
                <a:t>“这</a:t>
              </a:r>
              <a:r>
                <a:rPr lang="zh-CN" altLang="en-US" sz="900" dirty="0"/>
                <a:t>两个隐藏神经元，</a:t>
              </a:r>
              <a:r>
                <a:rPr lang="zh-CN" altLang="en-US" sz="900" b="1" dirty="0"/>
                <a:t>我们叫它们‘队员</a:t>
              </a:r>
              <a:r>
                <a:rPr lang="en-US" altLang="zh-CN" sz="900" b="1" dirty="0"/>
                <a:t>A’</a:t>
              </a:r>
              <a:r>
                <a:rPr lang="zh-CN" altLang="en-US" sz="900" b="1" dirty="0"/>
                <a:t>和‘队员</a:t>
              </a:r>
              <a:r>
                <a:rPr lang="en-US" altLang="zh-CN" sz="900" b="1" dirty="0"/>
                <a:t>B’</a:t>
              </a:r>
              <a:r>
                <a:rPr lang="zh-CN" altLang="en-US" sz="900" b="1" dirty="0"/>
                <a:t>。它们各自独立地进行计算</a:t>
              </a:r>
              <a:r>
                <a:rPr lang="zh-CN" altLang="en-US" sz="900" dirty="0"/>
                <a:t>：”</a:t>
              </a:r>
            </a:p>
            <a:p>
              <a:r>
                <a:rPr lang="en-US" altLang="zh-CN" sz="900" b="1" dirty="0"/>
                <a:t>z1_1 = w11_1*x1 + w21_1*x2 + b1_1 =&gt; a1_1 = sigmoid(z1_1) (</a:t>
              </a:r>
              <a:r>
                <a:rPr lang="zh-CN" altLang="en-US" sz="900" b="1" dirty="0"/>
                <a:t>队员</a:t>
              </a:r>
              <a:r>
                <a:rPr lang="en-US" altLang="zh-CN" sz="900" b="1" dirty="0"/>
                <a:t>A</a:t>
              </a:r>
              <a:r>
                <a:rPr lang="zh-CN" altLang="en-US" sz="900" b="1" dirty="0"/>
                <a:t>的输出</a:t>
              </a:r>
              <a:r>
                <a:rPr lang="en-US" altLang="zh-CN" sz="900" b="1" dirty="0"/>
                <a:t>)</a:t>
              </a:r>
            </a:p>
            <a:p>
              <a:r>
                <a:rPr lang="en-US" altLang="zh-CN" sz="900" b="1" dirty="0"/>
                <a:t>z2_1 = w12_1*x1 + w22_1*x2 + b2_1 =&gt; a2_1 = sigmoid(z2_1) (</a:t>
              </a:r>
              <a:r>
                <a:rPr lang="zh-CN" altLang="en-US" sz="900" b="1" dirty="0"/>
                <a:t>队员</a:t>
              </a:r>
              <a:r>
                <a:rPr lang="en-US" altLang="zh-CN" sz="900" b="1" dirty="0"/>
                <a:t>B</a:t>
              </a:r>
              <a:r>
                <a:rPr lang="zh-CN" altLang="en-US" sz="900" b="1" dirty="0"/>
                <a:t>的输出</a:t>
              </a:r>
              <a:r>
                <a:rPr lang="en-US" altLang="zh-CN" sz="900" b="1" dirty="0"/>
                <a:t>)</a:t>
              </a:r>
            </a:p>
            <a:p>
              <a:r>
                <a:rPr lang="zh-CN" altLang="en-US" sz="900" dirty="0" smtClean="0"/>
                <a:t>可以</a:t>
              </a:r>
              <a:r>
                <a:rPr lang="zh-CN" altLang="en-US" sz="900" dirty="0"/>
                <a:t>想象，‘队员</a:t>
              </a:r>
              <a:r>
                <a:rPr lang="en-US" altLang="zh-CN" sz="900" dirty="0"/>
                <a:t>A’</a:t>
              </a:r>
              <a:r>
                <a:rPr lang="zh-CN" altLang="en-US" sz="900" dirty="0"/>
                <a:t>和‘队员</a:t>
              </a:r>
              <a:r>
                <a:rPr lang="en-US" altLang="zh-CN" sz="900" dirty="0"/>
                <a:t>B’</a:t>
              </a:r>
              <a:r>
                <a:rPr lang="zh-CN" altLang="en-US" sz="900" dirty="0"/>
                <a:t>各自在二维输入空间中，都试图画出自己的（经过</a:t>
              </a:r>
              <a:r>
                <a:rPr lang="en-US" altLang="zh-CN" sz="900" dirty="0"/>
                <a:t>Sigmoid</a:t>
              </a:r>
              <a:r>
                <a:rPr lang="zh-CN" altLang="en-US" sz="900" dirty="0"/>
                <a:t>掰弯后的）‘分界线’或‘概率</a:t>
              </a:r>
              <a:r>
                <a:rPr lang="zh-CN" altLang="en-US" sz="900" dirty="0" smtClean="0"/>
                <a:t>坡度。”</a:t>
              </a:r>
              <a:endParaRPr lang="en-US" altLang="zh-CN" sz="900" dirty="0" smtClean="0"/>
            </a:p>
            <a:p>
              <a:endParaRPr lang="en-US" altLang="zh-CN" sz="900" dirty="0" smtClean="0"/>
            </a:p>
            <a:p>
              <a:r>
                <a:rPr lang="zh-CN" altLang="en-US" sz="900" dirty="0"/>
                <a:t>“然后，‘队员</a:t>
              </a:r>
              <a:r>
                <a:rPr lang="en-US" altLang="zh-CN" sz="900" dirty="0"/>
                <a:t>A’</a:t>
              </a:r>
              <a:r>
                <a:rPr lang="zh-CN" altLang="en-US" sz="900" dirty="0"/>
                <a:t>的输出 </a:t>
              </a:r>
              <a:r>
                <a:rPr lang="en-US" altLang="zh-CN" sz="900" dirty="0"/>
                <a:t>a1_1 </a:t>
              </a:r>
              <a:r>
                <a:rPr lang="zh-CN" altLang="en-US" sz="900" dirty="0"/>
                <a:t>和‘队员</a:t>
              </a:r>
              <a:r>
                <a:rPr lang="en-US" altLang="zh-CN" sz="900" dirty="0"/>
                <a:t>B’</a:t>
              </a:r>
              <a:r>
                <a:rPr lang="zh-CN" altLang="en-US" sz="900" dirty="0"/>
                <a:t>的输出 </a:t>
              </a:r>
              <a:r>
                <a:rPr lang="en-US" altLang="zh-CN" sz="900" dirty="0"/>
                <a:t>a2_1</a:t>
              </a:r>
              <a:r>
                <a:rPr lang="zh-CN" altLang="en-US" sz="900" dirty="0"/>
                <a:t>，会作为新的信息</a:t>
              </a:r>
              <a:r>
                <a:rPr lang="zh-CN" altLang="en-US" sz="900" dirty="0" smtClean="0"/>
                <a:t>，</a:t>
              </a:r>
              <a:r>
                <a:rPr lang="zh-CN" altLang="en-US" sz="900" b="1" dirty="0" smtClean="0"/>
                <a:t>被送入第二层的‘输出神经元’ </a:t>
              </a:r>
              <a:r>
                <a:rPr lang="zh-CN" altLang="en-US" sz="900" dirty="0" smtClean="0"/>
                <a:t>。</a:t>
              </a:r>
              <a:endParaRPr lang="zh-CN" altLang="en-US" sz="900" dirty="0"/>
            </a:p>
            <a:p>
              <a:r>
                <a:rPr lang="zh-CN" altLang="en-US" sz="900" dirty="0"/>
                <a:t>“</a:t>
              </a:r>
              <a:r>
                <a:rPr lang="zh-CN" altLang="en-US" sz="900" b="1" dirty="0"/>
                <a:t>这个‘输出神经元’（我们叫它‘队长’）也会进行自己的计算</a:t>
              </a:r>
              <a:r>
                <a:rPr lang="zh-CN" altLang="en-US" sz="900" dirty="0"/>
                <a:t>：</a:t>
              </a:r>
              <a:r>
                <a:rPr lang="zh-CN" altLang="en-US" sz="900" dirty="0" smtClean="0"/>
                <a:t>”</a:t>
              </a:r>
              <a:endParaRPr lang="zh-CN" altLang="en-US" sz="900" dirty="0"/>
            </a:p>
            <a:p>
              <a:r>
                <a:rPr lang="en-US" altLang="zh-CN" sz="900" b="1" dirty="0"/>
                <a:t>z2_2 = w11_2*a1_1 + w21_2*a2_1 + b1_2 =&gt; a1_2 = sigmoid(z2_2) (</a:t>
              </a:r>
              <a:r>
                <a:rPr lang="zh-CN" altLang="en-US" sz="900" b="1" dirty="0"/>
                <a:t>最终的输出概率</a:t>
              </a:r>
              <a:r>
                <a:rPr lang="en-US" altLang="zh-CN" sz="900" b="1" dirty="0"/>
                <a:t>)</a:t>
              </a:r>
            </a:p>
            <a:p>
              <a:r>
                <a:rPr lang="en-US" altLang="zh-CN" sz="900" dirty="0"/>
                <a:t>“</a:t>
              </a:r>
              <a:r>
                <a:rPr lang="zh-CN" altLang="en-US" sz="900" dirty="0"/>
                <a:t>关键就在这里！‘队长’通过对‘队员</a:t>
              </a:r>
              <a:r>
                <a:rPr lang="en-US" altLang="zh-CN" sz="900" dirty="0"/>
                <a:t>A’</a:t>
              </a:r>
              <a:r>
                <a:rPr lang="zh-CN" altLang="en-US" sz="900" dirty="0"/>
                <a:t>和‘队员</a:t>
              </a:r>
              <a:r>
                <a:rPr lang="en-US" altLang="zh-CN" sz="900" dirty="0"/>
                <a:t>B’</a:t>
              </a:r>
              <a:r>
                <a:rPr lang="zh-CN" altLang="en-US" sz="900" dirty="0"/>
                <a:t>的输出进行加权组合，再经过一次</a:t>
              </a:r>
              <a:r>
                <a:rPr lang="en-US" altLang="zh-CN" sz="900" dirty="0"/>
                <a:t>Sigmoid</a:t>
              </a:r>
              <a:r>
                <a:rPr lang="zh-CN" altLang="en-US" sz="900" dirty="0"/>
                <a:t>激活，就能够创造出比单个队员更复杂的决策模式！</a:t>
              </a:r>
              <a:r>
                <a:rPr lang="zh-CN" altLang="en-US" sz="900" dirty="0" smtClean="0"/>
                <a:t>”</a:t>
              </a:r>
              <a:endParaRPr lang="en-US" altLang="zh-CN" sz="900" dirty="0" smtClean="0"/>
            </a:p>
            <a:p>
              <a:endParaRPr lang="en-US" altLang="zh-CN" sz="900" dirty="0" smtClean="0"/>
            </a:p>
            <a:p>
              <a:r>
                <a:rPr lang="zh-CN" altLang="en-US" sz="900" b="1" dirty="0" smtClean="0"/>
                <a:t>看</a:t>
              </a:r>
              <a:r>
                <a:rPr lang="zh-CN" altLang="en-US" sz="900" b="1" dirty="0"/>
                <a:t>！现在这个三维空间中的概率曲面，不再</a:t>
              </a:r>
              <a:r>
                <a:rPr lang="zh-CN" altLang="en-US" sz="900" b="1" dirty="0" smtClean="0"/>
                <a:t>是那个</a:t>
              </a:r>
              <a:r>
                <a:rPr lang="zh-CN" altLang="en-US" sz="900" b="1" dirty="0"/>
                <a:t>相对简单的</a:t>
              </a:r>
              <a:r>
                <a:rPr lang="en-US" altLang="zh-CN" sz="900" b="1" dirty="0"/>
                <a:t>S</a:t>
              </a:r>
              <a:r>
                <a:rPr lang="zh-CN" altLang="en-US" sz="900" b="1" dirty="0"/>
                <a:t>形弯曲平面了，它变得更加复杂，可以被‘扭曲’和‘塑造’。</a:t>
              </a:r>
              <a:r>
                <a:rPr lang="zh-CN" altLang="en-US" sz="900" b="1" dirty="0" smtClean="0"/>
                <a:t>”通过</a:t>
              </a:r>
              <a:r>
                <a:rPr lang="zh-CN" altLang="en-US" sz="900" b="1" dirty="0"/>
                <a:t>增加神经元层次和数量，神经网络获得了‘扭曲’其决策面的能力。</a:t>
              </a:r>
              <a:r>
                <a:rPr lang="zh-CN" altLang="en-US" sz="900" b="1" dirty="0" smtClean="0"/>
                <a:t>”</a:t>
              </a:r>
              <a:endParaRPr lang="en-US" altLang="zh-CN" sz="900" b="1" dirty="0"/>
            </a:p>
          </p:txBody>
        </p:sp>
      </p:grpSp>
      <p:sp>
        <p:nvSpPr>
          <p:cNvPr id="23" name="Number2"/>
          <p:cNvSpPr txBox="1"/>
          <p:nvPr/>
        </p:nvSpPr>
        <p:spPr>
          <a:xfrm>
            <a:off x="5275262" y="4394430"/>
            <a:ext cx="1030177" cy="923330"/>
          </a:xfrm>
          <a:prstGeom prst="rect">
            <a:avLst/>
          </a:prstGeom>
          <a:no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spAutoFit/>
          </a:bodyPr>
          <a:lstStyle>
            <a:defPPr>
              <a:defRPr lang="zh-CN"/>
            </a:defPPr>
            <a:lvl1pPr algn="ctr" defTabSz="914400">
              <a:defRPr sz="1400" b="1">
                <a:solidFill>
                  <a:schemeClr val="tx1">
                    <a:lumMod val="90000"/>
                    <a:lumOff val="1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zh-CN" sz="5400" dirty="0">
                <a:solidFill>
                  <a:schemeClr val="accent1"/>
                </a:solidFill>
              </a:rPr>
              <a:t>4</a:t>
            </a:r>
            <a:endParaRPr lang="zh-CN" altLang="en-US" sz="5400" dirty="0">
              <a:solidFill>
                <a:schemeClr val="accent1"/>
              </a:solidFill>
            </a:endParaRPr>
          </a:p>
        </p:txBody>
      </p:sp>
      <p:sp>
        <p:nvSpPr>
          <p:cNvPr id="24" name="Bullet2"/>
          <p:cNvSpPr txBox="1"/>
          <p:nvPr/>
        </p:nvSpPr>
        <p:spPr>
          <a:xfrm>
            <a:off x="5927424" y="4574702"/>
            <a:ext cx="5311574" cy="302513"/>
          </a:xfrm>
          <a:prstGeom prst="rect">
            <a:avLst/>
          </a:prstGeom>
          <a:no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normAutofit lnSpcReduction="10000"/>
          </a:bodyPr>
          <a:lstStyle>
            <a:defPPr>
              <a:defRPr lang="zh-CN"/>
            </a:defPPr>
            <a:lvl1pPr algn="ctr" defTabSz="914400">
              <a:defRPr sz="1400" b="1">
                <a:solidFill>
                  <a:schemeClr val="tx1">
                    <a:lumMod val="90000"/>
                    <a:lumOff val="1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zh-CN" altLang="en-US" dirty="0" smtClean="0">
                <a:solidFill>
                  <a:schemeClr val="tx1"/>
                </a:solidFill>
              </a:rPr>
              <a:t>  </a:t>
            </a:r>
            <a:r>
              <a:rPr lang="zh-CN" altLang="en-US" dirty="0" smtClean="0"/>
              <a:t>弯曲</a:t>
            </a:r>
            <a:r>
              <a:rPr lang="zh-CN" altLang="en-US" dirty="0"/>
              <a:t>的“等高线”：更智能的决策边界</a:t>
            </a:r>
            <a:endParaRPr lang="zh-CN" altLang="en-US" dirty="0">
              <a:solidFill>
                <a:schemeClr val="tx1"/>
              </a:solidFill>
            </a:endParaRPr>
          </a:p>
        </p:txBody>
      </p:sp>
      <p:sp>
        <p:nvSpPr>
          <p:cNvPr id="25" name="Text2"/>
          <p:cNvSpPr/>
          <p:nvPr/>
        </p:nvSpPr>
        <p:spPr>
          <a:xfrm>
            <a:off x="6068348" y="4918923"/>
            <a:ext cx="5611563" cy="1267188"/>
          </a:xfrm>
          <a:prstGeom prst="rect">
            <a:avLst/>
          </a:prstGeom>
        </p:spPr>
        <p:txBody>
          <a:bodyPr wrap="square" lIns="91440" tIns="45720" rIns="91440" bIns="45720" anchor="t" anchorCtr="0">
            <a:noAutofit/>
          </a:bodyPr>
          <a:lstStyle/>
          <a:p>
            <a:r>
              <a:rPr lang="zh-CN" altLang="en-US" sz="900" dirty="0" smtClean="0"/>
              <a:t>当</a:t>
            </a:r>
            <a:r>
              <a:rPr lang="zh-CN" altLang="en-US" sz="900" dirty="0"/>
              <a:t>我们在右边这个更复杂的、被扭曲的概率曲面上寻找概率 </a:t>
            </a:r>
            <a:r>
              <a:rPr lang="en-US" altLang="zh-CN" sz="900" dirty="0"/>
              <a:t>a1_2 = 0.5 </a:t>
            </a:r>
            <a:r>
              <a:rPr lang="zh-CN" altLang="en-US" sz="900" dirty="0"/>
              <a:t>的那条‘等高线’，并把它投影到二维的 </a:t>
            </a:r>
            <a:r>
              <a:rPr lang="en-US" altLang="zh-CN" sz="900" dirty="0"/>
              <a:t>x1-x2 </a:t>
            </a:r>
            <a:r>
              <a:rPr lang="zh-CN" altLang="en-US" sz="900" dirty="0"/>
              <a:t>输入平面上时，我们会惊奇地发现</a:t>
            </a:r>
            <a:r>
              <a:rPr lang="zh-CN" altLang="en-US" sz="900" dirty="0" smtClean="0"/>
              <a:t>：</a:t>
            </a:r>
            <a:endParaRPr lang="zh-CN" altLang="en-US" sz="900" dirty="0"/>
          </a:p>
          <a:p>
            <a:r>
              <a:rPr lang="zh-CN" altLang="en-US" sz="900" dirty="0"/>
              <a:t>“</a:t>
            </a:r>
            <a:r>
              <a:rPr lang="zh-CN" altLang="en-US" sz="900" b="1" dirty="0"/>
              <a:t>这条决策边界不再是一条直线了！它变成了一条曲线！</a:t>
            </a:r>
            <a:r>
              <a:rPr lang="zh-CN" altLang="en-US" sz="900" dirty="0"/>
              <a:t>” </a:t>
            </a:r>
            <a:r>
              <a:rPr lang="en-US" altLang="zh-CN" sz="900" dirty="0"/>
              <a:t>(</a:t>
            </a:r>
            <a:r>
              <a:rPr lang="zh-CN" altLang="en-US" sz="900" dirty="0"/>
              <a:t>如图中概率曲面上那条隐约可见的橙色分界线</a:t>
            </a:r>
            <a:r>
              <a:rPr lang="en-US" altLang="zh-CN" sz="900" dirty="0" smtClean="0"/>
              <a:t>)</a:t>
            </a:r>
          </a:p>
          <a:p>
            <a:endParaRPr lang="en-US" altLang="zh-CN" sz="900" dirty="0"/>
          </a:p>
          <a:p>
            <a:r>
              <a:rPr lang="en-US" altLang="zh-CN" sz="900" dirty="0"/>
              <a:t>“</a:t>
            </a:r>
            <a:r>
              <a:rPr lang="zh-CN" altLang="en-US" sz="900" dirty="0"/>
              <a:t>这意味着，通过神经元的“团队合作”（一个隐藏层加上一个输出层），</a:t>
            </a:r>
            <a:r>
              <a:rPr lang="zh-CN" altLang="en-US" sz="900" b="1" dirty="0"/>
              <a:t>‘小蓝’现在有能力画出弯曲的、非线性的分界线，从而能够更好地适应和区分那些用直线无法完美分开的复杂数据分布</a:t>
            </a:r>
            <a:r>
              <a:rPr lang="zh-CN" altLang="en-US" sz="900" dirty="0"/>
              <a:t>。</a:t>
            </a:r>
            <a:r>
              <a:rPr lang="zh-CN" altLang="en-US" sz="900" dirty="0" smtClean="0"/>
              <a:t>”</a:t>
            </a:r>
            <a:endParaRPr lang="zh-CN" altLang="en-US" sz="900" dirty="0"/>
          </a:p>
          <a:p>
            <a:r>
              <a:rPr lang="zh-CN" altLang="en-US" sz="900" b="1" dirty="0" smtClean="0"/>
              <a:t>比如</a:t>
            </a:r>
            <a:r>
              <a:rPr lang="zh-CN" altLang="en-US" sz="900" b="1" dirty="0"/>
              <a:t>，它可能学会画一个圆圈，把某一类豆豆圈在里面，或者画出更复杂的波浪形边界</a:t>
            </a:r>
            <a:r>
              <a:rPr lang="zh-CN" altLang="en-US" sz="900" b="1" dirty="0" smtClean="0"/>
              <a:t>。</a:t>
            </a:r>
            <a:endParaRPr lang="en-US" altLang="zh-CN" sz="900" b="1" dirty="0" smtClean="0"/>
          </a:p>
          <a:p>
            <a:endParaRPr lang="en-US" altLang="zh-CN" sz="900" b="1" dirty="0"/>
          </a:p>
          <a:p>
            <a:endParaRPr lang="en-US" altLang="zh-CN" sz="900" b="1" dirty="0"/>
          </a:p>
        </p:txBody>
      </p:sp>
      <p:cxnSp>
        <p:nvCxnSpPr>
          <p:cNvPr id="26" name="直接连接符 25"/>
          <p:cNvCxnSpPr/>
          <p:nvPr/>
        </p:nvCxnSpPr>
        <p:spPr>
          <a:xfrm rot="5400000" flipV="1">
            <a:off x="8087325" y="2502817"/>
            <a:ext cx="0" cy="3909722"/>
          </a:xfrm>
          <a:prstGeom prst="line">
            <a:avLst/>
          </a:prstGeom>
          <a:ln w="6350">
            <a:solidFill>
              <a:schemeClr val="accent1"/>
            </a:solidFill>
            <a:tailEnd type="oval"/>
          </a:ln>
        </p:spPr>
        <p:style>
          <a:lnRef idx="1">
            <a:schemeClr val="accent1"/>
          </a:lnRef>
          <a:fillRef idx="0">
            <a:schemeClr val="accent1"/>
          </a:fillRef>
          <a:effectRef idx="0">
            <a:schemeClr val="accent1"/>
          </a:effectRef>
          <a:fontRef idx="minor">
            <a:schemeClr val="tx1"/>
          </a:fontRef>
        </p:style>
      </p:cxnSp>
      <p:pic>
        <p:nvPicPr>
          <p:cNvPr id="7" name="图片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1844" y="879601"/>
            <a:ext cx="5028325" cy="2829418"/>
          </a:xfrm>
          <a:prstGeom prst="rect">
            <a:avLst/>
          </a:prstGeom>
        </p:spPr>
      </p:pic>
      <p:pic>
        <p:nvPicPr>
          <p:cNvPr id="8" name="图片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3908" y="3792772"/>
            <a:ext cx="5032879" cy="2831980"/>
          </a:xfrm>
          <a:prstGeom prst="rect">
            <a:avLst/>
          </a:prstGeom>
        </p:spPr>
      </p:pic>
      <p:pic>
        <p:nvPicPr>
          <p:cNvPr id="19" name="Picture 2" descr="2022081516132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857552" y="3182978"/>
            <a:ext cx="2479235" cy="12195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501271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5267704" y="2325206"/>
            <a:ext cx="1275971" cy="757130"/>
          </a:xfrm>
        </p:spPr>
        <p:txBody>
          <a:bodyPr/>
          <a:lstStyle/>
          <a:p>
            <a:r>
              <a:rPr lang="en-US" altLang="zh-CN" sz="4800" dirty="0">
                <a:solidFill>
                  <a:srgbClr val="95C62D"/>
                </a:solidFill>
              </a:rPr>
              <a:t>01</a:t>
            </a:r>
            <a:endParaRPr lang="zh-CN" altLang="en-US" sz="4800" dirty="0">
              <a:solidFill>
                <a:srgbClr val="95C62D"/>
              </a:solidFill>
            </a:endParaRPr>
          </a:p>
        </p:txBody>
      </p:sp>
      <p:sp>
        <p:nvSpPr>
          <p:cNvPr id="3" name="文本占位符 2"/>
          <p:cNvSpPr>
            <a:spLocks noGrp="1"/>
          </p:cNvSpPr>
          <p:nvPr>
            <p:ph type="body" sz="quarter" idx="11"/>
          </p:nvPr>
        </p:nvSpPr>
        <p:spPr>
          <a:xfrm>
            <a:off x="6281057" y="2420438"/>
            <a:ext cx="6034767" cy="480131"/>
          </a:xfrm>
        </p:spPr>
        <p:txBody>
          <a:bodyPr/>
          <a:lstStyle/>
          <a:p>
            <a:pPr marL="0" indent="0">
              <a:buNone/>
            </a:pPr>
            <a:r>
              <a:rPr kumimoji="1" lang="zh-CN" altLang="en-US" sz="2800" dirty="0" smtClean="0"/>
              <a:t>神经网络基础</a:t>
            </a:r>
            <a:endParaRPr kumimoji="1" lang="zh-CN" altLang="en-US" sz="2800" dirty="0"/>
          </a:p>
        </p:txBody>
      </p:sp>
      <p:pic>
        <p:nvPicPr>
          <p:cNvPr id="6" name="图片 5"/>
          <p:cNvPicPr>
            <a:picLocks noChangeAspect="1"/>
          </p:cNvPicPr>
          <p:nvPr/>
        </p:nvPicPr>
        <p:blipFill>
          <a:blip r:embed="rId2"/>
          <a:stretch>
            <a:fillRect/>
          </a:stretch>
        </p:blipFill>
        <p:spPr>
          <a:xfrm>
            <a:off x="10076468" y="3186260"/>
            <a:ext cx="1729590" cy="1729590"/>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47528" y="228664"/>
            <a:ext cx="11278712" cy="406971"/>
          </a:xfrm>
        </p:spPr>
        <p:txBody>
          <a:bodyPr/>
          <a:lstStyle/>
          <a:p>
            <a:r>
              <a:rPr lang="zh-CN" altLang="en-US" dirty="0" smtClean="0"/>
              <a:t>神经元</a:t>
            </a:r>
            <a:r>
              <a:rPr lang="zh-CN" altLang="en-US" dirty="0"/>
              <a:t>“合力”扭转乾坤：让决策边界“弯”起来！</a:t>
            </a:r>
          </a:p>
        </p:txBody>
      </p:sp>
      <p:grpSp>
        <p:nvGrpSpPr>
          <p:cNvPr id="46" name="组合 45"/>
          <p:cNvGrpSpPr/>
          <p:nvPr/>
        </p:nvGrpSpPr>
        <p:grpSpPr>
          <a:xfrm>
            <a:off x="5246023" y="3515470"/>
            <a:ext cx="6800203" cy="1936396"/>
            <a:chOff x="5003063" y="3092490"/>
            <a:chExt cx="6800203" cy="1936396"/>
          </a:xfrm>
        </p:grpSpPr>
        <p:sp>
          <p:nvSpPr>
            <p:cNvPr id="58" name="Number1"/>
            <p:cNvSpPr txBox="1"/>
            <p:nvPr/>
          </p:nvSpPr>
          <p:spPr>
            <a:xfrm>
              <a:off x="5003063" y="3145764"/>
              <a:ext cx="972669" cy="923330"/>
            </a:xfrm>
            <a:prstGeom prst="rect">
              <a:avLst/>
            </a:prstGeom>
            <a:no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spAutoFit/>
            </a:bodyPr>
            <a:lstStyle>
              <a:defPPr>
                <a:defRPr lang="zh-CN"/>
              </a:defPPr>
              <a:lvl1pPr algn="ctr" defTabSz="914400">
                <a:defRPr sz="1400" b="1">
                  <a:solidFill>
                    <a:schemeClr val="tx1">
                      <a:lumMod val="90000"/>
                      <a:lumOff val="1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zh-CN" sz="5400" dirty="0">
                  <a:solidFill>
                    <a:schemeClr val="tx1"/>
                  </a:solidFill>
                </a:rPr>
                <a:t>6</a:t>
              </a:r>
              <a:endParaRPr lang="zh-CN" altLang="en-US" sz="5400" dirty="0">
                <a:solidFill>
                  <a:schemeClr val="tx1"/>
                </a:solidFill>
              </a:endParaRPr>
            </a:p>
          </p:txBody>
        </p:sp>
        <p:sp>
          <p:nvSpPr>
            <p:cNvPr id="59" name="Bullet1"/>
            <p:cNvSpPr txBox="1"/>
            <p:nvPr/>
          </p:nvSpPr>
          <p:spPr>
            <a:xfrm>
              <a:off x="5643135" y="3092490"/>
              <a:ext cx="5451106" cy="467585"/>
            </a:xfrm>
            <a:prstGeom prst="rect">
              <a:avLst/>
            </a:prstGeom>
            <a:no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normAutofit/>
            </a:bodyPr>
            <a:lstStyle>
              <a:defPPr>
                <a:defRPr lang="zh-CN"/>
              </a:defPPr>
              <a:lvl1pPr algn="ctr" defTabSz="914400">
                <a:defRPr sz="1400" b="1">
                  <a:solidFill>
                    <a:schemeClr val="tx1">
                      <a:lumMod val="90000"/>
                      <a:lumOff val="1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zh-CN" altLang="en-US" dirty="0">
                  <a:solidFill>
                    <a:schemeClr val="tx1"/>
                  </a:solidFill>
                </a:rPr>
                <a:t>  </a:t>
              </a:r>
              <a:r>
                <a:rPr lang="zh-CN" altLang="en-US" dirty="0" smtClean="0">
                  <a:solidFill>
                    <a:schemeClr val="tx1"/>
                  </a:solidFill>
                </a:rPr>
                <a:t>高</a:t>
              </a:r>
              <a:r>
                <a:rPr lang="zh-CN" altLang="en-US" dirty="0">
                  <a:solidFill>
                    <a:schemeClr val="tx1"/>
                  </a:solidFill>
                </a:rPr>
                <a:t>维空间的力量：组合创造无限可能</a:t>
              </a:r>
            </a:p>
          </p:txBody>
        </p:sp>
        <p:sp>
          <p:nvSpPr>
            <p:cNvPr id="61" name="Text1"/>
            <p:cNvSpPr/>
            <p:nvPr/>
          </p:nvSpPr>
          <p:spPr>
            <a:xfrm>
              <a:off x="5825388" y="3562028"/>
              <a:ext cx="5977878" cy="1466858"/>
            </a:xfrm>
            <a:prstGeom prst="rect">
              <a:avLst/>
            </a:prstGeom>
          </p:spPr>
          <p:txBody>
            <a:bodyPr wrap="square" lIns="91440" tIns="45720" rIns="91440" bIns="45720" anchor="t" anchorCtr="0">
              <a:noAutofit/>
            </a:bodyPr>
            <a:lstStyle/>
            <a:p>
              <a:r>
                <a:rPr lang="zh-CN" altLang="en-US" sz="900" dirty="0" smtClean="0"/>
                <a:t>这个</a:t>
              </a:r>
              <a:r>
                <a:rPr lang="zh-CN" altLang="en-US" sz="900" dirty="0"/>
                <a:t>从</a:t>
              </a:r>
              <a:r>
                <a:rPr lang="zh-CN" altLang="en-US" sz="900" b="1" dirty="0"/>
                <a:t>‘直线’到‘曲线’的飞跃</a:t>
              </a:r>
              <a:r>
                <a:rPr lang="zh-CN" altLang="en-US" sz="900" dirty="0"/>
                <a:t>，正是神经网络强大能力的核心体现之一。</a:t>
              </a:r>
              <a:r>
                <a:rPr lang="zh-CN" altLang="en-US" sz="900" b="1" dirty="0"/>
                <a:t>每一个隐藏神经元可以看作是在学习数据的一个简单特征或一个简单的线性分割面</a:t>
              </a:r>
              <a:r>
                <a:rPr lang="zh-CN" altLang="en-US" sz="900" dirty="0"/>
                <a:t>。</a:t>
              </a:r>
              <a:r>
                <a:rPr lang="zh-CN" altLang="en-US" sz="900" b="1" dirty="0"/>
                <a:t>而输出神经元则学习如何将这些简单的特征</a:t>
              </a:r>
              <a:r>
                <a:rPr lang="en-US" altLang="zh-CN" sz="900" b="1" dirty="0"/>
                <a:t>/</a:t>
              </a:r>
              <a:r>
                <a:rPr lang="zh-CN" altLang="en-US" sz="900" b="1" dirty="0"/>
                <a:t>分割面进行巧妙的非线性组合</a:t>
              </a:r>
              <a:r>
                <a:rPr lang="zh-CN" altLang="en-US" sz="900" dirty="0"/>
                <a:t>，从而形成对整体复杂模式的识别</a:t>
              </a:r>
              <a:r>
                <a:rPr lang="zh-CN" altLang="en-US" sz="900" dirty="0" smtClean="0"/>
                <a:t>。</a:t>
              </a:r>
              <a:endParaRPr lang="en-US" altLang="zh-CN" sz="900" dirty="0" smtClean="0"/>
            </a:p>
            <a:p>
              <a:endParaRPr lang="zh-CN" altLang="en-US" sz="900" dirty="0"/>
            </a:p>
            <a:p>
              <a:r>
                <a:rPr lang="zh-CN" altLang="en-US" sz="900" dirty="0" smtClean="0"/>
                <a:t>我们</a:t>
              </a:r>
              <a:r>
                <a:rPr lang="zh-CN" altLang="en-US" sz="900" dirty="0"/>
                <a:t>只展示了增加一层、两个隐藏神经元的情况。如果增加</a:t>
              </a:r>
              <a:r>
                <a:rPr lang="zh-CN" altLang="en-US" sz="900" b="1" dirty="0"/>
                <a:t>更多的隐藏神经元，或者增加更多的隐藏层</a:t>
              </a:r>
              <a:r>
                <a:rPr lang="zh-CN" altLang="en-US" sz="900" dirty="0"/>
                <a:t>，神经网络就能学习到</a:t>
              </a:r>
              <a:r>
                <a:rPr lang="zh-CN" altLang="en-US" sz="900" b="1" dirty="0"/>
                <a:t>更复杂、更精细的决策边界</a:t>
              </a:r>
              <a:r>
                <a:rPr lang="zh-CN" altLang="en-US" sz="900" dirty="0"/>
                <a:t>，去</a:t>
              </a:r>
              <a:r>
                <a:rPr lang="zh-CN" altLang="en-US" sz="900" b="1" dirty="0"/>
                <a:t>拟合更高维度、更难以想象的数据分布</a:t>
              </a:r>
              <a:r>
                <a:rPr lang="zh-CN" altLang="en-US" sz="900" dirty="0" smtClean="0"/>
                <a:t>。</a:t>
              </a:r>
              <a:endParaRPr lang="en-US" altLang="zh-CN" sz="900" dirty="0" smtClean="0"/>
            </a:p>
            <a:p>
              <a:endParaRPr lang="zh-CN" altLang="en-US" sz="900" dirty="0"/>
            </a:p>
            <a:p>
              <a:r>
                <a:rPr lang="zh-CN" altLang="en-US" sz="900" dirty="0" smtClean="0"/>
                <a:t>这</a:t>
              </a:r>
              <a:r>
                <a:rPr lang="zh-CN" altLang="en-US" sz="900" dirty="0"/>
                <a:t>正是‘小蓝’在探索‘高维空间’时，不断提升自己能力的关键</a:t>
              </a:r>
              <a:r>
                <a:rPr lang="zh-CN" altLang="en-US" sz="900" dirty="0" smtClean="0"/>
                <a:t>所在</a:t>
              </a:r>
              <a:r>
                <a:rPr lang="en-US" altLang="zh-CN" sz="900" dirty="0" smtClean="0"/>
                <a:t>—</a:t>
              </a:r>
              <a:r>
                <a:rPr lang="zh-CN" altLang="en-US" sz="900" b="1" dirty="0"/>
                <a:t>通过构建更深、更宽的网络，它就能在那些难以用简单几何形状描述的高维数据迷宫中，找出通往正确答案的路径</a:t>
              </a:r>
              <a:r>
                <a:rPr lang="zh-CN" altLang="en-US" sz="900" b="1" dirty="0" smtClean="0"/>
                <a:t>。</a:t>
              </a:r>
              <a:endParaRPr lang="en-US" altLang="zh-CN" sz="900" b="1" dirty="0"/>
            </a:p>
          </p:txBody>
        </p:sp>
      </p:grpSp>
      <p:pic>
        <p:nvPicPr>
          <p:cNvPr id="3" name="图片 2"/>
          <p:cNvPicPr>
            <a:picLocks noChangeAspect="1"/>
          </p:cNvPicPr>
          <p:nvPr/>
        </p:nvPicPr>
        <p:blipFill>
          <a:blip r:embed="rId3"/>
          <a:stretch>
            <a:fillRect/>
          </a:stretch>
        </p:blipFill>
        <p:spPr>
          <a:xfrm>
            <a:off x="293119" y="3914365"/>
            <a:ext cx="4995966" cy="2424820"/>
          </a:xfrm>
          <a:prstGeom prst="rect">
            <a:avLst/>
          </a:prstGeom>
        </p:spPr>
      </p:pic>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6181" y="919937"/>
            <a:ext cx="4995966" cy="2809198"/>
          </a:xfrm>
          <a:prstGeom prst="rect">
            <a:avLst/>
          </a:prstGeom>
        </p:spPr>
      </p:pic>
      <p:sp>
        <p:nvSpPr>
          <p:cNvPr id="18" name="Number1"/>
          <p:cNvSpPr txBox="1"/>
          <p:nvPr/>
        </p:nvSpPr>
        <p:spPr>
          <a:xfrm>
            <a:off x="5247350" y="1295998"/>
            <a:ext cx="972669" cy="923330"/>
          </a:xfrm>
          <a:prstGeom prst="rect">
            <a:avLst/>
          </a:prstGeom>
          <a:no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spAutoFit/>
          </a:bodyPr>
          <a:lstStyle>
            <a:defPPr>
              <a:defRPr lang="zh-CN"/>
            </a:defPPr>
            <a:lvl1pPr algn="ctr" defTabSz="914400">
              <a:defRPr sz="1400" b="1">
                <a:solidFill>
                  <a:schemeClr val="tx1">
                    <a:lumMod val="90000"/>
                    <a:lumOff val="1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zh-CN" sz="5400" dirty="0">
                <a:solidFill>
                  <a:schemeClr val="tx1"/>
                </a:solidFill>
              </a:rPr>
              <a:t>5</a:t>
            </a:r>
            <a:endParaRPr lang="zh-CN" altLang="en-US" sz="5400" dirty="0">
              <a:solidFill>
                <a:schemeClr val="tx1"/>
              </a:solidFill>
            </a:endParaRPr>
          </a:p>
        </p:txBody>
      </p:sp>
      <p:sp>
        <p:nvSpPr>
          <p:cNvPr id="20" name="Bullet1"/>
          <p:cNvSpPr txBox="1"/>
          <p:nvPr/>
        </p:nvSpPr>
        <p:spPr>
          <a:xfrm>
            <a:off x="5887422" y="1242724"/>
            <a:ext cx="5451106" cy="467585"/>
          </a:xfrm>
          <a:prstGeom prst="rect">
            <a:avLst/>
          </a:prstGeom>
          <a:no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normAutofit/>
          </a:bodyPr>
          <a:lstStyle>
            <a:defPPr>
              <a:defRPr lang="zh-CN"/>
            </a:defPPr>
            <a:lvl1pPr algn="ctr" defTabSz="914400">
              <a:defRPr sz="1400" b="1">
                <a:solidFill>
                  <a:schemeClr val="tx1">
                    <a:lumMod val="90000"/>
                    <a:lumOff val="1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zh-CN" altLang="en-US" dirty="0">
                <a:solidFill>
                  <a:schemeClr val="tx1"/>
                </a:solidFill>
              </a:rPr>
              <a:t>  </a:t>
            </a:r>
            <a:r>
              <a:rPr lang="zh-CN" altLang="en-US" dirty="0" smtClean="0">
                <a:solidFill>
                  <a:schemeClr val="tx1"/>
                </a:solidFill>
              </a:rPr>
              <a:t>更</a:t>
            </a:r>
            <a:r>
              <a:rPr lang="zh-CN" altLang="en-US" dirty="0">
                <a:solidFill>
                  <a:schemeClr val="tx1"/>
                </a:solidFill>
              </a:rPr>
              <a:t>丰富的数据特征</a:t>
            </a:r>
          </a:p>
        </p:txBody>
      </p:sp>
      <p:sp>
        <p:nvSpPr>
          <p:cNvPr id="21" name="Text1"/>
          <p:cNvSpPr/>
          <p:nvPr/>
        </p:nvSpPr>
        <p:spPr>
          <a:xfrm>
            <a:off x="6069675" y="1712262"/>
            <a:ext cx="5977878" cy="1269086"/>
          </a:xfrm>
          <a:prstGeom prst="rect">
            <a:avLst/>
          </a:prstGeom>
        </p:spPr>
        <p:txBody>
          <a:bodyPr wrap="square" lIns="91440" tIns="45720" rIns="91440" bIns="45720" anchor="t" anchorCtr="0">
            <a:noAutofit/>
          </a:bodyPr>
          <a:lstStyle/>
          <a:p>
            <a:r>
              <a:rPr lang="zh-CN" altLang="en-US" sz="900" dirty="0" smtClean="0"/>
              <a:t>到</a:t>
            </a:r>
            <a:r>
              <a:rPr lang="zh-CN" altLang="en-US" sz="900" dirty="0"/>
              <a:t>这里可以想象当问题</a:t>
            </a:r>
            <a:r>
              <a:rPr lang="zh-CN" altLang="en-US" sz="900" b="1" dirty="0"/>
              <a:t>数据特征越来越多</a:t>
            </a:r>
            <a:r>
              <a:rPr lang="zh-CN" altLang="en-US" sz="900" dirty="0"/>
              <a:t>，也就是说我们</a:t>
            </a:r>
            <a:r>
              <a:rPr lang="zh-CN" altLang="en-US" sz="900" b="1" dirty="0"/>
              <a:t>采集豆豆的更多特征</a:t>
            </a:r>
            <a:r>
              <a:rPr lang="zh-CN" altLang="en-US" sz="900" dirty="0"/>
              <a:t>，比如除了</a:t>
            </a:r>
            <a:r>
              <a:rPr lang="zh-CN" altLang="en-US" sz="900" b="1" dirty="0"/>
              <a:t>大小颜色深浅</a:t>
            </a:r>
            <a:r>
              <a:rPr lang="zh-CN" altLang="en-US" sz="900" dirty="0"/>
              <a:t>以外，再加一个</a:t>
            </a:r>
            <a:r>
              <a:rPr lang="zh-CN" altLang="en-US" sz="900" b="1" dirty="0"/>
              <a:t>外壳硬度</a:t>
            </a:r>
            <a:r>
              <a:rPr lang="zh-CN" altLang="en-US" sz="900" dirty="0"/>
              <a:t>作为输入数据的</a:t>
            </a:r>
            <a:r>
              <a:rPr lang="zh-CN" altLang="en-US" sz="900" dirty="0" smtClean="0"/>
              <a:t>时候，以此类推。</a:t>
            </a:r>
            <a:endParaRPr lang="en-US" altLang="zh-CN" sz="900" dirty="0" smtClean="0"/>
          </a:p>
          <a:p>
            <a:endParaRPr lang="en-US" altLang="zh-CN" sz="900" dirty="0" smtClean="0"/>
          </a:p>
          <a:p>
            <a:r>
              <a:rPr lang="zh-CN" altLang="en-US" sz="900" dirty="0" smtClean="0"/>
              <a:t>这样</a:t>
            </a:r>
            <a:r>
              <a:rPr lang="zh-CN" altLang="en-US" sz="900" dirty="0"/>
              <a:t>我们就只能再</a:t>
            </a:r>
            <a:r>
              <a:rPr lang="zh-CN" altLang="en-US" sz="900" b="1" dirty="0"/>
              <a:t>添加一个维度去描述预测模型的图像</a:t>
            </a:r>
            <a:r>
              <a:rPr lang="zh-CN" altLang="en-US" sz="900" dirty="0" smtClean="0"/>
              <a:t>。</a:t>
            </a:r>
            <a:endParaRPr lang="en-US" altLang="zh-CN" sz="900" dirty="0" smtClean="0"/>
          </a:p>
          <a:p>
            <a:endParaRPr lang="en-US" altLang="zh-CN" sz="900" dirty="0" smtClean="0"/>
          </a:p>
          <a:p>
            <a:r>
              <a:rPr lang="zh-CN" altLang="en-US" sz="900" b="1" dirty="0" smtClean="0"/>
              <a:t>换句话说</a:t>
            </a:r>
            <a:r>
              <a:rPr lang="zh-CN" altLang="en-US" sz="900" b="1" dirty="0"/>
              <a:t>我们需要在四维空间作图</a:t>
            </a:r>
            <a:r>
              <a:rPr lang="zh-CN" altLang="en-US" sz="900" dirty="0"/>
              <a:t>，作为三维世界的我们也就心有余而力不足了，只可意会而不可言传，但是</a:t>
            </a:r>
            <a:r>
              <a:rPr lang="zh-CN" altLang="en-US" sz="900" b="1" dirty="0"/>
              <a:t>数学作为一种抽象的工具</a:t>
            </a:r>
            <a:r>
              <a:rPr lang="zh-CN" altLang="en-US" sz="900" dirty="0"/>
              <a:t>，却可以很容易的做到这一点，在数学看来，</a:t>
            </a:r>
            <a:r>
              <a:rPr lang="zh-CN" altLang="en-US" sz="900" b="1" dirty="0"/>
              <a:t>这不过就是把输入多加了一个维度而已，而输入数据有多少元素，也就是所谓的特征维度也叫数据维度。</a:t>
            </a:r>
            <a:endParaRPr lang="en-US" altLang="zh-CN" sz="900" b="1" dirty="0"/>
          </a:p>
        </p:txBody>
      </p:sp>
    </p:spTree>
    <p:extLst>
      <p:ext uri="{BB962C8B-B14F-4D97-AF65-F5344CB8AC3E}">
        <p14:creationId xmlns:p14="http://schemas.microsoft.com/office/powerpoint/2010/main" val="276723133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5267704" y="2325206"/>
            <a:ext cx="1275971" cy="757130"/>
          </a:xfrm>
        </p:spPr>
        <p:txBody>
          <a:bodyPr/>
          <a:lstStyle/>
          <a:p>
            <a:r>
              <a:rPr lang="en-US" altLang="zh-CN" sz="4800" dirty="0" smtClean="0">
                <a:solidFill>
                  <a:srgbClr val="95C62D"/>
                </a:solidFill>
              </a:rPr>
              <a:t>02</a:t>
            </a:r>
            <a:endParaRPr lang="zh-CN" altLang="en-US" sz="4800" dirty="0">
              <a:solidFill>
                <a:srgbClr val="95C62D"/>
              </a:solidFill>
            </a:endParaRPr>
          </a:p>
        </p:txBody>
      </p:sp>
      <p:sp>
        <p:nvSpPr>
          <p:cNvPr id="3" name="文本占位符 2"/>
          <p:cNvSpPr>
            <a:spLocks noGrp="1"/>
          </p:cNvSpPr>
          <p:nvPr>
            <p:ph type="body" sz="quarter" idx="11"/>
          </p:nvPr>
        </p:nvSpPr>
        <p:spPr>
          <a:xfrm>
            <a:off x="6281057" y="2420438"/>
            <a:ext cx="6034767" cy="480131"/>
          </a:xfrm>
        </p:spPr>
        <p:txBody>
          <a:bodyPr/>
          <a:lstStyle/>
          <a:p>
            <a:r>
              <a:rPr lang="en-US" altLang="zh-CN" sz="2800" dirty="0" smtClean="0"/>
              <a:t>Tensor Flow</a:t>
            </a:r>
            <a:r>
              <a:rPr lang="zh-CN" altLang="en-US" sz="2800" dirty="0"/>
              <a:t>游乐场</a:t>
            </a:r>
            <a:endParaRPr kumimoji="1" lang="zh-CN" altLang="en-US" sz="2800" dirty="0"/>
          </a:p>
        </p:txBody>
      </p:sp>
      <p:pic>
        <p:nvPicPr>
          <p:cNvPr id="6" name="图片 5"/>
          <p:cNvPicPr>
            <a:picLocks noChangeAspect="1"/>
          </p:cNvPicPr>
          <p:nvPr/>
        </p:nvPicPr>
        <p:blipFill>
          <a:blip r:embed="rId2"/>
          <a:stretch>
            <a:fillRect/>
          </a:stretch>
        </p:blipFill>
        <p:spPr>
          <a:xfrm>
            <a:off x="10076468" y="3186260"/>
            <a:ext cx="1729590" cy="1729590"/>
          </a:xfrm>
          <a:prstGeom prst="rect">
            <a:avLst/>
          </a:prstGeom>
        </p:spPr>
      </p:pic>
    </p:spTree>
    <p:extLst>
      <p:ext uri="{BB962C8B-B14F-4D97-AF65-F5344CB8AC3E}">
        <p14:creationId xmlns:p14="http://schemas.microsoft.com/office/powerpoint/2010/main" val="55780323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47528" y="228664"/>
            <a:ext cx="11278712" cy="406971"/>
          </a:xfrm>
        </p:spPr>
        <p:txBody>
          <a:bodyPr/>
          <a:lstStyle/>
          <a:p>
            <a:r>
              <a:rPr lang="zh-CN" altLang="en-US" dirty="0"/>
              <a:t>深度学习：神奇的</a:t>
            </a:r>
            <a:r>
              <a:rPr lang="en-US" altLang="zh-CN" dirty="0" err="1"/>
              <a:t>DeepLearning</a:t>
            </a:r>
            <a:endParaRPr lang="zh-CN" altLang="en-US" dirty="0"/>
          </a:p>
        </p:txBody>
      </p:sp>
      <p:grpSp>
        <p:nvGrpSpPr>
          <p:cNvPr id="46" name="组合 45"/>
          <p:cNvGrpSpPr/>
          <p:nvPr/>
        </p:nvGrpSpPr>
        <p:grpSpPr>
          <a:xfrm>
            <a:off x="5246023" y="1193700"/>
            <a:ext cx="6498051" cy="2102486"/>
            <a:chOff x="5003063" y="889987"/>
            <a:chExt cx="6498051" cy="2102486"/>
          </a:xfrm>
        </p:grpSpPr>
        <p:sp>
          <p:nvSpPr>
            <p:cNvPr id="58" name="Number1"/>
            <p:cNvSpPr txBox="1"/>
            <p:nvPr/>
          </p:nvSpPr>
          <p:spPr>
            <a:xfrm>
              <a:off x="5003063" y="931695"/>
              <a:ext cx="972669" cy="923330"/>
            </a:xfrm>
            <a:prstGeom prst="rect">
              <a:avLst/>
            </a:prstGeom>
            <a:no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spAutoFit/>
            </a:bodyPr>
            <a:lstStyle>
              <a:defPPr>
                <a:defRPr lang="zh-CN"/>
              </a:defPPr>
              <a:lvl1pPr algn="ctr" defTabSz="914400">
                <a:defRPr sz="1400" b="1">
                  <a:solidFill>
                    <a:schemeClr val="tx1">
                      <a:lumMod val="90000"/>
                      <a:lumOff val="1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zh-CN" sz="5400" dirty="0">
                  <a:solidFill>
                    <a:schemeClr val="tx1"/>
                  </a:solidFill>
                </a:rPr>
                <a:t>1</a:t>
              </a:r>
              <a:endParaRPr lang="zh-CN" altLang="en-US" sz="5400" dirty="0">
                <a:solidFill>
                  <a:schemeClr val="tx1"/>
                </a:solidFill>
              </a:endParaRPr>
            </a:p>
          </p:txBody>
        </p:sp>
        <p:sp>
          <p:nvSpPr>
            <p:cNvPr id="59" name="Bullet1"/>
            <p:cNvSpPr txBox="1"/>
            <p:nvPr/>
          </p:nvSpPr>
          <p:spPr>
            <a:xfrm>
              <a:off x="5670691" y="889987"/>
              <a:ext cx="5451106" cy="467585"/>
            </a:xfrm>
            <a:prstGeom prst="rect">
              <a:avLst/>
            </a:prstGeom>
            <a:no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normAutofit/>
            </a:bodyPr>
            <a:lstStyle>
              <a:defPPr>
                <a:defRPr lang="zh-CN"/>
              </a:defPPr>
              <a:lvl1pPr algn="ctr" defTabSz="914400">
                <a:defRPr sz="1400" b="1">
                  <a:solidFill>
                    <a:schemeClr val="tx1">
                      <a:lumMod val="90000"/>
                      <a:lumOff val="1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zh-CN" altLang="en-US" dirty="0">
                  <a:solidFill>
                    <a:schemeClr val="tx1"/>
                  </a:solidFill>
                </a:rPr>
                <a:t> </a:t>
              </a:r>
              <a:r>
                <a:rPr lang="zh-CN" altLang="en-US" dirty="0" smtClean="0">
                  <a:solidFill>
                    <a:schemeClr val="tx1"/>
                  </a:solidFill>
                </a:rPr>
                <a:t>深度学习</a:t>
              </a:r>
              <a:endParaRPr lang="zh-CN" altLang="en-US" dirty="0">
                <a:solidFill>
                  <a:schemeClr val="tx1"/>
                </a:solidFill>
              </a:endParaRPr>
            </a:p>
          </p:txBody>
        </p:sp>
        <p:sp>
          <p:nvSpPr>
            <p:cNvPr id="61" name="Text1"/>
            <p:cNvSpPr/>
            <p:nvPr/>
          </p:nvSpPr>
          <p:spPr>
            <a:xfrm>
              <a:off x="5825388" y="1347958"/>
              <a:ext cx="5675726" cy="1644515"/>
            </a:xfrm>
            <a:prstGeom prst="rect">
              <a:avLst/>
            </a:prstGeom>
          </p:spPr>
          <p:txBody>
            <a:bodyPr wrap="square" lIns="91440" tIns="45720" rIns="91440" bIns="45720" anchor="t" anchorCtr="0">
              <a:noAutofit/>
            </a:bodyPr>
            <a:lstStyle/>
            <a:p>
              <a:r>
                <a:rPr lang="zh-CN" altLang="en-US" sz="900" dirty="0" smtClean="0"/>
                <a:t>​</a:t>
              </a:r>
              <a:r>
                <a:rPr lang="zh-CN" altLang="en-US" sz="900" dirty="0"/>
                <a:t>深度学习就是</a:t>
              </a:r>
              <a:r>
                <a:rPr lang="zh-CN" altLang="en-US" sz="900" b="1" dirty="0"/>
                <a:t>不断的增加一个神经网络的隐藏层神经元</a:t>
              </a:r>
              <a:r>
                <a:rPr lang="zh-CN" altLang="en-US" sz="900" dirty="0"/>
                <a:t>，让输入的数据被这些神经元</a:t>
              </a:r>
              <a:r>
                <a:rPr lang="zh-CN" altLang="en-US" sz="900" b="1" dirty="0"/>
                <a:t>不断的抽象和理解</a:t>
              </a:r>
              <a:r>
                <a:rPr lang="zh-CN" altLang="en-US" sz="900" dirty="0"/>
                <a:t>，最后得到一个</a:t>
              </a:r>
              <a:r>
                <a:rPr lang="zh-CN" altLang="en-US" sz="900" b="1" dirty="0"/>
                <a:t>具有泛化能力的预测网络模型</a:t>
              </a:r>
              <a:r>
                <a:rPr lang="zh-CN" altLang="en-US" sz="900" dirty="0" smtClean="0"/>
                <a:t>，而</a:t>
              </a:r>
              <a:r>
                <a:rPr lang="zh-CN" altLang="en-US" sz="900" dirty="0"/>
                <a:t>我们一般把</a:t>
              </a:r>
              <a:r>
                <a:rPr lang="zh-CN" altLang="en-US" sz="900" b="1" dirty="0"/>
                <a:t>隐藏层超过三层的网络也就称之为深度神经网络</a:t>
              </a:r>
              <a:r>
                <a:rPr lang="zh-CN" altLang="en-US" sz="900" dirty="0" smtClean="0"/>
                <a:t>。</a:t>
              </a:r>
              <a:endParaRPr lang="en-US" altLang="zh-CN" sz="900" dirty="0" smtClean="0"/>
            </a:p>
            <a:p>
              <a:endParaRPr lang="en-US" altLang="zh-CN" sz="900" dirty="0" smtClean="0"/>
            </a:p>
            <a:p>
              <a:r>
                <a:rPr lang="zh-CN" altLang="en-US" sz="900" dirty="0" smtClean="0"/>
                <a:t>如此</a:t>
              </a:r>
              <a:r>
                <a:rPr lang="zh-CN" altLang="en-US" sz="900" dirty="0"/>
                <a:t>说来深度学习，这个听起来相当高端大气上档次，尤其是近些年来被媒体包装的十分具有神秘感的名字，瞬间你就觉得没有那么的道貌岸然</a:t>
              </a:r>
              <a:r>
                <a:rPr lang="zh-CN" altLang="en-US" sz="900" dirty="0" smtClean="0"/>
                <a:t>。</a:t>
              </a:r>
              <a:endParaRPr lang="en-US" altLang="zh-CN" sz="900" dirty="0" smtClean="0"/>
            </a:p>
            <a:p>
              <a:endParaRPr lang="en-US" altLang="zh-CN" sz="900" dirty="0"/>
            </a:p>
            <a:p>
              <a:r>
                <a:rPr lang="zh-CN" altLang="en-US" sz="900" dirty="0" smtClean="0"/>
                <a:t>至于</a:t>
              </a:r>
              <a:r>
                <a:rPr lang="zh-CN" altLang="en-US" sz="900" dirty="0"/>
                <a:t>网络中每个节点到底在理解什么，</a:t>
              </a:r>
              <a:r>
                <a:rPr lang="zh-CN" altLang="en-US" sz="900" b="1" dirty="0"/>
                <a:t>很难用精确的数学手段去分析</a:t>
              </a:r>
              <a:r>
                <a:rPr lang="zh-CN" altLang="en-US" sz="900" dirty="0"/>
                <a:t>，我们唯一能做的事情就是</a:t>
              </a:r>
              <a:r>
                <a:rPr lang="zh-CN" altLang="en-US" sz="900" b="1" dirty="0"/>
                <a:t>收集数据送入数据进行训练，然后期待结果</a:t>
              </a:r>
              <a:r>
                <a:rPr lang="zh-CN" altLang="en-US" sz="900" dirty="0" smtClean="0"/>
                <a:t>。</a:t>
              </a:r>
              <a:endParaRPr lang="en-US" altLang="zh-CN" sz="900" dirty="0" smtClean="0"/>
            </a:p>
            <a:p>
              <a:endParaRPr lang="en-US" altLang="zh-CN" sz="900" b="1" dirty="0"/>
            </a:p>
            <a:p>
              <a:r>
                <a:rPr lang="zh-CN" altLang="en-US" sz="900" b="1" dirty="0" smtClean="0"/>
                <a:t>当然</a:t>
              </a:r>
              <a:r>
                <a:rPr lang="zh-CN" altLang="en-US" sz="900" b="1" dirty="0"/>
                <a:t>也不是说我们对一个深度神经网络完全不可把控，起码我们能在比如学习率、激活函数、神经元的层数和数量等等方面，调节神经网络的大致工作行为，俗称调参</a:t>
              </a:r>
              <a:r>
                <a:rPr lang="zh-CN" altLang="en-US" sz="900" dirty="0"/>
                <a:t>。</a:t>
              </a:r>
              <a:endParaRPr lang="en-US" altLang="zh-CN" sz="900" b="1" dirty="0" smtClean="0"/>
            </a:p>
            <a:p>
              <a:endParaRPr lang="zh-CN" altLang="en-US" sz="900" b="1" dirty="0"/>
            </a:p>
          </p:txBody>
        </p:sp>
      </p:grpSp>
      <p:sp>
        <p:nvSpPr>
          <p:cNvPr id="23" name="Number2"/>
          <p:cNvSpPr txBox="1"/>
          <p:nvPr/>
        </p:nvSpPr>
        <p:spPr>
          <a:xfrm>
            <a:off x="5275262" y="3885551"/>
            <a:ext cx="1030177" cy="923330"/>
          </a:xfrm>
          <a:prstGeom prst="rect">
            <a:avLst/>
          </a:prstGeom>
          <a:no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spAutoFit/>
          </a:bodyPr>
          <a:lstStyle>
            <a:defPPr>
              <a:defRPr lang="zh-CN"/>
            </a:defPPr>
            <a:lvl1pPr algn="ctr" defTabSz="914400">
              <a:defRPr sz="1400" b="1">
                <a:solidFill>
                  <a:schemeClr val="tx1">
                    <a:lumMod val="90000"/>
                    <a:lumOff val="1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zh-CN" sz="5400" dirty="0">
                <a:solidFill>
                  <a:schemeClr val="accent1"/>
                </a:solidFill>
              </a:rPr>
              <a:t>2</a:t>
            </a:r>
            <a:endParaRPr lang="zh-CN" altLang="en-US" sz="5400" dirty="0">
              <a:solidFill>
                <a:schemeClr val="accent1"/>
              </a:solidFill>
            </a:endParaRPr>
          </a:p>
        </p:txBody>
      </p:sp>
      <p:sp>
        <p:nvSpPr>
          <p:cNvPr id="24" name="Bullet2"/>
          <p:cNvSpPr txBox="1"/>
          <p:nvPr/>
        </p:nvSpPr>
        <p:spPr>
          <a:xfrm>
            <a:off x="5927424" y="4057872"/>
            <a:ext cx="5311574" cy="302513"/>
          </a:xfrm>
          <a:prstGeom prst="rect">
            <a:avLst/>
          </a:prstGeom>
          <a:no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normAutofit lnSpcReduction="10000"/>
          </a:bodyPr>
          <a:lstStyle>
            <a:defPPr>
              <a:defRPr lang="zh-CN"/>
            </a:defPPr>
            <a:lvl1pPr algn="ctr" defTabSz="914400">
              <a:defRPr sz="1400" b="1">
                <a:solidFill>
                  <a:schemeClr val="tx1">
                    <a:lumMod val="90000"/>
                    <a:lumOff val="1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zh-CN" altLang="en-US" dirty="0" smtClean="0">
                <a:solidFill>
                  <a:schemeClr val="tx1"/>
                </a:solidFill>
              </a:rPr>
              <a:t>  </a:t>
            </a:r>
            <a:r>
              <a:rPr lang="en-US" altLang="zh-CN" dirty="0" smtClean="0"/>
              <a:t>Tensor Flow</a:t>
            </a:r>
            <a:r>
              <a:rPr lang="zh-CN" altLang="en-US" dirty="0"/>
              <a:t>游乐场</a:t>
            </a:r>
            <a:endParaRPr lang="zh-CN" altLang="en-US" dirty="0">
              <a:solidFill>
                <a:schemeClr val="tx1"/>
              </a:solidFill>
            </a:endParaRPr>
          </a:p>
        </p:txBody>
      </p:sp>
      <p:sp>
        <p:nvSpPr>
          <p:cNvPr id="25" name="Text2"/>
          <p:cNvSpPr/>
          <p:nvPr/>
        </p:nvSpPr>
        <p:spPr>
          <a:xfrm>
            <a:off x="6068348" y="4402092"/>
            <a:ext cx="5611563" cy="1505727"/>
          </a:xfrm>
          <a:prstGeom prst="rect">
            <a:avLst/>
          </a:prstGeom>
        </p:spPr>
        <p:txBody>
          <a:bodyPr wrap="square" lIns="91440" tIns="45720" rIns="91440" bIns="45720" anchor="t" anchorCtr="0">
            <a:noAutofit/>
          </a:bodyPr>
          <a:lstStyle/>
          <a:p>
            <a:r>
              <a:rPr lang="zh-CN" altLang="en-US" sz="900" dirty="0" smtClean="0"/>
              <a:t>我们</a:t>
            </a:r>
            <a:r>
              <a:rPr lang="zh-CN" altLang="en-US" sz="900" dirty="0"/>
              <a:t>以著名的</a:t>
            </a:r>
            <a:r>
              <a:rPr lang="en-US" altLang="zh-CN" sz="900" dirty="0" smtClean="0"/>
              <a:t>Tensor Flow</a:t>
            </a:r>
            <a:r>
              <a:rPr lang="zh-CN" altLang="en-US" sz="900" dirty="0"/>
              <a:t>游乐场为例，很多初学者一开始接触神经网络的时候，大概率都会被一些神秘的力量引导到这个网站来，这样点两下就可以搭建神经网络的体验真不错</a:t>
            </a:r>
            <a:r>
              <a:rPr lang="zh-CN" altLang="en-US" sz="900" dirty="0" smtClean="0"/>
              <a:t>，</a:t>
            </a:r>
            <a:endParaRPr lang="en-US" altLang="zh-CN" sz="900" dirty="0" smtClean="0"/>
          </a:p>
          <a:p>
            <a:endParaRPr lang="en-US" altLang="zh-CN" sz="900" dirty="0"/>
          </a:p>
          <a:p>
            <a:r>
              <a:rPr lang="zh-CN" altLang="en-US" sz="900" dirty="0" smtClean="0"/>
              <a:t>但</a:t>
            </a:r>
            <a:r>
              <a:rPr lang="zh-CN" altLang="en-US" sz="900" dirty="0"/>
              <a:t>除了真不错以外，这些</a:t>
            </a:r>
            <a:r>
              <a:rPr lang="zh-CN" altLang="en-US" sz="900" b="1" dirty="0"/>
              <a:t>参数怎么设置</a:t>
            </a:r>
            <a:r>
              <a:rPr lang="zh-CN" altLang="en-US" sz="900" dirty="0"/>
              <a:t>，神经元怎么搭建合适就很懵懂了</a:t>
            </a:r>
            <a:r>
              <a:rPr lang="zh-CN" altLang="en-US" sz="900" dirty="0" smtClean="0"/>
              <a:t>。</a:t>
            </a:r>
            <a:endParaRPr lang="en-US" altLang="zh-CN" sz="900" dirty="0" smtClean="0"/>
          </a:p>
          <a:p>
            <a:endParaRPr lang="en-US" altLang="zh-CN" sz="900" dirty="0"/>
          </a:p>
          <a:p>
            <a:r>
              <a:rPr lang="zh-CN" altLang="en-US" sz="900" dirty="0" smtClean="0"/>
              <a:t>而经过前面的学习</a:t>
            </a:r>
            <a:r>
              <a:rPr lang="zh-CN" altLang="en-US" sz="900" dirty="0"/>
              <a:t>，我们在对神经网络的工作原理有了相对系统的了解之后，这些东西都将变得明朗起来</a:t>
            </a:r>
            <a:r>
              <a:rPr lang="zh-CN" altLang="en-US" sz="900" dirty="0" smtClean="0"/>
              <a:t>。</a:t>
            </a:r>
            <a:endParaRPr lang="en-US" altLang="zh-CN" sz="900" dirty="0" smtClean="0"/>
          </a:p>
          <a:p>
            <a:endParaRPr lang="en-US" altLang="zh-CN" sz="900" dirty="0" smtClean="0"/>
          </a:p>
          <a:p>
            <a:r>
              <a:rPr lang="zh-CN" altLang="en-US" sz="900" dirty="0" smtClean="0"/>
              <a:t>现在我们</a:t>
            </a:r>
            <a:r>
              <a:rPr lang="zh-CN" altLang="en-US" sz="900" dirty="0"/>
              <a:t>就来把玩把玩这个经典的入门神器</a:t>
            </a:r>
            <a:r>
              <a:rPr lang="en-US" altLang="zh-CN" sz="900" dirty="0"/>
              <a:t>get</a:t>
            </a:r>
            <a:r>
              <a:rPr lang="zh-CN" altLang="en-US" sz="900" dirty="0"/>
              <a:t>到一点</a:t>
            </a:r>
            <a:r>
              <a:rPr lang="zh-CN" altLang="en-US" sz="900" b="1" dirty="0"/>
              <a:t>调参的感觉</a:t>
            </a:r>
            <a:r>
              <a:rPr lang="zh-CN" altLang="en-US" sz="900" dirty="0" smtClean="0"/>
              <a:t>。</a:t>
            </a:r>
            <a:endParaRPr lang="en-US" altLang="zh-CN" sz="900" dirty="0" smtClean="0"/>
          </a:p>
          <a:p>
            <a:endParaRPr lang="en-US" altLang="zh-CN" sz="900" b="1" dirty="0"/>
          </a:p>
          <a:p>
            <a:r>
              <a:rPr lang="zh-CN" altLang="en-US" sz="900" b="1" dirty="0" smtClean="0"/>
              <a:t>地址：</a:t>
            </a:r>
            <a:r>
              <a:rPr lang="en-US" altLang="zh-CN" sz="900" b="1" dirty="0" smtClean="0"/>
              <a:t>https</a:t>
            </a:r>
            <a:r>
              <a:rPr lang="en-US" altLang="zh-CN" sz="900" b="1" dirty="0"/>
              <a:t>://playground.tensorflow.org/</a:t>
            </a:r>
          </a:p>
        </p:txBody>
      </p:sp>
      <p:cxnSp>
        <p:nvCxnSpPr>
          <p:cNvPr id="26" name="直接连接符 25"/>
          <p:cNvCxnSpPr/>
          <p:nvPr/>
        </p:nvCxnSpPr>
        <p:spPr>
          <a:xfrm rot="5400000" flipV="1">
            <a:off x="8087325" y="1704982"/>
            <a:ext cx="0" cy="3909722"/>
          </a:xfrm>
          <a:prstGeom prst="line">
            <a:avLst/>
          </a:prstGeom>
          <a:ln w="6350">
            <a:solidFill>
              <a:schemeClr val="accent1"/>
            </a:solidFill>
            <a:tailEnd type="oval"/>
          </a:ln>
        </p:spPr>
        <p:style>
          <a:lnRef idx="1">
            <a:schemeClr val="accent1"/>
          </a:lnRef>
          <a:fillRef idx="0">
            <a:schemeClr val="accent1"/>
          </a:fillRef>
          <a:effectRef idx="0">
            <a:schemeClr val="accent1"/>
          </a:effectRef>
          <a:fontRef idx="minor">
            <a:schemeClr val="tx1"/>
          </a:fontRef>
        </p:style>
      </p:cxn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7711" y="940970"/>
            <a:ext cx="5081698" cy="2851802"/>
          </a:xfrm>
          <a:prstGeom prst="rect">
            <a:avLst/>
          </a:prstGeom>
        </p:spPr>
      </p:pic>
      <p:pic>
        <p:nvPicPr>
          <p:cNvPr id="17" name="图片 16"/>
          <p:cNvPicPr>
            <a:picLocks noChangeAspect="1"/>
          </p:cNvPicPr>
          <p:nvPr/>
        </p:nvPicPr>
        <p:blipFill>
          <a:blip r:embed="rId4"/>
          <a:stretch>
            <a:fillRect/>
          </a:stretch>
        </p:blipFill>
        <p:spPr>
          <a:xfrm>
            <a:off x="279295" y="3942189"/>
            <a:ext cx="5098353" cy="2474514"/>
          </a:xfrm>
          <a:prstGeom prst="rect">
            <a:avLst/>
          </a:prstGeom>
        </p:spPr>
      </p:pic>
    </p:spTree>
    <p:extLst>
      <p:ext uri="{BB962C8B-B14F-4D97-AF65-F5344CB8AC3E}">
        <p14:creationId xmlns:p14="http://schemas.microsoft.com/office/powerpoint/2010/main" val="388651771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47528" y="228664"/>
            <a:ext cx="11278712" cy="438582"/>
          </a:xfrm>
        </p:spPr>
        <p:txBody>
          <a:bodyPr/>
          <a:lstStyle/>
          <a:p>
            <a:r>
              <a:rPr lang="en-US" altLang="zh-CN" dirty="0" smtClean="0"/>
              <a:t>Tensor Flow</a:t>
            </a:r>
            <a:r>
              <a:rPr lang="zh-CN" altLang="en-US" dirty="0"/>
              <a:t>游乐场</a:t>
            </a:r>
          </a:p>
        </p:txBody>
      </p:sp>
      <p:grpSp>
        <p:nvGrpSpPr>
          <p:cNvPr id="46" name="组合 45"/>
          <p:cNvGrpSpPr/>
          <p:nvPr/>
        </p:nvGrpSpPr>
        <p:grpSpPr>
          <a:xfrm>
            <a:off x="5246023" y="919011"/>
            <a:ext cx="6680217" cy="2226362"/>
            <a:chOff x="5003063" y="615298"/>
            <a:chExt cx="6680217" cy="2226362"/>
          </a:xfrm>
        </p:grpSpPr>
        <p:sp>
          <p:nvSpPr>
            <p:cNvPr id="58" name="Number1"/>
            <p:cNvSpPr txBox="1"/>
            <p:nvPr/>
          </p:nvSpPr>
          <p:spPr>
            <a:xfrm>
              <a:off x="5003063" y="657006"/>
              <a:ext cx="972669" cy="923330"/>
            </a:xfrm>
            <a:prstGeom prst="rect">
              <a:avLst/>
            </a:prstGeom>
            <a:no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spAutoFit/>
            </a:bodyPr>
            <a:lstStyle>
              <a:defPPr>
                <a:defRPr lang="zh-CN"/>
              </a:defPPr>
              <a:lvl1pPr algn="ctr" defTabSz="914400">
                <a:defRPr sz="1400" b="1">
                  <a:solidFill>
                    <a:schemeClr val="tx1">
                      <a:lumMod val="90000"/>
                      <a:lumOff val="1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zh-CN" sz="5400" dirty="0">
                  <a:solidFill>
                    <a:schemeClr val="tx1"/>
                  </a:solidFill>
                </a:rPr>
                <a:t>3</a:t>
              </a:r>
              <a:endParaRPr lang="zh-CN" altLang="en-US" sz="5400" dirty="0">
                <a:solidFill>
                  <a:schemeClr val="tx1"/>
                </a:solidFill>
              </a:endParaRPr>
            </a:p>
          </p:txBody>
        </p:sp>
        <p:sp>
          <p:nvSpPr>
            <p:cNvPr id="59" name="Bullet1"/>
            <p:cNvSpPr txBox="1"/>
            <p:nvPr/>
          </p:nvSpPr>
          <p:spPr>
            <a:xfrm>
              <a:off x="5670691" y="615298"/>
              <a:ext cx="5451106" cy="467585"/>
            </a:xfrm>
            <a:prstGeom prst="rect">
              <a:avLst/>
            </a:prstGeom>
            <a:no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normAutofit/>
            </a:bodyPr>
            <a:lstStyle>
              <a:defPPr>
                <a:defRPr lang="zh-CN"/>
              </a:defPPr>
              <a:lvl1pPr algn="ctr" defTabSz="914400">
                <a:defRPr sz="1400" b="1">
                  <a:solidFill>
                    <a:schemeClr val="tx1">
                      <a:lumMod val="90000"/>
                      <a:lumOff val="1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zh-CN" altLang="en-US" dirty="0" smtClean="0"/>
                <a:t>  圈圈数据集</a:t>
              </a:r>
              <a:endParaRPr lang="zh-CN" altLang="en-US" dirty="0">
                <a:solidFill>
                  <a:schemeClr val="tx1"/>
                </a:solidFill>
              </a:endParaRPr>
            </a:p>
          </p:txBody>
        </p:sp>
        <p:sp>
          <p:nvSpPr>
            <p:cNvPr id="61" name="Text1"/>
            <p:cNvSpPr/>
            <p:nvPr/>
          </p:nvSpPr>
          <p:spPr>
            <a:xfrm>
              <a:off x="5825388" y="1073269"/>
              <a:ext cx="5857892" cy="1768391"/>
            </a:xfrm>
            <a:prstGeom prst="rect">
              <a:avLst/>
            </a:prstGeom>
          </p:spPr>
          <p:txBody>
            <a:bodyPr wrap="square" lIns="91440" tIns="45720" rIns="91440" bIns="45720" anchor="t" anchorCtr="0">
              <a:noAutofit/>
            </a:bodyPr>
            <a:lstStyle/>
            <a:p>
              <a:r>
                <a:rPr lang="zh-CN" altLang="en-US" sz="900" dirty="0" smtClean="0"/>
                <a:t>​深我们试试</a:t>
              </a:r>
              <a:r>
                <a:rPr lang="zh-CN" altLang="en-US" sz="900" dirty="0"/>
                <a:t>第一个数据集，这是一个圈圈，中间的蓝色痘痘是有毒的，</a:t>
              </a:r>
              <a:r>
                <a:rPr lang="en-US" altLang="zh-CN" sz="900" dirty="0"/>
                <a:t>4</a:t>
              </a:r>
              <a:r>
                <a:rPr lang="zh-CN" altLang="en-US" sz="900" dirty="0"/>
                <a:t>周的黄色痘痘是无毒的，这个圈圈数据集</a:t>
              </a:r>
              <a:r>
                <a:rPr lang="zh-CN" altLang="en-US" sz="900" dirty="0" smtClean="0"/>
                <a:t>实际上，</a:t>
              </a:r>
              <a:r>
                <a:rPr lang="zh-CN" altLang="en-US" sz="900" b="1" dirty="0"/>
                <a:t>需要几个神经元</a:t>
              </a:r>
              <a:r>
                <a:rPr lang="zh-CN" altLang="en-US" sz="900" dirty="0"/>
                <a:t>才能</a:t>
              </a:r>
              <a:r>
                <a:rPr lang="zh-CN" altLang="en-US" sz="900" b="1" dirty="0"/>
                <a:t>分割出他们的</a:t>
              </a:r>
              <a:r>
                <a:rPr lang="zh-CN" altLang="en-US" sz="900" b="1" dirty="0" smtClean="0"/>
                <a:t>类型</a:t>
              </a:r>
              <a:r>
                <a:rPr lang="zh-CN" altLang="en-US" sz="900" dirty="0" smtClean="0"/>
                <a:t>。</a:t>
              </a:r>
              <a:endParaRPr lang="en-US" altLang="zh-CN" sz="900" dirty="0" smtClean="0"/>
            </a:p>
            <a:p>
              <a:endParaRPr lang="en-US" altLang="zh-CN" sz="900" dirty="0" smtClean="0"/>
            </a:p>
            <a:p>
              <a:r>
                <a:rPr lang="zh-CN" altLang="en-US" sz="900" dirty="0" smtClean="0"/>
                <a:t>不知道</a:t>
              </a:r>
              <a:r>
                <a:rPr lang="zh-CN" altLang="en-US" sz="900" dirty="0"/>
                <a:t>大家的思考结果如何要组合出能够</a:t>
              </a:r>
              <a:r>
                <a:rPr lang="zh-CN" altLang="en-US" sz="900" b="1" dirty="0"/>
                <a:t>分割出这种痘痘的预测曲面</a:t>
              </a:r>
              <a:r>
                <a:rPr lang="zh-CN" altLang="en-US" sz="900" dirty="0"/>
                <a:t>，</a:t>
              </a:r>
              <a:r>
                <a:rPr lang="zh-CN" altLang="en-US" sz="900" b="1" dirty="0"/>
                <a:t>也就是让它的</a:t>
              </a:r>
              <a:r>
                <a:rPr lang="en-US" altLang="zh-CN" sz="900" b="1" dirty="0"/>
                <a:t>0.5</a:t>
              </a:r>
              <a:r>
                <a:rPr lang="zh-CN" altLang="en-US" sz="900" b="1" dirty="0"/>
                <a:t>等高线在俯视图上呈现出一个闭合的圈圈</a:t>
              </a:r>
              <a:r>
                <a:rPr lang="zh-CN" altLang="en-US" sz="900" dirty="0"/>
                <a:t>，至少需要</a:t>
              </a:r>
              <a:r>
                <a:rPr lang="zh-CN" altLang="en-US" sz="900" b="1" dirty="0"/>
                <a:t>一层三个神经元的隐藏层</a:t>
              </a:r>
              <a:r>
                <a:rPr lang="zh-CN" altLang="en-US" sz="900" dirty="0"/>
                <a:t>，为什么是三个两个不行吗</a:t>
              </a:r>
              <a:r>
                <a:rPr lang="zh-CN" altLang="en-US" sz="900" dirty="0" smtClean="0"/>
                <a:t>？</a:t>
              </a:r>
              <a:endParaRPr lang="en-US" altLang="zh-CN" sz="900" dirty="0" smtClean="0"/>
            </a:p>
            <a:p>
              <a:endParaRPr lang="en-US" altLang="zh-CN" sz="900" dirty="0"/>
            </a:p>
            <a:p>
              <a:r>
                <a:rPr lang="zh-CN" altLang="en-US" sz="900" dirty="0" smtClean="0"/>
                <a:t>我们</a:t>
              </a:r>
              <a:r>
                <a:rPr lang="zh-CN" altLang="en-US" sz="900" dirty="0"/>
                <a:t>简单的来定性分析一下，还是看图说话</a:t>
              </a:r>
              <a:r>
                <a:rPr lang="zh-CN" altLang="en-US" sz="900" dirty="0" smtClean="0"/>
                <a:t>。</a:t>
              </a:r>
              <a:endParaRPr lang="en-US" altLang="zh-CN" sz="900" dirty="0" smtClean="0"/>
            </a:p>
            <a:p>
              <a:endParaRPr lang="en-US" altLang="zh-CN" sz="900" dirty="0"/>
            </a:p>
            <a:p>
              <a:r>
                <a:rPr lang="zh-CN" altLang="en-US" sz="900" b="1" dirty="0" smtClean="0"/>
                <a:t>一</a:t>
              </a:r>
              <a:r>
                <a:rPr lang="zh-CN" altLang="en-US" sz="900" b="1" dirty="0"/>
                <a:t>个神经元的等高线是一条直线，两个是两条直线，但遗憾的是平面中的两条直线是无法完成闭合的</a:t>
              </a:r>
              <a:r>
                <a:rPr lang="zh-CN" altLang="en-US" sz="900" dirty="0"/>
                <a:t>，</a:t>
              </a:r>
              <a:r>
                <a:rPr lang="zh-CN" altLang="en-US" sz="900" b="1" dirty="0"/>
                <a:t>但是三个可以三个神经元是三条直线可以形成一个闭合的形状</a:t>
              </a:r>
              <a:r>
                <a:rPr lang="zh-CN" altLang="en-US" sz="900" dirty="0"/>
                <a:t>，把这三个神经元的计算结果再通过一个输出层的神经元进行汇合，通过</a:t>
              </a:r>
              <a:r>
                <a:rPr lang="en-US" altLang="zh-CN" sz="900" dirty="0" smtClean="0"/>
                <a:t>sigmoid</a:t>
              </a:r>
              <a:r>
                <a:rPr lang="zh-CN" altLang="en-US" sz="900" dirty="0" smtClean="0"/>
                <a:t>的</a:t>
              </a:r>
              <a:r>
                <a:rPr lang="zh-CN" altLang="en-US" sz="900" dirty="0"/>
                <a:t>激活函数修饰一下之后就可以了，如此也就可以解决这种圈圈分布数据的分类</a:t>
              </a:r>
              <a:r>
                <a:rPr lang="zh-CN" altLang="en-US" sz="900" dirty="0" smtClean="0"/>
                <a:t>问题</a:t>
              </a:r>
              <a:endParaRPr lang="zh-CN" altLang="en-US" sz="900" b="1" dirty="0"/>
            </a:p>
          </p:txBody>
        </p:sp>
      </p:grpSp>
      <p:sp>
        <p:nvSpPr>
          <p:cNvPr id="23" name="Number2"/>
          <p:cNvSpPr txBox="1"/>
          <p:nvPr/>
        </p:nvSpPr>
        <p:spPr>
          <a:xfrm>
            <a:off x="5275262" y="3191676"/>
            <a:ext cx="1030177" cy="923330"/>
          </a:xfrm>
          <a:prstGeom prst="rect">
            <a:avLst/>
          </a:prstGeom>
          <a:no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spAutoFit/>
          </a:bodyPr>
          <a:lstStyle>
            <a:defPPr>
              <a:defRPr lang="zh-CN"/>
            </a:defPPr>
            <a:lvl1pPr algn="ctr" defTabSz="914400">
              <a:defRPr sz="1400" b="1">
                <a:solidFill>
                  <a:schemeClr val="tx1">
                    <a:lumMod val="90000"/>
                    <a:lumOff val="1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zh-CN" sz="5400" dirty="0">
                <a:solidFill>
                  <a:schemeClr val="accent1"/>
                </a:solidFill>
              </a:rPr>
              <a:t>4</a:t>
            </a:r>
            <a:endParaRPr lang="zh-CN" altLang="en-US" sz="5400" dirty="0">
              <a:solidFill>
                <a:schemeClr val="accent1"/>
              </a:solidFill>
            </a:endParaRPr>
          </a:p>
        </p:txBody>
      </p:sp>
      <p:sp>
        <p:nvSpPr>
          <p:cNvPr id="24" name="Bullet2"/>
          <p:cNvSpPr txBox="1"/>
          <p:nvPr/>
        </p:nvSpPr>
        <p:spPr>
          <a:xfrm>
            <a:off x="5927424" y="3363997"/>
            <a:ext cx="5311574" cy="302513"/>
          </a:xfrm>
          <a:prstGeom prst="rect">
            <a:avLst/>
          </a:prstGeom>
          <a:no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normAutofit lnSpcReduction="10000"/>
          </a:bodyPr>
          <a:lstStyle>
            <a:defPPr>
              <a:defRPr lang="zh-CN"/>
            </a:defPPr>
            <a:lvl1pPr algn="ctr" defTabSz="914400">
              <a:defRPr sz="1400" b="1">
                <a:solidFill>
                  <a:schemeClr val="tx1">
                    <a:lumMod val="90000"/>
                    <a:lumOff val="1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zh-CN" altLang="en-US" dirty="0" smtClean="0">
                <a:solidFill>
                  <a:schemeClr val="tx1"/>
                </a:solidFill>
              </a:rPr>
              <a:t>  蚊香数据集</a:t>
            </a:r>
            <a:endParaRPr lang="zh-CN" altLang="en-US" dirty="0">
              <a:solidFill>
                <a:schemeClr val="tx1"/>
              </a:solidFill>
            </a:endParaRPr>
          </a:p>
        </p:txBody>
      </p:sp>
      <p:sp>
        <p:nvSpPr>
          <p:cNvPr id="25" name="Text2"/>
          <p:cNvSpPr/>
          <p:nvPr/>
        </p:nvSpPr>
        <p:spPr>
          <a:xfrm>
            <a:off x="6068348" y="3708217"/>
            <a:ext cx="5611563" cy="2430190"/>
          </a:xfrm>
          <a:prstGeom prst="rect">
            <a:avLst/>
          </a:prstGeom>
        </p:spPr>
        <p:txBody>
          <a:bodyPr wrap="square" lIns="91440" tIns="45720" rIns="91440" bIns="45720" anchor="t" anchorCtr="0">
            <a:noAutofit/>
          </a:bodyPr>
          <a:lstStyle/>
          <a:p>
            <a:r>
              <a:rPr lang="zh-CN" altLang="en-US" sz="900" dirty="0" smtClean="0"/>
              <a:t>我们</a:t>
            </a:r>
            <a:r>
              <a:rPr lang="zh-CN" altLang="en-US" sz="900" dirty="0"/>
              <a:t>再来看最后一种数据集，这是一个蚊香一样的螺旋型数据集，极很明显只有</a:t>
            </a:r>
            <a:r>
              <a:rPr lang="zh-CN" altLang="en-US" sz="900" b="1" dirty="0"/>
              <a:t>一层包含三个神经元的隐藏</a:t>
            </a:r>
            <a:r>
              <a:rPr lang="zh-CN" altLang="en-US" sz="900" dirty="0"/>
              <a:t>层的神经网络，</a:t>
            </a:r>
            <a:r>
              <a:rPr lang="zh-CN" altLang="en-US" sz="900" b="1" dirty="0"/>
              <a:t>在这种复杂的数据集上将表现得十分疲软</a:t>
            </a:r>
            <a:r>
              <a:rPr lang="zh-CN" altLang="en-US" sz="900" dirty="0"/>
              <a:t>，那我们就用更深神经元数量以更多的网络来尝试一下</a:t>
            </a:r>
            <a:r>
              <a:rPr lang="zh-CN" altLang="en-US" sz="900" dirty="0" smtClean="0"/>
              <a:t>。</a:t>
            </a:r>
            <a:endParaRPr lang="en-US" altLang="zh-CN" sz="900" dirty="0" smtClean="0"/>
          </a:p>
          <a:p>
            <a:endParaRPr lang="en-US" altLang="zh-CN" sz="900" dirty="0"/>
          </a:p>
          <a:p>
            <a:r>
              <a:rPr lang="zh-CN" altLang="en-US" sz="900" dirty="0" smtClean="0"/>
              <a:t>按照</a:t>
            </a:r>
            <a:r>
              <a:rPr lang="zh-CN" altLang="en-US" sz="900" dirty="0"/>
              <a:t>我们说的一般的深度网络只超过</a:t>
            </a:r>
            <a:r>
              <a:rPr lang="en-US" altLang="zh-CN" sz="900" dirty="0"/>
              <a:t>3</a:t>
            </a:r>
            <a:r>
              <a:rPr lang="zh-CN" altLang="en-US" sz="900" dirty="0"/>
              <a:t>层，那我们就把隐藏层的数量增加到</a:t>
            </a:r>
            <a:r>
              <a:rPr lang="en-US" altLang="zh-CN" sz="900" dirty="0"/>
              <a:t>3</a:t>
            </a:r>
            <a:r>
              <a:rPr lang="zh-CN" altLang="en-US" sz="900" dirty="0"/>
              <a:t>层，每个隐藏层用</a:t>
            </a:r>
            <a:r>
              <a:rPr lang="en-US" altLang="zh-CN" sz="900" dirty="0"/>
              <a:t>4</a:t>
            </a:r>
            <a:r>
              <a:rPr lang="zh-CN" altLang="en-US" sz="900" dirty="0" smtClean="0"/>
              <a:t>个神经元运行</a:t>
            </a:r>
            <a:r>
              <a:rPr lang="zh-CN" altLang="en-US" sz="900" dirty="0"/>
              <a:t>一下，唉好像没有反应，预测结果随着训练动也不动，这是因为我们的</a:t>
            </a:r>
            <a:r>
              <a:rPr lang="zh-CN" altLang="en-US" sz="900" b="1" dirty="0"/>
              <a:t>老伙计</a:t>
            </a:r>
            <a:r>
              <a:rPr lang="en-US" altLang="zh-CN" sz="900" b="1" dirty="0"/>
              <a:t>sigmoid</a:t>
            </a:r>
            <a:r>
              <a:rPr lang="zh-CN" altLang="en-US" sz="900" b="1" dirty="0"/>
              <a:t>的激活函数的问题</a:t>
            </a:r>
            <a:r>
              <a:rPr lang="zh-CN" altLang="en-US" sz="900" dirty="0" smtClean="0"/>
              <a:t>。</a:t>
            </a:r>
            <a:endParaRPr lang="en-US" altLang="zh-CN" sz="900" dirty="0" smtClean="0"/>
          </a:p>
          <a:p>
            <a:endParaRPr lang="en-US" altLang="zh-CN" sz="900" b="1" dirty="0"/>
          </a:p>
          <a:p>
            <a:r>
              <a:rPr lang="zh-CN" altLang="en-US" sz="900" dirty="0"/>
              <a:t>我们之前说之所以选择</a:t>
            </a:r>
            <a:r>
              <a:rPr lang="en-US" altLang="zh-CN" sz="900" dirty="0"/>
              <a:t>sigmoid</a:t>
            </a:r>
            <a:r>
              <a:rPr lang="zh-CN" altLang="en-US" sz="900" dirty="0"/>
              <a:t>的函数作为激活函数，那是因为相比于</a:t>
            </a:r>
            <a:r>
              <a:rPr lang="zh-CN" altLang="en-US" sz="900" b="1" dirty="0"/>
              <a:t>阶跃函数</a:t>
            </a:r>
            <a:r>
              <a:rPr lang="zh-CN" altLang="en-US" sz="900" dirty="0"/>
              <a:t>，</a:t>
            </a:r>
            <a:r>
              <a:rPr lang="en-US" altLang="zh-CN" sz="900" b="1" dirty="0"/>
              <a:t>sigmoid</a:t>
            </a:r>
            <a:r>
              <a:rPr lang="zh-CN" altLang="en-US" sz="900" b="1" dirty="0"/>
              <a:t>的函数处处可导</a:t>
            </a:r>
            <a:r>
              <a:rPr lang="zh-CN" altLang="en-US" sz="900" dirty="0"/>
              <a:t>，</a:t>
            </a:r>
            <a:r>
              <a:rPr lang="zh-CN" altLang="en-US" sz="900" b="1" dirty="0"/>
              <a:t>而且导数处处不为</a:t>
            </a:r>
            <a:r>
              <a:rPr lang="en-US" altLang="zh-CN" sz="900" b="1" dirty="0"/>
              <a:t>0</a:t>
            </a:r>
            <a:r>
              <a:rPr lang="zh-CN" altLang="en-US" sz="900" dirty="0"/>
              <a:t>，这样在反向传播的时候，我们知道使用梯度下降算法计算函数的导数，然后利用这个导数去修正参数，</a:t>
            </a:r>
            <a:r>
              <a:rPr lang="zh-CN" altLang="en-US" sz="900" b="1" dirty="0"/>
              <a:t>但是我们并没有说</a:t>
            </a:r>
            <a:r>
              <a:rPr lang="en-US" altLang="zh-CN" sz="900" b="1" dirty="0"/>
              <a:t>sigmoid</a:t>
            </a:r>
            <a:r>
              <a:rPr lang="zh-CN" altLang="en-US" sz="900" b="1" dirty="0"/>
              <a:t>的其实有一个很严重的问题</a:t>
            </a:r>
            <a:r>
              <a:rPr lang="zh-CN" altLang="en-US" sz="900" dirty="0"/>
              <a:t>，在</a:t>
            </a:r>
            <a:r>
              <a:rPr lang="en-US" altLang="zh-CN" sz="900" dirty="0"/>
              <a:t>sigmoid</a:t>
            </a:r>
            <a:r>
              <a:rPr lang="zh-CN" altLang="en-US" sz="900" dirty="0"/>
              <a:t>的中心位置附近，这没有啥问题，但如果一旦进入了</a:t>
            </a:r>
            <a:r>
              <a:rPr lang="en-US" altLang="zh-CN" sz="900" dirty="0"/>
              <a:t>sigmoid</a:t>
            </a:r>
            <a:r>
              <a:rPr lang="zh-CN" altLang="en-US" sz="900" dirty="0"/>
              <a:t>的函数，远离中心点位置，比如这里虽然仍旧可导导数仍旧不为</a:t>
            </a:r>
            <a:r>
              <a:rPr lang="en-US" altLang="zh-CN" sz="900" dirty="0"/>
              <a:t>0</a:t>
            </a:r>
            <a:r>
              <a:rPr lang="zh-CN" altLang="en-US" sz="900" dirty="0"/>
              <a:t>，但是导数却极其的小，这样梯度下降就很难进行</a:t>
            </a:r>
            <a:r>
              <a:rPr lang="zh-CN" altLang="en-US" sz="900" dirty="0" smtClean="0"/>
              <a:t>。</a:t>
            </a:r>
            <a:endParaRPr lang="en-US" altLang="zh-CN" sz="900" dirty="0" smtClean="0"/>
          </a:p>
          <a:p>
            <a:endParaRPr lang="en-US" altLang="zh-CN" sz="900" dirty="0" smtClean="0"/>
          </a:p>
          <a:p>
            <a:r>
              <a:rPr lang="zh-CN" altLang="en-US" sz="900" b="1" dirty="0" smtClean="0"/>
              <a:t>距离</a:t>
            </a:r>
            <a:r>
              <a:rPr lang="zh-CN" altLang="en-US" sz="900" b="1" dirty="0"/>
              <a:t>中心越远的位置这个导数越小离也就是所谓的梯度消失的问题，越深的神经网络就越容易出现这种梯度消失的问题，所以这个网络变得很难训练，所以目前人们普遍不在使用</a:t>
            </a:r>
            <a:r>
              <a:rPr lang="en-US" altLang="zh-CN" sz="900" b="1" dirty="0"/>
              <a:t>sigmoid</a:t>
            </a:r>
            <a:r>
              <a:rPr lang="zh-CN" altLang="en-US" sz="900" b="1" dirty="0"/>
              <a:t>的激活函数</a:t>
            </a:r>
            <a:r>
              <a:rPr lang="zh-CN" altLang="en-US" sz="900" dirty="0" smtClean="0"/>
              <a:t>。</a:t>
            </a:r>
            <a:endParaRPr lang="en-US" altLang="zh-CN" sz="900" dirty="0" smtClean="0"/>
          </a:p>
          <a:p>
            <a:endParaRPr lang="en-US" altLang="zh-CN" sz="900" dirty="0"/>
          </a:p>
          <a:p>
            <a:r>
              <a:rPr lang="zh-CN" altLang="en-US" sz="900" dirty="0" smtClean="0"/>
              <a:t>而</a:t>
            </a:r>
            <a:r>
              <a:rPr lang="zh-CN" altLang="en-US" sz="900" dirty="0"/>
              <a:t>经常使用一种叫做</a:t>
            </a:r>
            <a:r>
              <a:rPr lang="en-US" altLang="zh-CN" sz="900" b="1" dirty="0" err="1"/>
              <a:t>Relu</a:t>
            </a:r>
            <a:r>
              <a:rPr lang="zh-CN" altLang="en-US" sz="900" b="1" dirty="0"/>
              <a:t>的激活函数</a:t>
            </a:r>
            <a:r>
              <a:rPr lang="zh-CN" altLang="en-US" sz="900" dirty="0"/>
              <a:t>。</a:t>
            </a:r>
            <a:endParaRPr lang="en-US" altLang="zh-CN" sz="900" dirty="0"/>
          </a:p>
        </p:txBody>
      </p:sp>
      <p:cxnSp>
        <p:nvCxnSpPr>
          <p:cNvPr id="26" name="直接连接符 25"/>
          <p:cNvCxnSpPr/>
          <p:nvPr/>
        </p:nvCxnSpPr>
        <p:spPr>
          <a:xfrm rot="5400000" flipV="1">
            <a:off x="8087325" y="1260306"/>
            <a:ext cx="0" cy="3909722"/>
          </a:xfrm>
          <a:prstGeom prst="line">
            <a:avLst/>
          </a:prstGeom>
          <a:ln w="6350">
            <a:solidFill>
              <a:schemeClr val="accent1"/>
            </a:solidFill>
            <a:tailEnd type="oval"/>
          </a:ln>
        </p:spPr>
        <p:style>
          <a:lnRef idx="1">
            <a:schemeClr val="accent1"/>
          </a:lnRef>
          <a:fillRef idx="0">
            <a:schemeClr val="accent1"/>
          </a:fillRef>
          <a:effectRef idx="0">
            <a:schemeClr val="accent1"/>
          </a:effectRef>
          <a:fontRef idx="minor">
            <a:schemeClr val="tx1"/>
          </a:fontRef>
        </p:style>
      </p:cxn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5198" y="755060"/>
            <a:ext cx="5098353" cy="2861148"/>
          </a:xfrm>
          <a:prstGeom prst="rect">
            <a:avLst/>
          </a:prstGeom>
        </p:spPr>
      </p:pic>
      <p:pic>
        <p:nvPicPr>
          <p:cNvPr id="6" name="图片 5"/>
          <p:cNvPicPr>
            <a:picLocks noChangeAspect="1"/>
          </p:cNvPicPr>
          <p:nvPr/>
        </p:nvPicPr>
        <p:blipFill>
          <a:blip r:embed="rId4"/>
          <a:stretch>
            <a:fillRect/>
          </a:stretch>
        </p:blipFill>
        <p:spPr>
          <a:xfrm>
            <a:off x="296690" y="3833886"/>
            <a:ext cx="5096861" cy="2786185"/>
          </a:xfrm>
          <a:prstGeom prst="rect">
            <a:avLst/>
          </a:prstGeom>
        </p:spPr>
      </p:pic>
      <p:pic>
        <p:nvPicPr>
          <p:cNvPr id="8" name="图片 7"/>
          <p:cNvPicPr>
            <a:picLocks noChangeAspect="1"/>
          </p:cNvPicPr>
          <p:nvPr/>
        </p:nvPicPr>
        <p:blipFill>
          <a:blip r:embed="rId5"/>
          <a:stretch>
            <a:fillRect/>
          </a:stretch>
        </p:blipFill>
        <p:spPr>
          <a:xfrm>
            <a:off x="3895910" y="3531448"/>
            <a:ext cx="1497641" cy="1430845"/>
          </a:xfrm>
          <a:prstGeom prst="rect">
            <a:avLst/>
          </a:prstGeom>
        </p:spPr>
      </p:pic>
    </p:spTree>
    <p:extLst>
      <p:ext uri="{BB962C8B-B14F-4D97-AF65-F5344CB8AC3E}">
        <p14:creationId xmlns:p14="http://schemas.microsoft.com/office/powerpoint/2010/main" val="124848297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47528" y="228664"/>
            <a:ext cx="11278712" cy="406971"/>
          </a:xfrm>
        </p:spPr>
        <p:txBody>
          <a:bodyPr/>
          <a:lstStyle/>
          <a:p>
            <a:r>
              <a:rPr lang="en-US" altLang="zh-CN" dirty="0" err="1"/>
              <a:t>Tensorflow</a:t>
            </a:r>
            <a:r>
              <a:rPr lang="zh-CN" altLang="en-US" dirty="0"/>
              <a:t>游乐场</a:t>
            </a:r>
          </a:p>
        </p:txBody>
      </p:sp>
      <p:grpSp>
        <p:nvGrpSpPr>
          <p:cNvPr id="46" name="组合 45"/>
          <p:cNvGrpSpPr/>
          <p:nvPr/>
        </p:nvGrpSpPr>
        <p:grpSpPr>
          <a:xfrm>
            <a:off x="5132735" y="616793"/>
            <a:ext cx="6680217" cy="4312948"/>
            <a:chOff x="4889775" y="313080"/>
            <a:chExt cx="6680217" cy="4312948"/>
          </a:xfrm>
        </p:grpSpPr>
        <p:sp>
          <p:nvSpPr>
            <p:cNvPr id="58" name="Number1"/>
            <p:cNvSpPr txBox="1"/>
            <p:nvPr/>
          </p:nvSpPr>
          <p:spPr>
            <a:xfrm>
              <a:off x="4889775" y="354788"/>
              <a:ext cx="972669" cy="923330"/>
            </a:xfrm>
            <a:prstGeom prst="rect">
              <a:avLst/>
            </a:prstGeom>
            <a:no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spAutoFit/>
            </a:bodyPr>
            <a:lstStyle>
              <a:defPPr>
                <a:defRPr lang="zh-CN"/>
              </a:defPPr>
              <a:lvl1pPr algn="ctr" defTabSz="914400">
                <a:defRPr sz="1400" b="1">
                  <a:solidFill>
                    <a:schemeClr val="tx1">
                      <a:lumMod val="90000"/>
                      <a:lumOff val="1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zh-CN" sz="5400" dirty="0">
                  <a:solidFill>
                    <a:schemeClr val="tx1"/>
                  </a:solidFill>
                </a:rPr>
                <a:t>5</a:t>
              </a:r>
              <a:endParaRPr lang="zh-CN" altLang="en-US" sz="5400" dirty="0">
                <a:solidFill>
                  <a:schemeClr val="tx1"/>
                </a:solidFill>
              </a:endParaRPr>
            </a:p>
          </p:txBody>
        </p:sp>
        <p:sp>
          <p:nvSpPr>
            <p:cNvPr id="59" name="Bullet1"/>
            <p:cNvSpPr txBox="1"/>
            <p:nvPr/>
          </p:nvSpPr>
          <p:spPr>
            <a:xfrm>
              <a:off x="5557403" y="313080"/>
              <a:ext cx="5451106" cy="467585"/>
            </a:xfrm>
            <a:prstGeom prst="rect">
              <a:avLst/>
            </a:prstGeom>
            <a:no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normAutofit/>
            </a:bodyPr>
            <a:lstStyle>
              <a:defPPr>
                <a:defRPr lang="zh-CN"/>
              </a:defPPr>
              <a:lvl1pPr algn="ctr" defTabSz="914400">
                <a:defRPr sz="1400" b="1">
                  <a:solidFill>
                    <a:schemeClr val="tx1">
                      <a:lumMod val="90000"/>
                      <a:lumOff val="1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zh-CN" altLang="en-US" dirty="0" smtClean="0"/>
                <a:t>  </a:t>
              </a:r>
              <a:r>
                <a:rPr lang="en-US" altLang="zh-CN" dirty="0" err="1" smtClean="0"/>
                <a:t>Relu</a:t>
              </a:r>
              <a:endParaRPr lang="zh-CN" altLang="en-US" dirty="0">
                <a:solidFill>
                  <a:schemeClr val="tx1"/>
                </a:solidFill>
              </a:endParaRPr>
            </a:p>
          </p:txBody>
        </p:sp>
        <p:sp>
          <p:nvSpPr>
            <p:cNvPr id="61" name="Text1"/>
            <p:cNvSpPr/>
            <p:nvPr/>
          </p:nvSpPr>
          <p:spPr>
            <a:xfrm>
              <a:off x="5712100" y="802855"/>
              <a:ext cx="5857892" cy="3823173"/>
            </a:xfrm>
            <a:prstGeom prst="rect">
              <a:avLst/>
            </a:prstGeom>
          </p:spPr>
          <p:txBody>
            <a:bodyPr wrap="square" lIns="91440" tIns="45720" rIns="91440" bIns="45720" anchor="t" anchorCtr="0">
              <a:noAutofit/>
            </a:bodyPr>
            <a:lstStyle/>
            <a:p>
              <a:r>
                <a:rPr lang="zh-CN" altLang="en-US" sz="900" b="1" dirty="0" smtClean="0"/>
                <a:t>​这</a:t>
              </a:r>
              <a:r>
                <a:rPr lang="zh-CN" altLang="en-US" sz="900" b="1" dirty="0"/>
                <a:t>是一个分段函数，</a:t>
              </a:r>
              <a:r>
                <a:rPr lang="zh-CN" altLang="en-US" sz="900" b="1" dirty="0" smtClean="0"/>
                <a:t>在线性结果</a:t>
              </a:r>
              <a:r>
                <a:rPr lang="en-US" altLang="zh-CN" sz="900" b="1" dirty="0" smtClean="0"/>
                <a:t>z</a:t>
              </a:r>
              <a:r>
                <a:rPr lang="zh-CN" altLang="en-US" sz="900" b="1" dirty="0"/>
                <a:t>大于</a:t>
              </a:r>
              <a:r>
                <a:rPr lang="en-US" altLang="zh-CN" sz="900" b="1" dirty="0"/>
                <a:t>0</a:t>
              </a:r>
              <a:r>
                <a:rPr lang="zh-CN" altLang="en-US" sz="900" b="1" dirty="0"/>
                <a:t>的时候，输出值为</a:t>
              </a:r>
              <a:r>
                <a:rPr lang="en-US" altLang="zh-CN" sz="900" b="1" dirty="0"/>
                <a:t>z</a:t>
              </a:r>
              <a:r>
                <a:rPr lang="zh-CN" altLang="en-US" sz="900" b="1" dirty="0" smtClean="0"/>
                <a:t>；</a:t>
              </a:r>
              <a:endParaRPr lang="en-US" altLang="zh-CN" sz="900" b="1" dirty="0" smtClean="0"/>
            </a:p>
            <a:p>
              <a:endParaRPr lang="en-US" altLang="zh-CN" sz="900" b="1" dirty="0" smtClean="0"/>
            </a:p>
            <a:p>
              <a:r>
                <a:rPr lang="zh-CN" altLang="en-US" sz="900" dirty="0" smtClean="0"/>
                <a:t>在</a:t>
              </a:r>
              <a:r>
                <a:rPr lang="en-US" altLang="zh-CN" sz="900" dirty="0"/>
                <a:t>z</a:t>
              </a:r>
              <a:r>
                <a:rPr lang="zh-CN" altLang="en-US" sz="900" dirty="0"/>
                <a:t>小于</a:t>
              </a:r>
              <a:r>
                <a:rPr lang="en-US" altLang="zh-CN" sz="900" dirty="0"/>
                <a:t>0</a:t>
              </a:r>
              <a:r>
                <a:rPr lang="zh-CN" altLang="en-US" sz="900" dirty="0"/>
                <a:t>的时候固定为</a:t>
              </a:r>
              <a:r>
                <a:rPr lang="en-US" altLang="zh-CN" sz="900" dirty="0"/>
                <a:t>0</a:t>
              </a:r>
              <a:r>
                <a:rPr lang="zh-CN" altLang="en-US" sz="900" dirty="0"/>
                <a:t>，这样在</a:t>
              </a:r>
              <a:r>
                <a:rPr lang="en-US" altLang="zh-CN" sz="900" dirty="0"/>
                <a:t>z</a:t>
              </a:r>
              <a:r>
                <a:rPr lang="zh-CN" altLang="en-US" sz="900" dirty="0"/>
                <a:t>大于</a:t>
              </a:r>
              <a:r>
                <a:rPr lang="en-US" altLang="zh-CN" sz="900" dirty="0"/>
                <a:t>0</a:t>
              </a:r>
              <a:r>
                <a:rPr lang="zh-CN" altLang="en-US" sz="900" dirty="0"/>
                <a:t>的时候处处可导，而且不会出现梯度消失的情况</a:t>
              </a:r>
              <a:r>
                <a:rPr lang="zh-CN" altLang="en-US" sz="900" dirty="0" smtClean="0"/>
                <a:t>。</a:t>
              </a:r>
              <a:endParaRPr lang="en-US" altLang="zh-CN" sz="900" dirty="0" smtClean="0"/>
            </a:p>
            <a:p>
              <a:r>
                <a:rPr lang="zh-CN" altLang="en-US" sz="900" dirty="0" smtClean="0"/>
                <a:t>在</a:t>
              </a:r>
              <a:r>
                <a:rPr lang="en-US" altLang="zh-CN" sz="900" dirty="0"/>
                <a:t>z</a:t>
              </a:r>
              <a:r>
                <a:rPr lang="zh-CN" altLang="en-US" sz="900" dirty="0"/>
                <a:t>等</a:t>
              </a:r>
              <a:r>
                <a:rPr lang="en-US" altLang="zh-CN" sz="900" dirty="0"/>
                <a:t>0</a:t>
              </a:r>
              <a:r>
                <a:rPr lang="zh-CN" altLang="en-US" sz="900" dirty="0"/>
                <a:t>的时候，从数学上来看，这个折点确实不可导，但一般很难恰好遇到这个点，真要是遇到了那就特殊处理一下，比如认为这一点的导数是</a:t>
              </a:r>
              <a:r>
                <a:rPr lang="en-US" altLang="zh-CN" sz="900" dirty="0"/>
                <a:t>0</a:t>
              </a:r>
              <a:r>
                <a:rPr lang="zh-CN" altLang="en-US" sz="900" dirty="0"/>
                <a:t>或者</a:t>
              </a:r>
              <a:r>
                <a:rPr lang="en-US" altLang="zh-CN" sz="900" dirty="0"/>
                <a:t>1</a:t>
              </a:r>
              <a:r>
                <a:rPr lang="zh-CN" altLang="en-US" sz="900" dirty="0"/>
                <a:t>或者一个很小值，比如</a:t>
              </a:r>
              <a:r>
                <a:rPr lang="en-US" altLang="zh-CN" sz="900" dirty="0"/>
                <a:t>0.01</a:t>
              </a:r>
              <a:r>
                <a:rPr lang="zh-CN" altLang="en-US" sz="900" dirty="0"/>
                <a:t>，</a:t>
              </a:r>
              <a:r>
                <a:rPr lang="zh-CN" altLang="en-US" sz="900" b="1" dirty="0"/>
                <a:t>当然如果陷入了</a:t>
              </a:r>
              <a:r>
                <a:rPr lang="en-US" altLang="zh-CN" sz="900" b="1" dirty="0"/>
                <a:t>z</a:t>
              </a:r>
              <a:r>
                <a:rPr lang="zh-CN" altLang="en-US" sz="900" b="1" dirty="0"/>
                <a:t>小于</a:t>
              </a:r>
              <a:r>
                <a:rPr lang="en-US" altLang="zh-CN" sz="900" b="1" dirty="0"/>
                <a:t>0</a:t>
              </a:r>
              <a:r>
                <a:rPr lang="zh-CN" altLang="en-US" sz="900" b="1" dirty="0"/>
                <a:t>的部分，很有可能导致这个神经元死亡，也就是所谓的</a:t>
              </a:r>
              <a:r>
                <a:rPr lang="en-US" altLang="zh-CN" sz="900" b="1" dirty="0"/>
                <a:t>Dead </a:t>
              </a:r>
              <a:r>
                <a:rPr lang="en-US" altLang="zh-CN" sz="900" b="1" dirty="0" err="1"/>
                <a:t>Relu</a:t>
              </a:r>
              <a:r>
                <a:rPr lang="en-US" altLang="zh-CN" sz="900" b="1" dirty="0"/>
                <a:t> Problem</a:t>
              </a:r>
              <a:r>
                <a:rPr lang="zh-CN" altLang="en-US" sz="900" b="1" dirty="0" smtClean="0"/>
                <a:t>。</a:t>
              </a:r>
              <a:endParaRPr lang="en-US" altLang="zh-CN" sz="900" b="1" dirty="0" smtClean="0"/>
            </a:p>
            <a:p>
              <a:endParaRPr lang="en-US" altLang="zh-CN" sz="900" dirty="0" smtClean="0"/>
            </a:p>
            <a:p>
              <a:r>
                <a:rPr lang="zh-CN" altLang="en-US" sz="900" dirty="0" smtClean="0"/>
                <a:t>因为</a:t>
              </a:r>
              <a:r>
                <a:rPr lang="zh-CN" altLang="en-US" sz="900" dirty="0"/>
                <a:t>根据反向传播中的链式求导法则，如果激活函数的导数是</a:t>
              </a:r>
              <a:r>
                <a:rPr lang="en-US" altLang="zh-CN" sz="900" dirty="0"/>
                <a:t>0</a:t>
              </a:r>
              <a:r>
                <a:rPr lang="zh-CN" altLang="en-US" sz="900" dirty="0"/>
                <a:t>，那么就锁定了这个神经元上的参数梯度为</a:t>
              </a:r>
              <a:r>
                <a:rPr lang="en-US" altLang="zh-CN" sz="900" dirty="0"/>
                <a:t>0</a:t>
              </a:r>
              <a:r>
                <a:rPr lang="zh-CN" altLang="en-US" sz="900" dirty="0"/>
                <a:t>，权重无法更新，所以人们又提出了一种改进版的</a:t>
              </a:r>
              <a:r>
                <a:rPr lang="en-US" altLang="zh-CN" sz="900" dirty="0"/>
                <a:t>value</a:t>
              </a:r>
              <a:r>
                <a:rPr lang="zh-CN" altLang="en-US" sz="900" dirty="0"/>
                <a:t>函数，</a:t>
              </a:r>
              <a:r>
                <a:rPr lang="en-US" altLang="zh-CN" sz="900" b="1" dirty="0"/>
                <a:t>leaky </a:t>
              </a:r>
              <a:r>
                <a:rPr lang="en-US" altLang="zh-CN" sz="900" b="1" dirty="0" err="1"/>
                <a:t>ReLU</a:t>
              </a:r>
              <a:r>
                <a:rPr lang="zh-CN" altLang="en-US" sz="900" b="1" dirty="0"/>
                <a:t>在</a:t>
              </a:r>
              <a:r>
                <a:rPr lang="en-US" altLang="zh-CN" sz="900" b="1" dirty="0"/>
                <a:t>z</a:t>
              </a:r>
              <a:r>
                <a:rPr lang="zh-CN" altLang="en-US" sz="900" b="1" dirty="0"/>
                <a:t>小于</a:t>
              </a:r>
              <a:r>
                <a:rPr lang="en-US" altLang="zh-CN" sz="900" b="1" dirty="0"/>
                <a:t>0</a:t>
              </a:r>
              <a:r>
                <a:rPr lang="zh-CN" altLang="en-US" sz="900" b="1" dirty="0"/>
                <a:t>的时候输出不再是</a:t>
              </a:r>
              <a:r>
                <a:rPr lang="en-US" altLang="zh-CN" sz="900" b="1" dirty="0"/>
                <a:t>0</a:t>
              </a:r>
              <a:r>
                <a:rPr lang="zh-CN" altLang="en-US" sz="900" dirty="0"/>
                <a:t>，而是一个缓缓倾斜的直线，如此就可以避免死亡</a:t>
              </a:r>
              <a:r>
                <a:rPr lang="en-US" altLang="zh-CN" sz="900" dirty="0"/>
                <a:t>value</a:t>
              </a:r>
              <a:r>
                <a:rPr lang="zh-CN" altLang="en-US" sz="900" dirty="0"/>
                <a:t>问题。</a:t>
              </a:r>
              <a:r>
                <a:rPr lang="zh-CN" altLang="en-US" sz="900" b="1" dirty="0"/>
                <a:t>但有趣的是当神经网络比较复杂隐藏层比较深的时候，人们通过实践得到了经验，往往是直接使用</a:t>
              </a:r>
              <a:r>
                <a:rPr lang="en-US" altLang="zh-CN" sz="900" b="1" dirty="0" err="1"/>
                <a:t>ReLU</a:t>
              </a:r>
              <a:r>
                <a:rPr lang="zh-CN" altLang="en-US" sz="900" b="1" dirty="0"/>
                <a:t>激活函数往往也有很好的效果</a:t>
              </a:r>
              <a:r>
                <a:rPr lang="zh-CN" altLang="en-US" sz="900" dirty="0"/>
                <a:t>。当然关于梯度消失的问题，激活函数只是一个方面，还有很多因素会导致这个现象，目前也有很多相关的研究，</a:t>
              </a:r>
              <a:r>
                <a:rPr lang="zh-CN" altLang="en-US" sz="900" b="1" dirty="0"/>
                <a:t>但按照经验大多数时候使用</a:t>
              </a:r>
              <a:r>
                <a:rPr lang="en-US" altLang="zh-CN" sz="900" b="1" dirty="0" err="1"/>
                <a:t>ReLU</a:t>
              </a:r>
              <a:r>
                <a:rPr lang="zh-CN" altLang="en-US" sz="900" b="1" dirty="0"/>
                <a:t>函数都会有不错的效果，所以现在最为流行的激活函数还</a:t>
              </a:r>
              <a:r>
                <a:rPr lang="en-US" altLang="zh-CN" sz="900" b="1" dirty="0" err="1"/>
                <a:t>ReLU</a:t>
              </a:r>
              <a:r>
                <a:rPr lang="zh-CN" altLang="en-US" sz="900" dirty="0" smtClean="0"/>
                <a:t>。</a:t>
              </a:r>
              <a:endParaRPr lang="en-US" altLang="zh-CN" sz="900" dirty="0" smtClean="0"/>
            </a:p>
            <a:p>
              <a:endParaRPr lang="en-US" altLang="zh-CN" sz="900" dirty="0"/>
            </a:p>
            <a:p>
              <a:r>
                <a:rPr lang="zh-CN" altLang="en-US" sz="900" dirty="0"/>
                <a:t>实际上对于隐藏层的神经元，如果没有其他想法或者特殊的需求，</a:t>
              </a:r>
              <a:r>
                <a:rPr lang="en-US" altLang="zh-CN" sz="900" b="1" dirty="0" err="1"/>
                <a:t>relu</a:t>
              </a:r>
              <a:r>
                <a:rPr lang="zh-CN" altLang="en-US" sz="900" b="1" dirty="0"/>
                <a:t>应该作为激活函数的第一选择</a:t>
              </a:r>
              <a:r>
                <a:rPr lang="zh-CN" altLang="en-US" sz="900" dirty="0"/>
                <a:t>。当然在最后的输出层，</a:t>
              </a:r>
              <a:r>
                <a:rPr lang="zh-CN" altLang="en-US" sz="900" b="1" dirty="0"/>
                <a:t>因为</a:t>
              </a:r>
              <a:r>
                <a:rPr lang="en-US" altLang="zh-CN" sz="900" b="1" dirty="0"/>
                <a:t>sigmoid</a:t>
              </a:r>
              <a:r>
                <a:rPr lang="zh-CN" altLang="en-US" sz="900" b="1" dirty="0"/>
                <a:t>的上下线刚好在</a:t>
              </a:r>
              <a:r>
                <a:rPr lang="en-US" altLang="zh-CN" sz="900" b="1" dirty="0"/>
                <a:t>0~1</a:t>
              </a:r>
              <a:r>
                <a:rPr lang="zh-CN" altLang="en-US" sz="900" b="1" dirty="0"/>
                <a:t>之间很适合做分类</a:t>
              </a:r>
              <a:r>
                <a:rPr lang="zh-CN" altLang="en-US" sz="900" dirty="0"/>
                <a:t>，所以输出层的激活函数还是选择</a:t>
              </a:r>
              <a:r>
                <a:rPr lang="en-US" altLang="zh-CN" sz="900" dirty="0"/>
                <a:t>sigmoid</a:t>
              </a:r>
              <a:r>
                <a:rPr lang="zh-CN" altLang="en-US" sz="900" dirty="0"/>
                <a:t>。到此我们从为了分类而引入</a:t>
              </a:r>
              <a:r>
                <a:rPr lang="en-US" altLang="zh-CN" sz="900" dirty="0"/>
                <a:t>sigmoid</a:t>
              </a:r>
              <a:r>
                <a:rPr lang="zh-CN" altLang="en-US" sz="900" dirty="0"/>
                <a:t>的激活函数，然后发现激活函数的作用不仅是为了分类，而且给神经网络注入了灵魂，让它成为了能够预测复杂问题的非线性系统。​</a:t>
              </a:r>
            </a:p>
            <a:p>
              <a:endParaRPr lang="zh-CN" altLang="en-US" sz="900" dirty="0"/>
            </a:p>
            <a:p>
              <a:r>
                <a:rPr lang="zh-CN" altLang="en-US" sz="900" dirty="0"/>
                <a:t>而到现在我们又发现</a:t>
              </a:r>
              <a:r>
                <a:rPr lang="en-US" altLang="zh-CN" sz="900" dirty="0"/>
                <a:t>sigmoid</a:t>
              </a:r>
              <a:r>
                <a:rPr lang="zh-CN" altLang="en-US" sz="900" dirty="0"/>
                <a:t>似乎只似乎适合用来做分类而已，当然我们已经有了其他更好的激活函数，给神经网络注入了更有趣的灵魂，兜兜转转之间</a:t>
              </a:r>
              <a:r>
                <a:rPr lang="en-US" altLang="zh-CN" sz="900" dirty="0"/>
                <a:t>sigmoid</a:t>
              </a:r>
              <a:r>
                <a:rPr lang="zh-CN" altLang="en-US" sz="900" dirty="0"/>
                <a:t>的函数也算完成了他的使命。</a:t>
              </a:r>
              <a:endParaRPr lang="en-US" altLang="zh-CN" sz="900" dirty="0" smtClean="0"/>
            </a:p>
            <a:p>
              <a:endParaRPr lang="en-US" altLang="zh-CN" sz="900" b="1" dirty="0"/>
            </a:p>
            <a:p>
              <a:r>
                <a:rPr lang="zh-CN" altLang="en-US" sz="900" dirty="0"/>
                <a:t>终于我们在这个螺旋形分布的数据集上取得了非常不错的分类结果，不过我们来看一下这个网络，</a:t>
              </a:r>
              <a:r>
                <a:rPr lang="zh-CN" altLang="en-US" sz="900" b="1" dirty="0"/>
                <a:t>每个神经元上的参数都被大大小小</a:t>
              </a:r>
              <a:r>
                <a:rPr lang="zh-CN" altLang="en-US" sz="900" b="1" dirty="0" smtClean="0"/>
                <a:t>的</a:t>
              </a:r>
              <a:r>
                <a:rPr lang="zh-CN" altLang="en-US" sz="900" b="1" dirty="0"/>
                <a:t>调节</a:t>
              </a:r>
              <a:r>
                <a:rPr lang="zh-CN" altLang="en-US" sz="900" b="1" dirty="0" smtClean="0"/>
                <a:t>成</a:t>
              </a:r>
              <a:r>
                <a:rPr lang="zh-CN" altLang="en-US" sz="900" b="1" dirty="0"/>
                <a:t>为了不同的数值</a:t>
              </a:r>
              <a:r>
                <a:rPr lang="zh-CN" altLang="en-US" sz="900" dirty="0"/>
                <a:t>，</a:t>
              </a:r>
              <a:r>
                <a:rPr lang="zh-CN" altLang="en-US" sz="900" b="1" dirty="0"/>
                <a:t>每个神经元也产生了对输入不同的中间抽象和理解，到此我们似乎已经没有什么精确的数学手段去分析每个神经元到底是在抽象什么，在理解什么了</a:t>
              </a:r>
              <a:r>
                <a:rPr lang="zh-CN" altLang="en-US" sz="900" dirty="0" smtClean="0"/>
                <a:t>，</a:t>
              </a:r>
              <a:endParaRPr lang="en-US" altLang="zh-CN" sz="900" dirty="0" smtClean="0"/>
            </a:p>
            <a:p>
              <a:endParaRPr lang="en-US" altLang="zh-CN" sz="900" dirty="0"/>
            </a:p>
            <a:p>
              <a:r>
                <a:rPr lang="zh-CN" altLang="en-US" sz="900" b="1" dirty="0" smtClean="0"/>
                <a:t>所以</a:t>
              </a:r>
              <a:r>
                <a:rPr lang="zh-CN" altLang="en-US" sz="900" b="1" dirty="0"/>
                <a:t>欢迎开始</a:t>
              </a:r>
              <a:r>
                <a:rPr lang="en-US" altLang="zh-CN" sz="900" b="1" dirty="0"/>
                <a:t>【</a:t>
              </a:r>
              <a:r>
                <a:rPr lang="zh-CN" altLang="en-US" sz="1400" b="1" dirty="0"/>
                <a:t>炼丹</a:t>
              </a:r>
              <a:r>
                <a:rPr lang="en-US" altLang="zh-CN" sz="900" b="1" dirty="0"/>
                <a:t>】</a:t>
              </a:r>
              <a:r>
                <a:rPr lang="zh-CN" altLang="en-US" sz="900" b="1" dirty="0"/>
                <a:t>。</a:t>
              </a:r>
            </a:p>
          </p:txBody>
        </p:sp>
      </p:gr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1989" y="962023"/>
            <a:ext cx="4856685" cy="2725527"/>
          </a:xfrm>
          <a:prstGeom prst="rect">
            <a:avLst/>
          </a:prstGeom>
        </p:spPr>
      </p:pic>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1989" y="3786058"/>
            <a:ext cx="4866008" cy="2736123"/>
          </a:xfrm>
          <a:prstGeom prst="rect">
            <a:avLst/>
          </a:prstGeom>
        </p:spPr>
      </p:pic>
      <p:pic>
        <p:nvPicPr>
          <p:cNvPr id="9" name="图片 8"/>
          <p:cNvPicPr>
            <a:picLocks noChangeAspect="1"/>
          </p:cNvPicPr>
          <p:nvPr/>
        </p:nvPicPr>
        <p:blipFill>
          <a:blip r:embed="rId5"/>
          <a:stretch>
            <a:fillRect/>
          </a:stretch>
        </p:blipFill>
        <p:spPr>
          <a:xfrm>
            <a:off x="9866757" y="4743624"/>
            <a:ext cx="1682960" cy="1671589"/>
          </a:xfrm>
          <a:prstGeom prst="rect">
            <a:avLst/>
          </a:prstGeom>
        </p:spPr>
      </p:pic>
      <p:pic>
        <p:nvPicPr>
          <p:cNvPr id="10" name="图片 9"/>
          <p:cNvPicPr>
            <a:picLocks noChangeAspect="1"/>
          </p:cNvPicPr>
          <p:nvPr/>
        </p:nvPicPr>
        <p:blipFill>
          <a:blip r:embed="rId6"/>
          <a:stretch>
            <a:fillRect/>
          </a:stretch>
        </p:blipFill>
        <p:spPr>
          <a:xfrm>
            <a:off x="7832377" y="4743624"/>
            <a:ext cx="1712076" cy="1671588"/>
          </a:xfrm>
          <a:prstGeom prst="rect">
            <a:avLst/>
          </a:prstGeom>
        </p:spPr>
      </p:pic>
    </p:spTree>
    <p:extLst>
      <p:ext uri="{BB962C8B-B14F-4D97-AF65-F5344CB8AC3E}">
        <p14:creationId xmlns:p14="http://schemas.microsoft.com/office/powerpoint/2010/main" val="42205207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2833948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小蓝的生存智慧</a:t>
            </a:r>
            <a:endParaRPr lang="zh-CN" altLang="en-US" dirty="0"/>
          </a:p>
        </p:txBody>
      </p:sp>
      <p:pic>
        <p:nvPicPr>
          <p:cNvPr id="9" name="图片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0523" y="3036417"/>
            <a:ext cx="4496393" cy="2523334"/>
          </a:xfrm>
          <a:prstGeom prst="rect">
            <a:avLst/>
          </a:prstGeom>
        </p:spPr>
      </p:pic>
      <p:grpSp>
        <p:nvGrpSpPr>
          <p:cNvPr id="56" name="组合 55"/>
          <p:cNvGrpSpPr/>
          <p:nvPr/>
        </p:nvGrpSpPr>
        <p:grpSpPr>
          <a:xfrm>
            <a:off x="5026916" y="1263450"/>
            <a:ext cx="5532744" cy="4505481"/>
            <a:chOff x="5026916" y="2057084"/>
            <a:chExt cx="5532744" cy="4505481"/>
          </a:xfrm>
        </p:grpSpPr>
        <p:grpSp>
          <p:nvGrpSpPr>
            <p:cNvPr id="58" name="组合 57"/>
            <p:cNvGrpSpPr/>
            <p:nvPr/>
          </p:nvGrpSpPr>
          <p:grpSpPr>
            <a:xfrm>
              <a:off x="5026916" y="2057084"/>
              <a:ext cx="5350659" cy="1266317"/>
              <a:chOff x="5026916" y="1233756"/>
              <a:chExt cx="5350659" cy="1266317"/>
            </a:xfrm>
          </p:grpSpPr>
          <p:sp>
            <p:nvSpPr>
              <p:cNvPr id="70" name="Number1"/>
              <p:cNvSpPr txBox="1"/>
              <p:nvPr/>
            </p:nvSpPr>
            <p:spPr>
              <a:xfrm>
                <a:off x="5026916" y="1255277"/>
                <a:ext cx="972669" cy="923330"/>
              </a:xfrm>
              <a:prstGeom prst="rect">
                <a:avLst/>
              </a:prstGeom>
              <a:no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spAutoFit/>
              </a:bodyPr>
              <a:lstStyle>
                <a:defPPr>
                  <a:defRPr lang="zh-CN"/>
                </a:defPPr>
                <a:lvl1pPr algn="ctr" defTabSz="914400">
                  <a:defRPr sz="1400" b="1">
                    <a:solidFill>
                      <a:schemeClr val="tx1">
                        <a:lumMod val="90000"/>
                        <a:lumOff val="1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zh-CN" sz="5400" dirty="0">
                    <a:solidFill>
                      <a:schemeClr val="tx1"/>
                    </a:solidFill>
                  </a:rPr>
                  <a:t>1</a:t>
                </a:r>
                <a:endParaRPr lang="zh-CN" altLang="en-US" sz="5400" dirty="0">
                  <a:solidFill>
                    <a:schemeClr val="tx1"/>
                  </a:solidFill>
                </a:endParaRPr>
              </a:p>
            </p:txBody>
          </p:sp>
          <p:sp>
            <p:nvSpPr>
              <p:cNvPr id="71" name="Bullet1"/>
              <p:cNvSpPr txBox="1"/>
              <p:nvPr/>
            </p:nvSpPr>
            <p:spPr>
              <a:xfrm>
                <a:off x="5998732" y="1233756"/>
                <a:ext cx="4258076" cy="467585"/>
              </a:xfrm>
              <a:prstGeom prst="rect">
                <a:avLst/>
              </a:prstGeom>
              <a:no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normAutofit fontScale="85000" lnSpcReduction="10000"/>
              </a:bodyPr>
              <a:lstStyle>
                <a:defPPr>
                  <a:defRPr lang="zh-CN"/>
                </a:defPPr>
                <a:lvl1pPr algn="ctr" defTabSz="914400">
                  <a:defRPr sz="1400" b="1">
                    <a:solidFill>
                      <a:schemeClr val="tx1">
                        <a:lumMod val="90000"/>
                        <a:lumOff val="1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zh-CN" altLang="en-US" sz="1800" dirty="0" smtClean="0">
                    <a:solidFill>
                      <a:schemeClr val="tx1"/>
                    </a:solidFill>
                  </a:rPr>
                  <a:t>它</a:t>
                </a:r>
                <a:r>
                  <a:rPr lang="zh-CN" altLang="en-US" sz="1800" dirty="0">
                    <a:solidFill>
                      <a:schemeClr val="tx1"/>
                    </a:solidFill>
                  </a:rPr>
                  <a:t>还缺一个思考的器官，也就是我们常说的脑子</a:t>
                </a:r>
                <a:endParaRPr lang="en-US" altLang="zh-CN" sz="1800" dirty="0">
                  <a:solidFill>
                    <a:schemeClr val="tx1"/>
                  </a:solidFill>
                </a:endParaRPr>
              </a:p>
            </p:txBody>
          </p:sp>
          <p:cxnSp>
            <p:nvCxnSpPr>
              <p:cNvPr id="72" name="直接连接符 71"/>
              <p:cNvCxnSpPr/>
              <p:nvPr/>
            </p:nvCxnSpPr>
            <p:spPr>
              <a:xfrm rot="5400000" flipV="1">
                <a:off x="7172241" y="-662207"/>
                <a:ext cx="0" cy="3909722"/>
              </a:xfrm>
              <a:prstGeom prst="line">
                <a:avLst/>
              </a:prstGeom>
              <a:ln w="6350">
                <a:solidFill>
                  <a:schemeClr val="tx2">
                    <a:alpha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73" name="Text1"/>
              <p:cNvSpPr/>
              <p:nvPr/>
            </p:nvSpPr>
            <p:spPr>
              <a:xfrm>
                <a:off x="6033234" y="1761723"/>
                <a:ext cx="4344341" cy="738350"/>
              </a:xfrm>
              <a:prstGeom prst="rect">
                <a:avLst/>
              </a:prstGeom>
            </p:spPr>
            <p:txBody>
              <a:bodyPr wrap="square" lIns="91440" tIns="45720" rIns="91440" bIns="45720" anchor="t" anchorCtr="0">
                <a:normAutofit fontScale="85000" lnSpcReduction="20000"/>
              </a:bodyPr>
              <a:lstStyle/>
              <a:p>
                <a:pPr>
                  <a:lnSpc>
                    <a:spcPct val="120000"/>
                  </a:lnSpc>
                </a:pPr>
                <a:r>
                  <a:rPr lang="zh-CN" altLang="en-US" sz="1200" dirty="0" smtClean="0"/>
                  <a:t>认知</a:t>
                </a:r>
                <a:r>
                  <a:rPr lang="zh-CN" altLang="en-US" sz="1200" dirty="0"/>
                  <a:t>以前当然就是一无所知，这种情况下认知事物唯一的方法就是依靠直觉。那我们又该如何去描述直觉呢？很明显是函数</a:t>
                </a:r>
                <a:r>
                  <a:rPr lang="zh-CN" altLang="en-US" sz="1200" dirty="0" smtClean="0"/>
                  <a:t>。为什么</a:t>
                </a:r>
                <a:r>
                  <a:rPr lang="zh-CN" altLang="en-US" sz="1200" dirty="0"/>
                  <a:t>是函数？仔细想想，我们本来一直就在用函数认识这个</a:t>
                </a:r>
                <a:r>
                  <a:rPr lang="zh-CN" altLang="en-US" sz="1200" dirty="0" smtClean="0"/>
                  <a:t>世界，比如在</a:t>
                </a:r>
                <a:r>
                  <a:rPr lang="zh-CN" altLang="en-US" sz="1200" dirty="0"/>
                  <a:t>经济学中我们把消费投资、政府购买和进出口作为自变量</a:t>
                </a:r>
                <a:r>
                  <a:rPr lang="zh-CN" altLang="en-US" sz="1200" dirty="0" smtClean="0"/>
                  <a:t>，可以</a:t>
                </a:r>
                <a:r>
                  <a:rPr lang="zh-CN" altLang="en-US" sz="1200" dirty="0"/>
                  <a:t>形成一个关于</a:t>
                </a:r>
                <a:r>
                  <a:rPr lang="en-US" altLang="zh-CN" sz="1200" dirty="0"/>
                  <a:t>GDP</a:t>
                </a:r>
                <a:r>
                  <a:rPr lang="zh-CN" altLang="en-US" sz="1200" dirty="0"/>
                  <a:t>的函数。</a:t>
                </a:r>
                <a:endParaRPr lang="en-US" altLang="zh-CN" sz="1200" dirty="0"/>
              </a:p>
            </p:txBody>
          </p:sp>
        </p:grpSp>
        <p:grpSp>
          <p:nvGrpSpPr>
            <p:cNvPr id="59" name="组合 58"/>
            <p:cNvGrpSpPr/>
            <p:nvPr/>
          </p:nvGrpSpPr>
          <p:grpSpPr>
            <a:xfrm>
              <a:off x="6096004" y="3498746"/>
              <a:ext cx="4463656" cy="1746118"/>
              <a:chOff x="6096004" y="2675418"/>
              <a:chExt cx="4463656" cy="1746118"/>
            </a:xfrm>
          </p:grpSpPr>
          <p:cxnSp>
            <p:nvCxnSpPr>
              <p:cNvPr id="65" name="直接连接符 64"/>
              <p:cNvCxnSpPr/>
              <p:nvPr/>
            </p:nvCxnSpPr>
            <p:spPr>
              <a:xfrm rot="5400000" flipV="1">
                <a:off x="8480359" y="720557"/>
                <a:ext cx="0" cy="3909722"/>
              </a:xfrm>
              <a:prstGeom prst="line">
                <a:avLst/>
              </a:prstGeom>
              <a:ln w="6350">
                <a:solidFill>
                  <a:schemeClr val="accent1"/>
                </a:solidFill>
                <a:tailEnd type="oval"/>
              </a:ln>
            </p:spPr>
            <p:style>
              <a:lnRef idx="1">
                <a:schemeClr val="accent1"/>
              </a:lnRef>
              <a:fillRef idx="0">
                <a:schemeClr val="accent1"/>
              </a:fillRef>
              <a:effectRef idx="0">
                <a:schemeClr val="accent1"/>
              </a:effectRef>
              <a:fontRef idx="minor">
                <a:schemeClr val="tx1"/>
              </a:fontRef>
            </p:style>
          </p:cxnSp>
          <p:grpSp>
            <p:nvGrpSpPr>
              <p:cNvPr id="66" name="组合 65"/>
              <p:cNvGrpSpPr/>
              <p:nvPr/>
            </p:nvGrpSpPr>
            <p:grpSpPr>
              <a:xfrm>
                <a:off x="6096004" y="2732672"/>
                <a:ext cx="4463656" cy="1688864"/>
                <a:chOff x="6153879" y="2732672"/>
                <a:chExt cx="4463656" cy="1688864"/>
              </a:xfrm>
            </p:grpSpPr>
            <p:sp>
              <p:nvSpPr>
                <p:cNvPr id="67" name="Number2"/>
                <p:cNvSpPr txBox="1"/>
                <p:nvPr/>
              </p:nvSpPr>
              <p:spPr>
                <a:xfrm>
                  <a:off x="6153879" y="2758805"/>
                  <a:ext cx="972669" cy="923330"/>
                </a:xfrm>
                <a:prstGeom prst="rect">
                  <a:avLst/>
                </a:prstGeom>
                <a:no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spAutoFit/>
                </a:bodyPr>
                <a:lstStyle>
                  <a:defPPr>
                    <a:defRPr lang="zh-CN"/>
                  </a:defPPr>
                  <a:lvl1pPr algn="ctr" defTabSz="914400">
                    <a:defRPr sz="1400" b="1">
                      <a:solidFill>
                        <a:schemeClr val="tx1">
                          <a:lumMod val="90000"/>
                          <a:lumOff val="1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zh-CN" sz="5400" dirty="0">
                      <a:solidFill>
                        <a:schemeClr val="accent1"/>
                      </a:solidFill>
                    </a:rPr>
                    <a:t>2</a:t>
                  </a:r>
                  <a:endParaRPr lang="zh-CN" altLang="en-US" sz="5400" dirty="0">
                    <a:solidFill>
                      <a:schemeClr val="accent1"/>
                    </a:solidFill>
                  </a:endParaRPr>
                </a:p>
              </p:txBody>
            </p:sp>
            <p:sp>
              <p:nvSpPr>
                <p:cNvPr id="68" name="Bullet2"/>
                <p:cNvSpPr txBox="1"/>
                <p:nvPr/>
              </p:nvSpPr>
              <p:spPr>
                <a:xfrm>
                  <a:off x="7125695" y="2732672"/>
                  <a:ext cx="3491840" cy="467585"/>
                </a:xfrm>
                <a:prstGeom prst="rect">
                  <a:avLst/>
                </a:prstGeom>
                <a:no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normAutofit/>
                </a:bodyPr>
                <a:lstStyle>
                  <a:defPPr>
                    <a:defRPr lang="zh-CN"/>
                  </a:defPPr>
                  <a:lvl1pPr algn="ctr" defTabSz="914400">
                    <a:defRPr sz="1400" b="1">
                      <a:solidFill>
                        <a:schemeClr val="tx1">
                          <a:lumMod val="90000"/>
                          <a:lumOff val="1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zh-CN" altLang="en-US" sz="1800" dirty="0">
                      <a:solidFill>
                        <a:schemeClr val="tx1"/>
                      </a:solidFill>
                    </a:rPr>
                    <a:t>对世界认知的</a:t>
                  </a:r>
                  <a:r>
                    <a:rPr lang="zh-CN" altLang="en-US" sz="1800" dirty="0" smtClean="0">
                      <a:solidFill>
                        <a:schemeClr val="tx1"/>
                      </a:solidFill>
                    </a:rPr>
                    <a:t>过程</a:t>
                  </a:r>
                  <a:endParaRPr lang="en-US" altLang="zh-CN" sz="1800" dirty="0">
                    <a:solidFill>
                      <a:schemeClr val="tx1"/>
                    </a:solidFill>
                  </a:endParaRPr>
                </a:p>
              </p:txBody>
            </p:sp>
            <p:sp>
              <p:nvSpPr>
                <p:cNvPr id="69" name="Text2"/>
                <p:cNvSpPr/>
                <p:nvPr/>
              </p:nvSpPr>
              <p:spPr>
                <a:xfrm>
                  <a:off x="7125694" y="3184798"/>
                  <a:ext cx="3491841" cy="1236738"/>
                </a:xfrm>
                <a:prstGeom prst="rect">
                  <a:avLst/>
                </a:prstGeom>
              </p:spPr>
              <p:txBody>
                <a:bodyPr wrap="square" lIns="91440" tIns="45720" rIns="91440" bIns="45720" anchor="t" anchorCtr="0">
                  <a:normAutofit fontScale="70000" lnSpcReduction="20000"/>
                </a:bodyPr>
                <a:lstStyle/>
                <a:p>
                  <a:pPr>
                    <a:lnSpc>
                      <a:spcPct val="120000"/>
                    </a:lnSpc>
                  </a:pPr>
                  <a:r>
                    <a:rPr lang="zh-CN" altLang="en-US" sz="1200" dirty="0"/>
                    <a:t>如此这般把智能体对世界认知的过程看作是在脑中不断形成各种函数，似乎也就好有道理，既然是直觉，那么就不需要太多的理由，豆豆的毒性和它的大小有关系，所以这里的直觉自然是一个一元一次函数，豆豆的大小</a:t>
                  </a:r>
                  <a:r>
                    <a:rPr lang="en-US" altLang="zh-CN" sz="1200" dirty="0"/>
                    <a:t>x</a:t>
                  </a:r>
                  <a:r>
                    <a:rPr lang="zh-CN" altLang="en-US" sz="1200" dirty="0"/>
                    <a:t>是自变量，毒性</a:t>
                  </a:r>
                  <a:r>
                    <a:rPr lang="en-US" altLang="zh-CN" sz="1200" dirty="0"/>
                    <a:t>y</a:t>
                  </a:r>
                  <a:r>
                    <a:rPr lang="zh-CN" altLang="en-US" sz="1200" dirty="0"/>
                    <a:t>是因变量，而</a:t>
                  </a:r>
                  <a:r>
                    <a:rPr lang="en-US" altLang="zh-CN" sz="1200" dirty="0"/>
                    <a:t>w</a:t>
                  </a:r>
                  <a:r>
                    <a:rPr lang="zh-CN" altLang="en-US" sz="1200" dirty="0"/>
                    <a:t>是一个确定的参数。就是我们常说的直线的斜率，一个简单的一元一次函数就可以描述一个直觉，建立一种思考的模型。当我们去类比生物神经元的时候，你就会发现用一个一元一次函数去描述认知，可不是乱用的，完全是有备而来</a:t>
                  </a:r>
                  <a:r>
                    <a:rPr lang="zh-CN" altLang="en-US" sz="1200" dirty="0" smtClean="0"/>
                    <a:t>。</a:t>
                  </a:r>
                  <a:endParaRPr lang="en-US" altLang="zh-CN" sz="1200" dirty="0" smtClean="0"/>
                </a:p>
                <a:p>
                  <a:pPr>
                    <a:lnSpc>
                      <a:spcPct val="120000"/>
                    </a:lnSpc>
                  </a:pPr>
                  <a:endParaRPr lang="en-US" altLang="zh-CN" sz="1200" dirty="0"/>
                </a:p>
                <a:p>
                  <a:pPr>
                    <a:lnSpc>
                      <a:spcPct val="120000"/>
                    </a:lnSpc>
                  </a:pPr>
                  <a:r>
                    <a:rPr lang="en-US" altLang="zh-CN" sz="1200" b="1" dirty="0" smtClean="0"/>
                    <a:t> y = w*x</a:t>
                  </a:r>
                  <a:endParaRPr lang="en-US" altLang="zh-CN" sz="1200" b="1" dirty="0"/>
                </a:p>
              </p:txBody>
            </p:sp>
          </p:grpSp>
        </p:grpSp>
        <p:grpSp>
          <p:nvGrpSpPr>
            <p:cNvPr id="60" name="组合 59"/>
            <p:cNvGrpSpPr/>
            <p:nvPr/>
          </p:nvGrpSpPr>
          <p:grpSpPr>
            <a:xfrm>
              <a:off x="5207352" y="5577377"/>
              <a:ext cx="4463656" cy="985188"/>
              <a:chOff x="5207352" y="4754049"/>
              <a:chExt cx="4463656" cy="985188"/>
            </a:xfrm>
          </p:grpSpPr>
          <p:sp>
            <p:nvSpPr>
              <p:cNvPr id="61" name="Number3"/>
              <p:cNvSpPr txBox="1"/>
              <p:nvPr/>
            </p:nvSpPr>
            <p:spPr>
              <a:xfrm>
                <a:off x="5207352" y="4754049"/>
                <a:ext cx="972669" cy="923330"/>
              </a:xfrm>
              <a:prstGeom prst="rect">
                <a:avLst/>
              </a:prstGeom>
              <a:no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spAutoFit/>
              </a:bodyPr>
              <a:lstStyle>
                <a:defPPr>
                  <a:defRPr lang="zh-CN"/>
                </a:defPPr>
                <a:lvl1pPr algn="ctr" defTabSz="914400">
                  <a:defRPr sz="1400" b="1">
                    <a:solidFill>
                      <a:schemeClr val="tx1">
                        <a:lumMod val="90000"/>
                        <a:lumOff val="1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zh-CN" sz="5400" dirty="0">
                    <a:solidFill>
                      <a:schemeClr val="tx1"/>
                    </a:solidFill>
                  </a:rPr>
                  <a:t>3</a:t>
                </a:r>
                <a:endParaRPr lang="zh-CN" altLang="en-US" sz="5400" dirty="0">
                  <a:solidFill>
                    <a:schemeClr val="tx1"/>
                  </a:solidFill>
                </a:endParaRPr>
              </a:p>
            </p:txBody>
          </p:sp>
          <p:sp>
            <p:nvSpPr>
              <p:cNvPr id="62" name="Bullet3"/>
              <p:cNvSpPr txBox="1"/>
              <p:nvPr/>
            </p:nvSpPr>
            <p:spPr>
              <a:xfrm>
                <a:off x="6179168" y="4853292"/>
                <a:ext cx="3491840" cy="467585"/>
              </a:xfrm>
              <a:prstGeom prst="rect">
                <a:avLst/>
              </a:prstGeom>
              <a:no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normAutofit/>
              </a:bodyPr>
              <a:lstStyle>
                <a:defPPr>
                  <a:defRPr lang="zh-CN"/>
                </a:defPPr>
                <a:lvl1pPr algn="ctr" defTabSz="914400">
                  <a:defRPr sz="1400" b="1">
                    <a:solidFill>
                      <a:schemeClr val="tx1">
                        <a:lumMod val="90000"/>
                        <a:lumOff val="1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en-US" altLang="zh-CN" sz="1800" dirty="0" smtClean="0">
                    <a:solidFill>
                      <a:schemeClr val="tx1"/>
                    </a:solidFill>
                  </a:rPr>
                  <a:t>McCulloch-Pitts</a:t>
                </a:r>
                <a:r>
                  <a:rPr lang="zh-CN" altLang="en-US" sz="1800" dirty="0">
                    <a:solidFill>
                      <a:schemeClr val="tx1"/>
                    </a:solidFill>
                  </a:rPr>
                  <a:t>模型</a:t>
                </a:r>
                <a:endParaRPr lang="en-US" altLang="zh-CN" sz="1800" dirty="0">
                  <a:solidFill>
                    <a:schemeClr val="tx1"/>
                  </a:solidFill>
                </a:endParaRPr>
              </a:p>
            </p:txBody>
          </p:sp>
          <p:cxnSp>
            <p:nvCxnSpPr>
              <p:cNvPr id="63" name="直接连接符 62"/>
              <p:cNvCxnSpPr/>
              <p:nvPr/>
            </p:nvCxnSpPr>
            <p:spPr>
              <a:xfrm rot="5400000" flipV="1">
                <a:off x="7352677" y="2836565"/>
                <a:ext cx="0" cy="3909722"/>
              </a:xfrm>
              <a:prstGeom prst="line">
                <a:avLst/>
              </a:prstGeom>
              <a:ln w="6350">
                <a:solidFill>
                  <a:schemeClr val="tx2">
                    <a:alpha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64" name="Text3"/>
              <p:cNvSpPr/>
              <p:nvPr/>
            </p:nvSpPr>
            <p:spPr>
              <a:xfrm>
                <a:off x="6179167" y="5320877"/>
                <a:ext cx="3491841" cy="418360"/>
              </a:xfrm>
              <a:prstGeom prst="rect">
                <a:avLst/>
              </a:prstGeom>
            </p:spPr>
            <p:txBody>
              <a:bodyPr wrap="square" lIns="91440" tIns="45720" rIns="91440" bIns="45720" anchor="t" anchorCtr="0">
                <a:normAutofit fontScale="85000" lnSpcReduction="20000"/>
              </a:bodyPr>
              <a:lstStyle/>
              <a:p>
                <a:pPr>
                  <a:lnSpc>
                    <a:spcPct val="120000"/>
                  </a:lnSpc>
                </a:pPr>
                <a:r>
                  <a:rPr lang="en-US" altLang="zh-CN" sz="1200" dirty="0" smtClean="0"/>
                  <a:t>1943</a:t>
                </a:r>
                <a:r>
                  <a:rPr lang="zh-CN" altLang="en-US" sz="1200" dirty="0"/>
                  <a:t>年由神经学家</a:t>
                </a:r>
                <a:r>
                  <a:rPr lang="en-US" altLang="zh-CN" sz="1200" dirty="0"/>
                  <a:t>McCulloch</a:t>
                </a:r>
                <a:r>
                  <a:rPr lang="zh-CN" altLang="en-US" sz="1200" dirty="0"/>
                  <a:t>和数学家</a:t>
                </a:r>
                <a:r>
                  <a:rPr lang="en-US" altLang="zh-CN" sz="1200" dirty="0"/>
                  <a:t>Pitts</a:t>
                </a:r>
                <a:r>
                  <a:rPr lang="zh-CN" altLang="en-US" sz="1200" dirty="0"/>
                  <a:t>在他们合作的论文中提出了一种神经元模型，</a:t>
                </a:r>
                <a:r>
                  <a:rPr lang="en-US" altLang="zh-CN" sz="1200" dirty="0"/>
                  <a:t>McCulloch-Pitts</a:t>
                </a:r>
                <a:r>
                  <a:rPr lang="zh-CN" altLang="en-US" sz="1200" dirty="0"/>
                  <a:t>模型。</a:t>
                </a:r>
                <a:endParaRPr lang="en-US" altLang="zh-CN" sz="1200" dirty="0"/>
              </a:p>
            </p:txBody>
          </p:sp>
        </p:grpSp>
      </p:grpSp>
      <p:sp>
        <p:nvSpPr>
          <p:cNvPr id="75" name="Text3"/>
          <p:cNvSpPr/>
          <p:nvPr/>
        </p:nvSpPr>
        <p:spPr>
          <a:xfrm>
            <a:off x="542770" y="1198609"/>
            <a:ext cx="4484146" cy="1411242"/>
          </a:xfrm>
          <a:prstGeom prst="rect">
            <a:avLst/>
          </a:prstGeom>
        </p:spPr>
        <p:txBody>
          <a:bodyPr wrap="square" lIns="91440" tIns="45720" rIns="91440" bIns="45720" anchor="t" anchorCtr="0">
            <a:normAutofit/>
          </a:bodyPr>
          <a:lstStyle/>
          <a:p>
            <a:pPr>
              <a:lnSpc>
                <a:spcPct val="120000"/>
              </a:lnSpc>
            </a:pPr>
            <a:r>
              <a:rPr lang="zh-CN" altLang="en-US" sz="1200" b="1" dirty="0" smtClean="0">
                <a:latin typeface="楷体" panose="02010609060101010101" pitchFamily="49" charset="-122"/>
                <a:ea typeface="楷体" panose="02010609060101010101" pitchFamily="49" charset="-122"/>
              </a:rPr>
              <a:t>在</a:t>
            </a:r>
            <a:r>
              <a:rPr lang="zh-CN" altLang="en-US" sz="1200" b="1" dirty="0">
                <a:latin typeface="楷体" panose="02010609060101010101" pitchFamily="49" charset="-122"/>
                <a:ea typeface="楷体" panose="02010609060101010101" pitchFamily="49" charset="-122"/>
              </a:rPr>
              <a:t>很深很深很深的海底住着一个简简单单的生物小蓝，他的世界很简单，去寻找周围能够吃到了一种叫做豆豆的植物，并靠此生存。但是这些豆豆在漫长的演化历史中，通过和小蓝的反复博弈，为了保护自己逐渐进化出了毒性，毒性的强弱和豆豆的大小有关系，而小蓝也进化出了一个能够检测豆豆大小的器官，那么问题来了，小蓝如何根据豆豆的大小判断它到底有多毒</a:t>
            </a:r>
            <a:r>
              <a:rPr lang="zh-CN" altLang="en-US" sz="1200" b="1" dirty="0" smtClean="0">
                <a:latin typeface="楷体" panose="02010609060101010101" pitchFamily="49" charset="-122"/>
                <a:ea typeface="楷体" panose="02010609060101010101" pitchFamily="49" charset="-122"/>
              </a:rPr>
              <a:t>呢 </a:t>
            </a:r>
            <a:r>
              <a:rPr lang="zh-CN" altLang="en-US" sz="1200" b="1" dirty="0">
                <a:latin typeface="楷体" panose="02010609060101010101" pitchFamily="49" charset="-122"/>
                <a:ea typeface="楷体" panose="02010609060101010101" pitchFamily="49" charset="-122"/>
              </a:rPr>
              <a:t>？</a:t>
            </a:r>
            <a:endParaRPr lang="en-US" altLang="zh-CN" sz="1200" b="1" dirty="0">
              <a:latin typeface="楷体" panose="02010609060101010101" pitchFamily="49" charset="-122"/>
              <a:ea typeface="楷体" panose="02010609060101010101" pitchFamily="49" charset="-122"/>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McCulloch-Pitts</a:t>
            </a:r>
            <a:r>
              <a:rPr lang="zh-CN" altLang="en-US" dirty="0" smtClean="0"/>
              <a:t>模型</a:t>
            </a:r>
            <a:endParaRPr lang="zh-CN" altLang="en-US" dirty="0"/>
          </a:p>
        </p:txBody>
      </p:sp>
      <p:grpSp>
        <p:nvGrpSpPr>
          <p:cNvPr id="56" name="组合 55"/>
          <p:cNvGrpSpPr/>
          <p:nvPr/>
        </p:nvGrpSpPr>
        <p:grpSpPr>
          <a:xfrm>
            <a:off x="5505901" y="1718970"/>
            <a:ext cx="6420339" cy="4712577"/>
            <a:chOff x="5026916" y="2057084"/>
            <a:chExt cx="6420339" cy="4712577"/>
          </a:xfrm>
        </p:grpSpPr>
        <p:grpSp>
          <p:nvGrpSpPr>
            <p:cNvPr id="58" name="组合 57"/>
            <p:cNvGrpSpPr/>
            <p:nvPr/>
          </p:nvGrpSpPr>
          <p:grpSpPr>
            <a:xfrm>
              <a:off x="5026916" y="2057084"/>
              <a:ext cx="5350659" cy="1266317"/>
              <a:chOff x="5026916" y="1233756"/>
              <a:chExt cx="5350659" cy="1266317"/>
            </a:xfrm>
          </p:grpSpPr>
          <p:sp>
            <p:nvSpPr>
              <p:cNvPr id="70" name="Number1"/>
              <p:cNvSpPr txBox="1"/>
              <p:nvPr/>
            </p:nvSpPr>
            <p:spPr>
              <a:xfrm>
                <a:off x="5026916" y="1255277"/>
                <a:ext cx="972669" cy="923330"/>
              </a:xfrm>
              <a:prstGeom prst="rect">
                <a:avLst/>
              </a:prstGeom>
              <a:no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spAutoFit/>
              </a:bodyPr>
              <a:lstStyle>
                <a:defPPr>
                  <a:defRPr lang="zh-CN"/>
                </a:defPPr>
                <a:lvl1pPr algn="ctr" defTabSz="914400">
                  <a:defRPr sz="1400" b="1">
                    <a:solidFill>
                      <a:schemeClr val="tx1">
                        <a:lumMod val="90000"/>
                        <a:lumOff val="1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zh-CN" sz="5400" dirty="0">
                    <a:solidFill>
                      <a:schemeClr val="tx1"/>
                    </a:solidFill>
                  </a:rPr>
                  <a:t>1</a:t>
                </a:r>
                <a:endParaRPr lang="zh-CN" altLang="en-US" sz="5400" dirty="0">
                  <a:solidFill>
                    <a:schemeClr val="tx1"/>
                  </a:solidFill>
                </a:endParaRPr>
              </a:p>
            </p:txBody>
          </p:sp>
          <p:sp>
            <p:nvSpPr>
              <p:cNvPr id="71" name="Bullet1"/>
              <p:cNvSpPr txBox="1"/>
              <p:nvPr/>
            </p:nvSpPr>
            <p:spPr>
              <a:xfrm>
                <a:off x="5998732" y="1233756"/>
                <a:ext cx="4258076" cy="467585"/>
              </a:xfrm>
              <a:prstGeom prst="rect">
                <a:avLst/>
              </a:prstGeom>
              <a:no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normAutofit fontScale="85000" lnSpcReduction="10000"/>
              </a:bodyPr>
              <a:lstStyle>
                <a:defPPr>
                  <a:defRPr lang="zh-CN"/>
                </a:defPPr>
                <a:lvl1pPr algn="ctr" defTabSz="914400">
                  <a:defRPr sz="1400" b="1">
                    <a:solidFill>
                      <a:schemeClr val="tx1">
                        <a:lumMod val="90000"/>
                        <a:lumOff val="1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zh-CN" altLang="en-US" sz="1800" dirty="0" smtClean="0">
                    <a:solidFill>
                      <a:schemeClr val="tx1"/>
                    </a:solidFill>
                  </a:rPr>
                  <a:t>树突 输入信号</a:t>
                </a:r>
                <a:r>
                  <a:rPr lang="zh-CN" altLang="en-US" sz="1800" dirty="0">
                    <a:solidFill>
                      <a:schemeClr val="tx1"/>
                    </a:solidFill>
                  </a:rPr>
                  <a:t> </a:t>
                </a:r>
                <a:r>
                  <a:rPr lang="en-US" altLang="zh-CN" sz="1800" dirty="0">
                    <a:solidFill>
                      <a:schemeClr val="tx1"/>
                    </a:solidFill>
                  </a:rPr>
                  <a:t>(Inputs - </a:t>
                </a:r>
                <a:r>
                  <a:rPr lang="zh-CN" altLang="en-US" sz="1800" dirty="0">
                    <a:solidFill>
                      <a:schemeClr val="tx1"/>
                    </a:solidFill>
                  </a:rPr>
                  <a:t>对应图中的 </a:t>
                </a:r>
                <a:r>
                  <a:rPr lang="en-US" altLang="zh-CN" sz="1800" dirty="0">
                    <a:solidFill>
                      <a:schemeClr val="tx1"/>
                    </a:solidFill>
                  </a:rPr>
                  <a:t>x1, x2, x3)</a:t>
                </a:r>
              </a:p>
            </p:txBody>
          </p:sp>
          <p:cxnSp>
            <p:nvCxnSpPr>
              <p:cNvPr id="72" name="直接连接符 71"/>
              <p:cNvCxnSpPr/>
              <p:nvPr/>
            </p:nvCxnSpPr>
            <p:spPr>
              <a:xfrm rot="5400000" flipV="1">
                <a:off x="7172241" y="-662207"/>
                <a:ext cx="0" cy="3909722"/>
              </a:xfrm>
              <a:prstGeom prst="line">
                <a:avLst/>
              </a:prstGeom>
              <a:ln w="6350">
                <a:solidFill>
                  <a:schemeClr val="tx2">
                    <a:alpha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73" name="Text1"/>
              <p:cNvSpPr/>
              <p:nvPr/>
            </p:nvSpPr>
            <p:spPr>
              <a:xfrm>
                <a:off x="6033234" y="1761723"/>
                <a:ext cx="4344341" cy="738350"/>
              </a:xfrm>
              <a:prstGeom prst="rect">
                <a:avLst/>
              </a:prstGeom>
            </p:spPr>
            <p:txBody>
              <a:bodyPr wrap="square" lIns="91440" tIns="45720" rIns="91440" bIns="45720" anchor="t" anchorCtr="0">
                <a:normAutofit fontScale="85000" lnSpcReduction="20000"/>
              </a:bodyPr>
              <a:lstStyle/>
              <a:p>
                <a:pPr>
                  <a:lnSpc>
                    <a:spcPct val="120000"/>
                  </a:lnSpc>
                </a:pPr>
                <a:r>
                  <a:rPr lang="zh-CN" altLang="en-US" sz="1200" dirty="0"/>
                  <a:t>它接收来自外界的多种不同信息</a:t>
                </a:r>
                <a:r>
                  <a:rPr lang="zh-CN" altLang="en-US" sz="1200" dirty="0" smtClean="0"/>
                  <a:t>。比如</a:t>
                </a:r>
                <a:r>
                  <a:rPr lang="zh-CN" altLang="en-US" sz="1200" dirty="0"/>
                  <a:t>，对于“小蓝”来说</a:t>
                </a:r>
                <a:r>
                  <a:rPr lang="zh-CN" altLang="en-US" sz="1200" dirty="0" smtClean="0"/>
                  <a:t>：</a:t>
                </a:r>
                <a:endParaRPr lang="en-US" altLang="zh-CN" sz="1200" dirty="0" smtClean="0"/>
              </a:p>
              <a:p>
                <a:pPr>
                  <a:lnSpc>
                    <a:spcPct val="120000"/>
                  </a:lnSpc>
                </a:pPr>
                <a:r>
                  <a:rPr lang="en-US" altLang="zh-CN" sz="1200" dirty="0" smtClean="0"/>
                  <a:t> x1</a:t>
                </a:r>
                <a:r>
                  <a:rPr lang="en-US" altLang="zh-CN" sz="1200" dirty="0"/>
                  <a:t> </a:t>
                </a:r>
                <a:r>
                  <a:rPr lang="zh-CN" altLang="en-US" sz="1200" dirty="0"/>
                  <a:t>可能代表“豆豆”的大小。</a:t>
                </a:r>
              </a:p>
              <a:p>
                <a:pPr>
                  <a:lnSpc>
                    <a:spcPct val="120000"/>
                  </a:lnSpc>
                </a:pPr>
                <a:r>
                  <a:rPr lang="en-US" altLang="zh-CN" sz="1200" dirty="0" smtClean="0"/>
                  <a:t> x2</a:t>
                </a:r>
                <a:r>
                  <a:rPr lang="en-US" altLang="zh-CN" sz="1200" dirty="0"/>
                  <a:t> </a:t>
                </a:r>
                <a:r>
                  <a:rPr lang="zh-CN" altLang="en-US" sz="1200" dirty="0"/>
                  <a:t>可能代表“豆豆”的颜色鲜艳程度。</a:t>
                </a:r>
              </a:p>
              <a:p>
                <a:pPr>
                  <a:lnSpc>
                    <a:spcPct val="120000"/>
                  </a:lnSpc>
                </a:pPr>
                <a:r>
                  <a:rPr lang="en-US" altLang="zh-CN" sz="1200" dirty="0" smtClean="0"/>
                  <a:t> x3</a:t>
                </a:r>
                <a:r>
                  <a:rPr lang="en-US" altLang="zh-CN" sz="1200" dirty="0"/>
                  <a:t> </a:t>
                </a:r>
                <a:r>
                  <a:rPr lang="zh-CN" altLang="en-US" sz="1200" dirty="0"/>
                  <a:t>可能代表“豆豆”散发的气味强度。</a:t>
                </a:r>
              </a:p>
            </p:txBody>
          </p:sp>
        </p:grpSp>
        <p:grpSp>
          <p:nvGrpSpPr>
            <p:cNvPr id="59" name="组合 58"/>
            <p:cNvGrpSpPr/>
            <p:nvPr/>
          </p:nvGrpSpPr>
          <p:grpSpPr>
            <a:xfrm>
              <a:off x="5742322" y="3478366"/>
              <a:ext cx="5704933" cy="1766498"/>
              <a:chOff x="5742322" y="2655038"/>
              <a:chExt cx="5704933" cy="1766498"/>
            </a:xfrm>
          </p:grpSpPr>
          <p:cxnSp>
            <p:nvCxnSpPr>
              <p:cNvPr id="65" name="直接连接符 64"/>
              <p:cNvCxnSpPr/>
              <p:nvPr/>
            </p:nvCxnSpPr>
            <p:spPr>
              <a:xfrm rot="5400000" flipV="1">
                <a:off x="8126677" y="720557"/>
                <a:ext cx="0" cy="3909722"/>
              </a:xfrm>
              <a:prstGeom prst="line">
                <a:avLst/>
              </a:prstGeom>
              <a:ln w="6350">
                <a:solidFill>
                  <a:schemeClr val="accent1"/>
                </a:solidFill>
                <a:tailEnd type="oval"/>
              </a:ln>
            </p:spPr>
            <p:style>
              <a:lnRef idx="1">
                <a:schemeClr val="accent1"/>
              </a:lnRef>
              <a:fillRef idx="0">
                <a:schemeClr val="accent1"/>
              </a:fillRef>
              <a:effectRef idx="0">
                <a:schemeClr val="accent1"/>
              </a:effectRef>
              <a:fontRef idx="minor">
                <a:schemeClr val="tx1"/>
              </a:fontRef>
            </p:style>
          </p:cxnSp>
          <p:grpSp>
            <p:nvGrpSpPr>
              <p:cNvPr id="66" name="组合 65"/>
              <p:cNvGrpSpPr/>
              <p:nvPr/>
            </p:nvGrpSpPr>
            <p:grpSpPr>
              <a:xfrm>
                <a:off x="5742322" y="2655038"/>
                <a:ext cx="5704933" cy="1766498"/>
                <a:chOff x="5800197" y="2655038"/>
                <a:chExt cx="5704933" cy="1766498"/>
              </a:xfrm>
            </p:grpSpPr>
            <p:sp>
              <p:nvSpPr>
                <p:cNvPr id="67" name="Number2"/>
                <p:cNvSpPr txBox="1"/>
                <p:nvPr/>
              </p:nvSpPr>
              <p:spPr>
                <a:xfrm>
                  <a:off x="5800197" y="2758805"/>
                  <a:ext cx="972669" cy="923330"/>
                </a:xfrm>
                <a:prstGeom prst="rect">
                  <a:avLst/>
                </a:prstGeom>
                <a:no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spAutoFit/>
                </a:bodyPr>
                <a:lstStyle>
                  <a:defPPr>
                    <a:defRPr lang="zh-CN"/>
                  </a:defPPr>
                  <a:lvl1pPr algn="ctr" defTabSz="914400">
                    <a:defRPr sz="1400" b="1">
                      <a:solidFill>
                        <a:schemeClr val="tx1">
                          <a:lumMod val="90000"/>
                          <a:lumOff val="1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zh-CN" sz="5400" dirty="0">
                      <a:solidFill>
                        <a:schemeClr val="accent1"/>
                      </a:solidFill>
                    </a:rPr>
                    <a:t>2</a:t>
                  </a:r>
                  <a:endParaRPr lang="zh-CN" altLang="en-US" sz="5400" dirty="0">
                    <a:solidFill>
                      <a:schemeClr val="accent1"/>
                    </a:solidFill>
                  </a:endParaRPr>
                </a:p>
              </p:txBody>
            </p:sp>
            <p:sp>
              <p:nvSpPr>
                <p:cNvPr id="68" name="Bullet2"/>
                <p:cNvSpPr txBox="1"/>
                <p:nvPr/>
              </p:nvSpPr>
              <p:spPr>
                <a:xfrm>
                  <a:off x="6728882" y="2655038"/>
                  <a:ext cx="4776248" cy="467585"/>
                </a:xfrm>
                <a:prstGeom prst="rect">
                  <a:avLst/>
                </a:prstGeom>
                <a:no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normAutofit fontScale="85000" lnSpcReduction="10000"/>
                </a:bodyPr>
                <a:lstStyle>
                  <a:defPPr>
                    <a:defRPr lang="zh-CN"/>
                  </a:defPPr>
                  <a:lvl1pPr algn="ctr" defTabSz="914400">
                    <a:defRPr sz="1400" b="1">
                      <a:solidFill>
                        <a:schemeClr val="tx1">
                          <a:lumMod val="90000"/>
                          <a:lumOff val="1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zh-CN" altLang="en-US" sz="1800" dirty="0" smtClean="0">
                      <a:solidFill>
                        <a:schemeClr val="tx1"/>
                      </a:solidFill>
                    </a:rPr>
                    <a:t>权重</a:t>
                  </a:r>
                  <a:r>
                    <a:rPr lang="en-US" altLang="zh-CN" sz="1800" dirty="0" smtClean="0">
                      <a:solidFill>
                        <a:schemeClr val="tx1"/>
                      </a:solidFill>
                    </a:rPr>
                    <a:t>(</a:t>
                  </a:r>
                  <a:r>
                    <a:rPr lang="en-US" altLang="zh-CN" sz="1800" dirty="0">
                      <a:solidFill>
                        <a:schemeClr val="tx1"/>
                      </a:solidFill>
                    </a:rPr>
                    <a:t>Weights - </a:t>
                  </a:r>
                  <a:r>
                    <a:rPr lang="zh-CN" altLang="en-US" sz="1800" dirty="0" smtClean="0">
                      <a:solidFill>
                        <a:schemeClr val="tx1"/>
                      </a:solidFill>
                    </a:rPr>
                    <a:t>对应</a:t>
                  </a:r>
                  <a:r>
                    <a:rPr lang="zh-CN" altLang="en-US" sz="1800" dirty="0">
                      <a:solidFill>
                        <a:schemeClr val="tx1"/>
                      </a:solidFill>
                    </a:rPr>
                    <a:t> </a:t>
                  </a:r>
                  <a:r>
                    <a:rPr lang="en-US" altLang="zh-CN" sz="1800" dirty="0">
                      <a:solidFill>
                        <a:schemeClr val="tx1"/>
                      </a:solidFill>
                    </a:rPr>
                    <a:t>w1=1.5, w2=1.2, </a:t>
                  </a:r>
                  <a:r>
                    <a:rPr lang="en-US" altLang="zh-CN" sz="1800" dirty="0" smtClean="0">
                      <a:solidFill>
                        <a:schemeClr val="tx1"/>
                      </a:solidFill>
                    </a:rPr>
                    <a:t>w3=0.6</a:t>
                  </a:r>
                  <a:r>
                    <a:rPr lang="zh-CN" altLang="en-US" sz="1800" dirty="0" smtClean="0">
                      <a:solidFill>
                        <a:schemeClr val="tx1"/>
                      </a:solidFill>
                    </a:rPr>
                    <a:t>）</a:t>
                  </a:r>
                  <a:endParaRPr lang="en-US" altLang="zh-CN" sz="1800" dirty="0">
                    <a:solidFill>
                      <a:schemeClr val="tx1"/>
                    </a:solidFill>
                  </a:endParaRPr>
                </a:p>
              </p:txBody>
            </p:sp>
            <p:sp>
              <p:nvSpPr>
                <p:cNvPr id="69" name="Text2"/>
                <p:cNvSpPr/>
                <p:nvPr/>
              </p:nvSpPr>
              <p:spPr>
                <a:xfrm>
                  <a:off x="6772012" y="3184798"/>
                  <a:ext cx="3491841" cy="1236738"/>
                </a:xfrm>
                <a:prstGeom prst="rect">
                  <a:avLst/>
                </a:prstGeom>
              </p:spPr>
              <p:txBody>
                <a:bodyPr wrap="square" lIns="91440" tIns="45720" rIns="91440" bIns="45720" anchor="t" anchorCtr="0">
                  <a:normAutofit fontScale="85000" lnSpcReduction="10000"/>
                </a:bodyPr>
                <a:lstStyle/>
                <a:p>
                  <a:pPr>
                    <a:lnSpc>
                      <a:spcPct val="120000"/>
                    </a:lnSpc>
                  </a:pPr>
                  <a:r>
                    <a:rPr lang="zh-CN" altLang="en-US" sz="1200" dirty="0" smtClean="0"/>
                    <a:t>“小蓝”</a:t>
                  </a:r>
                  <a:r>
                    <a:rPr lang="zh-CN" altLang="en-US" sz="1200" dirty="0"/>
                    <a:t>的大脑发现，并非所有信息都同等重要。</a:t>
                  </a:r>
                </a:p>
                <a:p>
                  <a:pPr>
                    <a:lnSpc>
                      <a:spcPct val="120000"/>
                    </a:lnSpc>
                  </a:pPr>
                  <a:r>
                    <a:rPr lang="zh-CN" altLang="en-US" sz="1200" dirty="0"/>
                    <a:t>例如，经验告诉它，“豆豆”的大小 </a:t>
                  </a:r>
                  <a:r>
                    <a:rPr lang="en-US" altLang="zh-CN" sz="1200" dirty="0"/>
                    <a:t>(x1) </a:t>
                  </a:r>
                  <a:r>
                    <a:rPr lang="zh-CN" altLang="en-US" sz="1200" dirty="0"/>
                    <a:t>对判断毒性的影响最大，所以它给 </a:t>
                  </a:r>
                  <a:r>
                    <a:rPr lang="en-US" altLang="zh-CN" sz="1200" dirty="0"/>
                    <a:t>x1 </a:t>
                  </a:r>
                  <a:r>
                    <a:rPr lang="zh-CN" altLang="en-US" sz="1200" dirty="0"/>
                    <a:t>一个较大的权重 </a:t>
                  </a:r>
                  <a:r>
                    <a:rPr lang="en-US" altLang="zh-CN" sz="1200" dirty="0"/>
                    <a:t>(</a:t>
                  </a:r>
                  <a:r>
                    <a:rPr lang="zh-CN" altLang="en-US" sz="1200" dirty="0"/>
                    <a:t>比如 </a:t>
                  </a:r>
                  <a:r>
                    <a:rPr lang="en-US" altLang="zh-CN" sz="1200" dirty="0"/>
                    <a:t>w1=1.5)</a:t>
                  </a:r>
                  <a:r>
                    <a:rPr lang="zh-CN" altLang="en-US" sz="1200" dirty="0"/>
                    <a:t>。</a:t>
                  </a:r>
                </a:p>
                <a:p>
                  <a:pPr>
                    <a:lnSpc>
                      <a:spcPct val="120000"/>
                    </a:lnSpc>
                  </a:pPr>
                  <a:r>
                    <a:rPr lang="zh-CN" altLang="en-US" sz="1200" dirty="0"/>
                    <a:t>颜色 </a:t>
                  </a:r>
                  <a:r>
                    <a:rPr lang="en-US" altLang="zh-CN" sz="1200" dirty="0"/>
                    <a:t>(x2) </a:t>
                  </a:r>
                  <a:r>
                    <a:rPr lang="zh-CN" altLang="en-US" sz="1200" dirty="0"/>
                    <a:t>可能也有一定影响，权重为 </a:t>
                  </a:r>
                  <a:r>
                    <a:rPr lang="en-US" altLang="zh-CN" sz="1200" dirty="0"/>
                    <a:t>w2=1.2</a:t>
                  </a:r>
                  <a:r>
                    <a:rPr lang="zh-CN" altLang="en-US" sz="1200" dirty="0"/>
                    <a:t>。</a:t>
                  </a:r>
                </a:p>
                <a:p>
                  <a:pPr>
                    <a:lnSpc>
                      <a:spcPct val="120000"/>
                    </a:lnSpc>
                  </a:pPr>
                  <a:r>
                    <a:rPr lang="zh-CN" altLang="en-US" sz="1200" dirty="0"/>
                    <a:t>气味 </a:t>
                  </a:r>
                  <a:r>
                    <a:rPr lang="en-US" altLang="zh-CN" sz="1200" dirty="0"/>
                    <a:t>(x3) </a:t>
                  </a:r>
                  <a:r>
                    <a:rPr lang="zh-CN" altLang="en-US" sz="1200" dirty="0"/>
                    <a:t>的影响可能相对较小，权重为 </a:t>
                  </a:r>
                  <a:r>
                    <a:rPr lang="en-US" altLang="zh-CN" sz="1200" dirty="0"/>
                    <a:t>w3=0.6</a:t>
                  </a:r>
                  <a:r>
                    <a:rPr lang="zh-CN" altLang="en-US" sz="1200" dirty="0"/>
                    <a:t>。</a:t>
                  </a:r>
                </a:p>
                <a:p>
                  <a:pPr>
                    <a:lnSpc>
                      <a:spcPct val="120000"/>
                    </a:lnSpc>
                  </a:pPr>
                  <a:r>
                    <a:rPr lang="zh-CN" altLang="en-US" sz="1200" dirty="0"/>
                    <a:t>权重，代表了不同输入信息的重要性程度。</a:t>
                  </a:r>
                </a:p>
              </p:txBody>
            </p:sp>
          </p:grpSp>
        </p:grpSp>
        <p:grpSp>
          <p:nvGrpSpPr>
            <p:cNvPr id="60" name="组合 59"/>
            <p:cNvGrpSpPr/>
            <p:nvPr/>
          </p:nvGrpSpPr>
          <p:grpSpPr>
            <a:xfrm>
              <a:off x="5207352" y="5101127"/>
              <a:ext cx="4463656" cy="1668534"/>
              <a:chOff x="5207352" y="4277799"/>
              <a:chExt cx="4463656" cy="1668534"/>
            </a:xfrm>
          </p:grpSpPr>
          <p:sp>
            <p:nvSpPr>
              <p:cNvPr id="61" name="Number3"/>
              <p:cNvSpPr txBox="1"/>
              <p:nvPr/>
            </p:nvSpPr>
            <p:spPr>
              <a:xfrm>
                <a:off x="5207352" y="4277799"/>
                <a:ext cx="972669" cy="923330"/>
              </a:xfrm>
              <a:prstGeom prst="rect">
                <a:avLst/>
              </a:prstGeom>
              <a:no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spAutoFit/>
              </a:bodyPr>
              <a:lstStyle>
                <a:defPPr>
                  <a:defRPr lang="zh-CN"/>
                </a:defPPr>
                <a:lvl1pPr algn="ctr" defTabSz="914400">
                  <a:defRPr sz="1400" b="1">
                    <a:solidFill>
                      <a:schemeClr val="tx1">
                        <a:lumMod val="90000"/>
                        <a:lumOff val="1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zh-CN" sz="5400" dirty="0">
                    <a:solidFill>
                      <a:schemeClr val="tx1"/>
                    </a:solidFill>
                  </a:rPr>
                  <a:t>3</a:t>
                </a:r>
                <a:endParaRPr lang="zh-CN" altLang="en-US" sz="5400" dirty="0">
                  <a:solidFill>
                    <a:schemeClr val="tx1"/>
                  </a:solidFill>
                </a:endParaRPr>
              </a:p>
            </p:txBody>
          </p:sp>
          <p:sp>
            <p:nvSpPr>
              <p:cNvPr id="62" name="Bullet3"/>
              <p:cNvSpPr txBox="1"/>
              <p:nvPr/>
            </p:nvSpPr>
            <p:spPr>
              <a:xfrm>
                <a:off x="6179168" y="4377042"/>
                <a:ext cx="3491840" cy="467585"/>
              </a:xfrm>
              <a:prstGeom prst="rect">
                <a:avLst/>
              </a:prstGeom>
              <a:no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normAutofit/>
              </a:bodyPr>
              <a:lstStyle>
                <a:defPPr>
                  <a:defRPr lang="zh-CN"/>
                </a:defPPr>
                <a:lvl1pPr algn="ctr" defTabSz="914400">
                  <a:defRPr sz="1400" b="1">
                    <a:solidFill>
                      <a:schemeClr val="tx1">
                        <a:lumMod val="90000"/>
                        <a:lumOff val="1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zh-CN" altLang="en-US" sz="1800" dirty="0" smtClean="0">
                    <a:solidFill>
                      <a:schemeClr val="tx1"/>
                    </a:solidFill>
                  </a:rPr>
                  <a:t>轴突 输出结果</a:t>
                </a:r>
                <a:endParaRPr lang="en-US" altLang="zh-CN" sz="1800" dirty="0">
                  <a:solidFill>
                    <a:schemeClr val="tx1"/>
                  </a:solidFill>
                </a:endParaRPr>
              </a:p>
            </p:txBody>
          </p:sp>
          <p:cxnSp>
            <p:nvCxnSpPr>
              <p:cNvPr id="63" name="直接连接符 62"/>
              <p:cNvCxnSpPr/>
              <p:nvPr/>
            </p:nvCxnSpPr>
            <p:spPr>
              <a:xfrm rot="5400000" flipV="1">
                <a:off x="7352677" y="2360315"/>
                <a:ext cx="0" cy="3909722"/>
              </a:xfrm>
              <a:prstGeom prst="line">
                <a:avLst/>
              </a:prstGeom>
              <a:ln w="6350">
                <a:solidFill>
                  <a:schemeClr val="tx2">
                    <a:alpha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64" name="Text3"/>
              <p:cNvSpPr/>
              <p:nvPr/>
            </p:nvSpPr>
            <p:spPr>
              <a:xfrm>
                <a:off x="6179167" y="4844626"/>
                <a:ext cx="3491841" cy="1101707"/>
              </a:xfrm>
              <a:prstGeom prst="rect">
                <a:avLst/>
              </a:prstGeom>
            </p:spPr>
            <p:txBody>
              <a:bodyPr wrap="square" lIns="91440" tIns="45720" rIns="91440" bIns="45720" anchor="t" anchorCtr="0">
                <a:normAutofit fontScale="85000" lnSpcReduction="10000"/>
              </a:bodyPr>
              <a:lstStyle/>
              <a:p>
                <a:pPr>
                  <a:lnSpc>
                    <a:spcPct val="120000"/>
                  </a:lnSpc>
                </a:pPr>
                <a:r>
                  <a:rPr lang="zh-CN" altLang="en-US" sz="1200" dirty="0" smtClean="0"/>
                  <a:t>这个</a:t>
                </a:r>
                <a:r>
                  <a:rPr lang="zh-CN" altLang="en-US" sz="1200" dirty="0"/>
                  <a:t>“思考单元”会将所有接收到的信息，根据各自的“重要性”（权重）进行加权汇总。计算方式：</a:t>
                </a:r>
                <a:r>
                  <a:rPr lang="en-US" altLang="zh-CN" sz="1200" dirty="0"/>
                  <a:t>(x1 * w1) + (x2 * w2) + (x3 * w3</a:t>
                </a:r>
                <a:r>
                  <a:rPr lang="en-US" altLang="zh-CN" sz="1200" dirty="0" smtClean="0"/>
                  <a:t>)</a:t>
                </a:r>
              </a:p>
              <a:p>
                <a:pPr>
                  <a:lnSpc>
                    <a:spcPct val="120000"/>
                  </a:lnSpc>
                </a:pPr>
                <a:r>
                  <a:rPr lang="zh-CN" altLang="en-US" sz="1200" dirty="0" smtClean="0"/>
                  <a:t>当然完整</a:t>
                </a:r>
                <a:r>
                  <a:rPr lang="zh-CN" altLang="en-US" sz="1200" dirty="0"/>
                  <a:t>的 </a:t>
                </a:r>
                <a:r>
                  <a:rPr lang="en-US" altLang="zh-CN" sz="1200" dirty="0"/>
                  <a:t>McCulloch-Pitts </a:t>
                </a:r>
                <a:r>
                  <a:rPr lang="zh-CN" altLang="en-US" sz="1200" dirty="0"/>
                  <a:t>模型中还有一个偏置项</a:t>
                </a:r>
                <a:r>
                  <a:rPr lang="en-US" altLang="zh-CN" sz="1200" dirty="0"/>
                  <a:t>b</a:t>
                </a:r>
                <a:r>
                  <a:rPr lang="zh-CN" altLang="en-US" sz="1200" dirty="0"/>
                  <a:t>而在一次函数后还会加上一个激活函数用来</a:t>
                </a:r>
                <a:r>
                  <a:rPr lang="zh-CN" altLang="en-US" sz="1200" dirty="0" smtClean="0"/>
                  <a:t>激活神经元的输出，</a:t>
                </a:r>
                <a:r>
                  <a:rPr lang="zh-CN" altLang="en-US" sz="1200" dirty="0"/>
                  <a:t>我们会在后面讨论这些东西，简单起见暂且不表</a:t>
                </a:r>
                <a:endParaRPr lang="en-US" altLang="zh-CN" sz="1200" dirty="0"/>
              </a:p>
            </p:txBody>
          </p:sp>
        </p:grpSp>
      </p:grpSp>
      <p:sp>
        <p:nvSpPr>
          <p:cNvPr id="75" name="Text3"/>
          <p:cNvSpPr/>
          <p:nvPr/>
        </p:nvSpPr>
        <p:spPr>
          <a:xfrm>
            <a:off x="5652585" y="906379"/>
            <a:ext cx="6091740" cy="1113560"/>
          </a:xfrm>
          <a:prstGeom prst="rect">
            <a:avLst/>
          </a:prstGeom>
        </p:spPr>
        <p:txBody>
          <a:bodyPr wrap="square" lIns="91440" tIns="45720" rIns="91440" bIns="45720" anchor="t" anchorCtr="0">
            <a:noAutofit/>
          </a:bodyPr>
          <a:lstStyle/>
          <a:p>
            <a:pPr>
              <a:lnSpc>
                <a:spcPct val="120000"/>
              </a:lnSpc>
            </a:pPr>
            <a:r>
              <a:rPr lang="zh-CN" altLang="en-US" sz="1200" b="1" dirty="0">
                <a:latin typeface="楷体" panose="02010609060101010101" pitchFamily="49" charset="-122"/>
                <a:ea typeface="楷体" panose="02010609060101010101" pitchFamily="49" charset="-122"/>
              </a:rPr>
              <a:t>早在</a:t>
            </a:r>
            <a:r>
              <a:rPr lang="en-US" altLang="zh-CN" sz="1200" b="1" dirty="0">
                <a:latin typeface="楷体" panose="02010609060101010101" pitchFamily="49" charset="-122"/>
                <a:ea typeface="楷体" panose="02010609060101010101" pitchFamily="49" charset="-122"/>
              </a:rPr>
              <a:t>1943</a:t>
            </a:r>
            <a:r>
              <a:rPr lang="zh-CN" altLang="en-US" sz="1200" b="1" dirty="0">
                <a:latin typeface="楷体" panose="02010609060101010101" pitchFamily="49" charset="-122"/>
                <a:ea typeface="楷体" panose="02010609060101010101" pitchFamily="49" charset="-122"/>
              </a:rPr>
              <a:t>年由神经学家</a:t>
            </a:r>
            <a:r>
              <a:rPr lang="en-US" altLang="zh-CN" sz="1200" b="1" dirty="0">
                <a:latin typeface="楷体" panose="02010609060101010101" pitchFamily="49" charset="-122"/>
                <a:ea typeface="楷体" panose="02010609060101010101" pitchFamily="49" charset="-122"/>
              </a:rPr>
              <a:t>McCulloch</a:t>
            </a:r>
            <a:r>
              <a:rPr lang="zh-CN" altLang="en-US" sz="1200" b="1" dirty="0">
                <a:latin typeface="楷体" panose="02010609060101010101" pitchFamily="49" charset="-122"/>
                <a:ea typeface="楷体" panose="02010609060101010101" pitchFamily="49" charset="-122"/>
              </a:rPr>
              <a:t>和数学家</a:t>
            </a:r>
            <a:r>
              <a:rPr lang="en-US" altLang="zh-CN" sz="1200" b="1" dirty="0">
                <a:latin typeface="楷体" panose="02010609060101010101" pitchFamily="49" charset="-122"/>
                <a:ea typeface="楷体" panose="02010609060101010101" pitchFamily="49" charset="-122"/>
              </a:rPr>
              <a:t>Pitts</a:t>
            </a:r>
            <a:r>
              <a:rPr lang="zh-CN" altLang="en-US" sz="1200" b="1" dirty="0">
                <a:latin typeface="楷体" panose="02010609060101010101" pitchFamily="49" charset="-122"/>
                <a:ea typeface="楷体" panose="02010609060101010101" pitchFamily="49" charset="-122"/>
              </a:rPr>
              <a:t>在他们合作的论文中提出了一种神经元模型，</a:t>
            </a:r>
            <a:r>
              <a:rPr lang="en-US" altLang="zh-CN" sz="1200" b="1" dirty="0">
                <a:latin typeface="楷体" panose="02010609060101010101" pitchFamily="49" charset="-122"/>
                <a:ea typeface="楷体" panose="02010609060101010101" pitchFamily="49" charset="-122"/>
              </a:rPr>
              <a:t>McCulloch-Pitts</a:t>
            </a:r>
            <a:r>
              <a:rPr lang="zh-CN" altLang="en-US" sz="1200" b="1" dirty="0">
                <a:latin typeface="楷体" panose="02010609060101010101" pitchFamily="49" charset="-122"/>
                <a:ea typeface="楷体" panose="02010609060101010101" pitchFamily="49" charset="-122"/>
              </a:rPr>
              <a:t>模型。这个模型是对生物神经元一种相当简化的模仿，通过树突进入神经元，再通过轴突输出结果，它们分别对应着函数中的自变量和因变量</a:t>
            </a:r>
            <a:r>
              <a:rPr lang="zh-CN" altLang="en-US" sz="1200" b="1" dirty="0" smtClean="0">
                <a:latin typeface="楷体" panose="02010609060101010101" pitchFamily="49" charset="-122"/>
                <a:ea typeface="楷体" panose="02010609060101010101" pitchFamily="49" charset="-122"/>
              </a:rPr>
              <a:t>输出。</a:t>
            </a:r>
            <a:endParaRPr lang="en-US" altLang="zh-CN" sz="1200" b="1" dirty="0">
              <a:latin typeface="楷体" panose="02010609060101010101" pitchFamily="49" charset="-122"/>
              <a:ea typeface="楷体" panose="02010609060101010101" pitchFamily="49" charset="-122"/>
            </a:endParaRPr>
          </a:p>
        </p:txBody>
      </p:sp>
      <p:pic>
        <p:nvPicPr>
          <p:cNvPr id="22" name="图片 2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0831" y="880770"/>
            <a:ext cx="4934858" cy="2756440"/>
          </a:xfrm>
          <a:prstGeom prst="rect">
            <a:avLst/>
          </a:prstGeom>
        </p:spPr>
      </p:pic>
      <p:pic>
        <p:nvPicPr>
          <p:cNvPr id="7" name="图片 6"/>
          <p:cNvPicPr>
            <a:picLocks noChangeAspect="1"/>
          </p:cNvPicPr>
          <p:nvPr/>
        </p:nvPicPr>
        <p:blipFill>
          <a:blip r:embed="rId4"/>
          <a:stretch>
            <a:fillRect/>
          </a:stretch>
        </p:blipFill>
        <p:spPr>
          <a:xfrm>
            <a:off x="370831" y="3774979"/>
            <a:ext cx="4934858" cy="2744578"/>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47528" y="228664"/>
            <a:ext cx="11278712" cy="406971"/>
          </a:xfrm>
        </p:spPr>
        <p:txBody>
          <a:bodyPr/>
          <a:lstStyle/>
          <a:p>
            <a:r>
              <a:rPr lang="zh-CN" altLang="en-US" dirty="0"/>
              <a:t>感知</a:t>
            </a:r>
            <a:r>
              <a:rPr lang="zh-CN" altLang="en-US" dirty="0" smtClean="0"/>
              <a:t>器</a:t>
            </a:r>
            <a:r>
              <a:rPr lang="en-US" altLang="zh-CN" dirty="0" smtClean="0"/>
              <a:t>-</a:t>
            </a:r>
            <a:r>
              <a:rPr lang="zh-CN" altLang="en-US" dirty="0" smtClean="0"/>
              <a:t>计算过程</a:t>
            </a:r>
            <a:r>
              <a:rPr lang="en-US" altLang="zh-CN" dirty="0" smtClean="0"/>
              <a:t>(</a:t>
            </a:r>
            <a:r>
              <a:rPr lang="zh-CN" altLang="en-US" dirty="0" smtClean="0"/>
              <a:t>罗森布拉特</a:t>
            </a:r>
            <a:r>
              <a:rPr lang="en-US" altLang="zh-CN" dirty="0" smtClean="0"/>
              <a:t>)</a:t>
            </a:r>
            <a:endParaRPr lang="zh-CN" altLang="en-US" dirty="0"/>
          </a:p>
        </p:txBody>
      </p:sp>
      <p:grpSp>
        <p:nvGrpSpPr>
          <p:cNvPr id="24" name="组合 23"/>
          <p:cNvGrpSpPr/>
          <p:nvPr/>
        </p:nvGrpSpPr>
        <p:grpSpPr>
          <a:xfrm>
            <a:off x="5430983" y="1689640"/>
            <a:ext cx="6632063" cy="4652326"/>
            <a:chOff x="5396475" y="1206562"/>
            <a:chExt cx="6632063" cy="4652326"/>
          </a:xfrm>
        </p:grpSpPr>
        <p:cxnSp>
          <p:nvCxnSpPr>
            <p:cNvPr id="25" name="ïṧḻîḑè"/>
            <p:cNvCxnSpPr>
              <a:stCxn id="39" idx="3"/>
              <a:endCxn id="35" idx="7"/>
            </p:cNvCxnSpPr>
            <p:nvPr/>
          </p:nvCxnSpPr>
          <p:spPr>
            <a:xfrm flipH="1">
              <a:off x="6288718" y="2411737"/>
              <a:ext cx="548481" cy="587730"/>
            </a:xfrm>
            <a:prstGeom prst="line">
              <a:avLst/>
            </a:prstGeom>
            <a:ln w="12700" cap="rnd">
              <a:solidFill>
                <a:schemeClr val="accent2"/>
              </a:solidFill>
              <a:prstDash val="sysDash"/>
              <a:round/>
              <a:tailEnd type="none"/>
            </a:ln>
          </p:spPr>
          <p:style>
            <a:lnRef idx="1">
              <a:schemeClr val="accent1"/>
            </a:lnRef>
            <a:fillRef idx="0">
              <a:schemeClr val="accent1"/>
            </a:fillRef>
            <a:effectRef idx="0">
              <a:schemeClr val="accent1"/>
            </a:effectRef>
            <a:fontRef idx="minor">
              <a:schemeClr val="tx1"/>
            </a:fontRef>
          </p:style>
        </p:cxnSp>
        <p:cxnSp>
          <p:nvCxnSpPr>
            <p:cNvPr id="26" name="is1ïďe"/>
            <p:cNvCxnSpPr>
              <a:stCxn id="35" idx="5"/>
              <a:endCxn id="31" idx="1"/>
            </p:cNvCxnSpPr>
            <p:nvPr/>
          </p:nvCxnSpPr>
          <p:spPr>
            <a:xfrm>
              <a:off x="6288718" y="3738625"/>
              <a:ext cx="115815" cy="563300"/>
            </a:xfrm>
            <a:prstGeom prst="line">
              <a:avLst/>
            </a:prstGeom>
            <a:ln w="12700" cap="rnd">
              <a:solidFill>
                <a:schemeClr val="accent2"/>
              </a:solidFill>
              <a:prstDash val="sysDash"/>
              <a:round/>
              <a:tailEnd type="none"/>
            </a:ln>
          </p:spPr>
          <p:style>
            <a:lnRef idx="1">
              <a:schemeClr val="accent1"/>
            </a:lnRef>
            <a:fillRef idx="0">
              <a:schemeClr val="accent1"/>
            </a:fillRef>
            <a:effectRef idx="0">
              <a:schemeClr val="accent1"/>
            </a:effectRef>
            <a:fontRef idx="minor">
              <a:schemeClr val="tx1"/>
            </a:fontRef>
          </p:style>
        </p:cxnSp>
        <p:grpSp>
          <p:nvGrpSpPr>
            <p:cNvPr id="27" name="组合 26"/>
            <p:cNvGrpSpPr/>
            <p:nvPr/>
          </p:nvGrpSpPr>
          <p:grpSpPr>
            <a:xfrm>
              <a:off x="6634032" y="1206562"/>
              <a:ext cx="5126358" cy="1765741"/>
              <a:chOff x="6634032" y="1119636"/>
              <a:chExt cx="5126358" cy="1765741"/>
            </a:xfrm>
          </p:grpSpPr>
          <p:sp>
            <p:nvSpPr>
              <p:cNvPr id="39" name="IconBackground1"/>
              <p:cNvSpPr/>
              <p:nvPr/>
            </p:nvSpPr>
            <p:spPr>
              <a:xfrm>
                <a:off x="6634032" y="1119636"/>
                <a:ext cx="1387308" cy="1411950"/>
              </a:xfrm>
              <a:prstGeom prst="ellipse">
                <a:avLst/>
              </a:prstGeom>
              <a:solidFill>
                <a:schemeClr val="accent1"/>
              </a:solidFill>
              <a:ln w="19050" cap="rnd">
                <a:solidFill>
                  <a:schemeClr val="bg1"/>
                </a:solid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2000" b="1" dirty="0">
                  <a:solidFill>
                    <a:schemeClr val="bg1"/>
                  </a:solidFill>
                </a:endParaRPr>
              </a:p>
            </p:txBody>
          </p:sp>
          <p:sp>
            <p:nvSpPr>
              <p:cNvPr id="40" name="Icon1"/>
              <p:cNvSpPr/>
              <p:nvPr/>
            </p:nvSpPr>
            <p:spPr>
              <a:xfrm>
                <a:off x="6971893" y="1489725"/>
                <a:ext cx="703847" cy="649997"/>
              </a:xfrm>
              <a:custGeom>
                <a:avLst/>
                <a:gdLst>
                  <a:gd name="connsiteX0" fmla="*/ 116112 w 607919"/>
                  <a:gd name="connsiteY0" fmla="*/ 473652 h 551610"/>
                  <a:gd name="connsiteX1" fmla="*/ 118901 w 607919"/>
                  <a:gd name="connsiteY1" fmla="*/ 480423 h 551610"/>
                  <a:gd name="connsiteX2" fmla="*/ 118901 w 607919"/>
                  <a:gd name="connsiteY2" fmla="*/ 551610 h 551610"/>
                  <a:gd name="connsiteX3" fmla="*/ 55604 w 607919"/>
                  <a:gd name="connsiteY3" fmla="*/ 551610 h 551610"/>
                  <a:gd name="connsiteX4" fmla="*/ 55604 w 607919"/>
                  <a:gd name="connsiteY4" fmla="*/ 540851 h 551610"/>
                  <a:gd name="connsiteX5" fmla="*/ 65255 w 607919"/>
                  <a:gd name="connsiteY5" fmla="*/ 520583 h 551610"/>
                  <a:gd name="connsiteX6" fmla="*/ 83555 w 607919"/>
                  <a:gd name="connsiteY6" fmla="*/ 502317 h 551610"/>
                  <a:gd name="connsiteX7" fmla="*/ 109375 w 607919"/>
                  <a:gd name="connsiteY7" fmla="*/ 476545 h 551610"/>
                  <a:gd name="connsiteX8" fmla="*/ 116112 w 607919"/>
                  <a:gd name="connsiteY8" fmla="*/ 473652 h 551610"/>
                  <a:gd name="connsiteX9" fmla="*/ 199155 w 607919"/>
                  <a:gd name="connsiteY9" fmla="*/ 390799 h 551610"/>
                  <a:gd name="connsiteX10" fmla="*/ 201956 w 607919"/>
                  <a:gd name="connsiteY10" fmla="*/ 397632 h 551610"/>
                  <a:gd name="connsiteX11" fmla="*/ 201956 w 607919"/>
                  <a:gd name="connsiteY11" fmla="*/ 551610 h 551610"/>
                  <a:gd name="connsiteX12" fmla="*/ 145363 w 607919"/>
                  <a:gd name="connsiteY12" fmla="*/ 551610 h 551610"/>
                  <a:gd name="connsiteX13" fmla="*/ 145363 w 607919"/>
                  <a:gd name="connsiteY13" fmla="*/ 454170 h 551610"/>
                  <a:gd name="connsiteX14" fmla="*/ 154879 w 607919"/>
                  <a:gd name="connsiteY14" fmla="*/ 431030 h 551610"/>
                  <a:gd name="connsiteX15" fmla="*/ 192315 w 607919"/>
                  <a:gd name="connsiteY15" fmla="*/ 393630 h 551610"/>
                  <a:gd name="connsiteX16" fmla="*/ 199155 w 607919"/>
                  <a:gd name="connsiteY16" fmla="*/ 390799 h 551610"/>
                  <a:gd name="connsiteX17" fmla="*/ 231082 w 607919"/>
                  <a:gd name="connsiteY17" fmla="*/ 388245 h 551610"/>
                  <a:gd name="connsiteX18" fmla="*/ 237930 w 607919"/>
                  <a:gd name="connsiteY18" fmla="*/ 391091 h 551610"/>
                  <a:gd name="connsiteX19" fmla="*/ 266763 w 607919"/>
                  <a:gd name="connsiteY19" fmla="*/ 419867 h 551610"/>
                  <a:gd name="connsiteX20" fmla="*/ 275915 w 607919"/>
                  <a:gd name="connsiteY20" fmla="*/ 428875 h 551610"/>
                  <a:gd name="connsiteX21" fmla="*/ 284941 w 607919"/>
                  <a:gd name="connsiteY21" fmla="*/ 451520 h 551610"/>
                  <a:gd name="connsiteX22" fmla="*/ 284941 w 607919"/>
                  <a:gd name="connsiteY22" fmla="*/ 551610 h 551610"/>
                  <a:gd name="connsiteX23" fmla="*/ 228277 w 607919"/>
                  <a:gd name="connsiteY23" fmla="*/ 551610 h 551610"/>
                  <a:gd name="connsiteX24" fmla="*/ 228277 w 607919"/>
                  <a:gd name="connsiteY24" fmla="*/ 394969 h 551610"/>
                  <a:gd name="connsiteX25" fmla="*/ 231082 w 607919"/>
                  <a:gd name="connsiteY25" fmla="*/ 388245 h 551610"/>
                  <a:gd name="connsiteX26" fmla="*/ 365148 w 607919"/>
                  <a:gd name="connsiteY26" fmla="*/ 381336 h 551610"/>
                  <a:gd name="connsiteX27" fmla="*/ 367997 w 607919"/>
                  <a:gd name="connsiteY27" fmla="*/ 388122 h 551610"/>
                  <a:gd name="connsiteX28" fmla="*/ 367997 w 607919"/>
                  <a:gd name="connsiteY28" fmla="*/ 551610 h 551610"/>
                  <a:gd name="connsiteX29" fmla="*/ 311262 w 607919"/>
                  <a:gd name="connsiteY29" fmla="*/ 551610 h 551610"/>
                  <a:gd name="connsiteX30" fmla="*/ 311262 w 607919"/>
                  <a:gd name="connsiteY30" fmla="*/ 444661 h 551610"/>
                  <a:gd name="connsiteX31" fmla="*/ 316898 w 607919"/>
                  <a:gd name="connsiteY31" fmla="*/ 425523 h 551610"/>
                  <a:gd name="connsiteX32" fmla="*/ 322534 w 607919"/>
                  <a:gd name="connsiteY32" fmla="*/ 419894 h 551610"/>
                  <a:gd name="connsiteX33" fmla="*/ 358353 w 607919"/>
                  <a:gd name="connsiteY33" fmla="*/ 384120 h 551610"/>
                  <a:gd name="connsiteX34" fmla="*/ 365148 w 607919"/>
                  <a:gd name="connsiteY34" fmla="*/ 381336 h 551610"/>
                  <a:gd name="connsiteX35" fmla="*/ 448177 w 607919"/>
                  <a:gd name="connsiteY35" fmla="*/ 298352 h 551610"/>
                  <a:gd name="connsiteX36" fmla="*/ 450982 w 607919"/>
                  <a:gd name="connsiteY36" fmla="*/ 305139 h 551610"/>
                  <a:gd name="connsiteX37" fmla="*/ 450982 w 607919"/>
                  <a:gd name="connsiteY37" fmla="*/ 551610 h 551610"/>
                  <a:gd name="connsiteX38" fmla="*/ 394318 w 607919"/>
                  <a:gd name="connsiteY38" fmla="*/ 551610 h 551610"/>
                  <a:gd name="connsiteX39" fmla="*/ 394318 w 607919"/>
                  <a:gd name="connsiteY39" fmla="*/ 361815 h 551610"/>
                  <a:gd name="connsiteX40" fmla="*/ 403846 w 607919"/>
                  <a:gd name="connsiteY40" fmla="*/ 338669 h 551610"/>
                  <a:gd name="connsiteX41" fmla="*/ 441329 w 607919"/>
                  <a:gd name="connsiteY41" fmla="*/ 301136 h 551610"/>
                  <a:gd name="connsiteX42" fmla="*/ 448177 w 607919"/>
                  <a:gd name="connsiteY42" fmla="*/ 298352 h 551610"/>
                  <a:gd name="connsiteX43" fmla="*/ 527085 w 607919"/>
                  <a:gd name="connsiteY43" fmla="*/ 219452 h 551610"/>
                  <a:gd name="connsiteX44" fmla="*/ 529874 w 607919"/>
                  <a:gd name="connsiteY44" fmla="*/ 226177 h 551610"/>
                  <a:gd name="connsiteX45" fmla="*/ 529874 w 607919"/>
                  <a:gd name="connsiteY45" fmla="*/ 551610 h 551610"/>
                  <a:gd name="connsiteX46" fmla="*/ 477232 w 607919"/>
                  <a:gd name="connsiteY46" fmla="*/ 551610 h 551610"/>
                  <a:gd name="connsiteX47" fmla="*/ 477232 w 607919"/>
                  <a:gd name="connsiteY47" fmla="*/ 278727 h 551610"/>
                  <a:gd name="connsiteX48" fmla="*/ 486883 w 607919"/>
                  <a:gd name="connsiteY48" fmla="*/ 255580 h 551610"/>
                  <a:gd name="connsiteX49" fmla="*/ 520348 w 607919"/>
                  <a:gd name="connsiteY49" fmla="*/ 222298 h 551610"/>
                  <a:gd name="connsiteX50" fmla="*/ 527085 w 607919"/>
                  <a:gd name="connsiteY50" fmla="*/ 219452 h 551610"/>
                  <a:gd name="connsiteX51" fmla="*/ 387769 w 607919"/>
                  <a:gd name="connsiteY51" fmla="*/ 0 h 551610"/>
                  <a:gd name="connsiteX52" fmla="*/ 580729 w 607919"/>
                  <a:gd name="connsiteY52" fmla="*/ 0 h 551610"/>
                  <a:gd name="connsiteX53" fmla="*/ 607919 w 607919"/>
                  <a:gd name="connsiteY53" fmla="*/ 26022 h 551610"/>
                  <a:gd name="connsiteX54" fmla="*/ 607919 w 607919"/>
                  <a:gd name="connsiteY54" fmla="*/ 219812 h 551610"/>
                  <a:gd name="connsiteX55" fmla="*/ 598271 w 607919"/>
                  <a:gd name="connsiteY55" fmla="*/ 223815 h 551610"/>
                  <a:gd name="connsiteX56" fmla="*/ 530610 w 607919"/>
                  <a:gd name="connsiteY56" fmla="*/ 156258 h 551610"/>
                  <a:gd name="connsiteX57" fmla="*/ 304320 w 607919"/>
                  <a:gd name="connsiteY57" fmla="*/ 382325 h 551610"/>
                  <a:gd name="connsiteX58" fmla="*/ 285024 w 607919"/>
                  <a:gd name="connsiteY58" fmla="*/ 382325 h 551610"/>
                  <a:gd name="connsiteX59" fmla="*/ 216360 w 607919"/>
                  <a:gd name="connsiteY59" fmla="*/ 313767 h 551610"/>
                  <a:gd name="connsiteX60" fmla="*/ 94068 w 607919"/>
                  <a:gd name="connsiteY60" fmla="*/ 435996 h 551610"/>
                  <a:gd name="connsiteX61" fmla="*/ 17260 w 607919"/>
                  <a:gd name="connsiteY61" fmla="*/ 435996 h 551610"/>
                  <a:gd name="connsiteX62" fmla="*/ 15882 w 607919"/>
                  <a:gd name="connsiteY62" fmla="*/ 434745 h 551610"/>
                  <a:gd name="connsiteX63" fmla="*/ 15882 w 607919"/>
                  <a:gd name="connsiteY63" fmla="*/ 358055 h 551610"/>
                  <a:gd name="connsiteX64" fmla="*/ 206837 w 607919"/>
                  <a:gd name="connsiteY64" fmla="*/ 167267 h 551610"/>
                  <a:gd name="connsiteX65" fmla="*/ 226008 w 607919"/>
                  <a:gd name="connsiteY65" fmla="*/ 167267 h 551610"/>
                  <a:gd name="connsiteX66" fmla="*/ 294672 w 607919"/>
                  <a:gd name="connsiteY66" fmla="*/ 235701 h 551610"/>
                  <a:gd name="connsiteX67" fmla="*/ 424481 w 607919"/>
                  <a:gd name="connsiteY67" fmla="*/ 105965 h 551610"/>
                  <a:gd name="connsiteX68" fmla="*/ 452423 w 607919"/>
                  <a:gd name="connsiteY68" fmla="*/ 78192 h 551610"/>
                  <a:gd name="connsiteX69" fmla="*/ 383885 w 607919"/>
                  <a:gd name="connsiteY69" fmla="*/ 9633 h 551610"/>
                  <a:gd name="connsiteX70" fmla="*/ 387769 w 607919"/>
                  <a:gd name="connsiteY70" fmla="*/ 0 h 551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07919" h="551610">
                    <a:moveTo>
                      <a:pt x="116112" y="473652"/>
                    </a:moveTo>
                    <a:cubicBezTo>
                      <a:pt x="117836" y="474356"/>
                      <a:pt x="118901" y="476670"/>
                      <a:pt x="118901" y="480423"/>
                    </a:cubicBezTo>
                    <a:lnTo>
                      <a:pt x="118901" y="551610"/>
                    </a:lnTo>
                    <a:lnTo>
                      <a:pt x="55604" y="551610"/>
                    </a:lnTo>
                    <a:lnTo>
                      <a:pt x="55604" y="540851"/>
                    </a:lnTo>
                    <a:cubicBezTo>
                      <a:pt x="55604" y="534971"/>
                      <a:pt x="59991" y="525838"/>
                      <a:pt x="65255" y="520583"/>
                    </a:cubicBezTo>
                    <a:lnTo>
                      <a:pt x="83555" y="502317"/>
                    </a:lnTo>
                    <a:lnTo>
                      <a:pt x="109375" y="476545"/>
                    </a:lnTo>
                    <a:cubicBezTo>
                      <a:pt x="112007" y="473855"/>
                      <a:pt x="114389" y="472948"/>
                      <a:pt x="116112" y="473652"/>
                    </a:cubicBezTo>
                    <a:close/>
                    <a:moveTo>
                      <a:pt x="199155" y="390799"/>
                    </a:moveTo>
                    <a:cubicBezTo>
                      <a:pt x="200892" y="391534"/>
                      <a:pt x="201956" y="393880"/>
                      <a:pt x="201956" y="397632"/>
                    </a:cubicBezTo>
                    <a:lnTo>
                      <a:pt x="201956" y="551610"/>
                    </a:lnTo>
                    <a:lnTo>
                      <a:pt x="145363" y="551610"/>
                    </a:lnTo>
                    <a:lnTo>
                      <a:pt x="145363" y="454170"/>
                    </a:lnTo>
                    <a:cubicBezTo>
                      <a:pt x="145363" y="446665"/>
                      <a:pt x="149620" y="436283"/>
                      <a:pt x="154879" y="431030"/>
                    </a:cubicBezTo>
                    <a:lnTo>
                      <a:pt x="192315" y="393630"/>
                    </a:lnTo>
                    <a:cubicBezTo>
                      <a:pt x="195007" y="390941"/>
                      <a:pt x="197417" y="390065"/>
                      <a:pt x="199155" y="390799"/>
                    </a:cubicBezTo>
                    <a:close/>
                    <a:moveTo>
                      <a:pt x="231082" y="388245"/>
                    </a:moveTo>
                    <a:cubicBezTo>
                      <a:pt x="232822" y="387525"/>
                      <a:pt x="235235" y="388401"/>
                      <a:pt x="237930" y="391091"/>
                    </a:cubicBezTo>
                    <a:lnTo>
                      <a:pt x="266763" y="419867"/>
                    </a:lnTo>
                    <a:lnTo>
                      <a:pt x="275915" y="428875"/>
                    </a:lnTo>
                    <a:cubicBezTo>
                      <a:pt x="280929" y="433879"/>
                      <a:pt x="284941" y="444013"/>
                      <a:pt x="284941" y="451520"/>
                    </a:cubicBezTo>
                    <a:lnTo>
                      <a:pt x="284941" y="551610"/>
                    </a:lnTo>
                    <a:lnTo>
                      <a:pt x="228277" y="551610"/>
                    </a:lnTo>
                    <a:lnTo>
                      <a:pt x="228277" y="394969"/>
                    </a:lnTo>
                    <a:cubicBezTo>
                      <a:pt x="228277" y="391278"/>
                      <a:pt x="229343" y="388964"/>
                      <a:pt x="231082" y="388245"/>
                    </a:cubicBezTo>
                    <a:close/>
                    <a:moveTo>
                      <a:pt x="365148" y="381336"/>
                    </a:moveTo>
                    <a:cubicBezTo>
                      <a:pt x="366901" y="382055"/>
                      <a:pt x="367997" y="384370"/>
                      <a:pt x="367997" y="388122"/>
                    </a:cubicBezTo>
                    <a:lnTo>
                      <a:pt x="367997" y="551610"/>
                    </a:lnTo>
                    <a:lnTo>
                      <a:pt x="311262" y="551610"/>
                    </a:lnTo>
                    <a:lnTo>
                      <a:pt x="311262" y="444661"/>
                    </a:lnTo>
                    <a:cubicBezTo>
                      <a:pt x="311262" y="437156"/>
                      <a:pt x="313767" y="428650"/>
                      <a:pt x="316898" y="425523"/>
                    </a:cubicBezTo>
                    <a:cubicBezTo>
                      <a:pt x="320029" y="422396"/>
                      <a:pt x="322534" y="419894"/>
                      <a:pt x="322534" y="419894"/>
                    </a:cubicBezTo>
                    <a:lnTo>
                      <a:pt x="358353" y="384120"/>
                    </a:lnTo>
                    <a:cubicBezTo>
                      <a:pt x="360983" y="381493"/>
                      <a:pt x="363394" y="380617"/>
                      <a:pt x="365148" y="381336"/>
                    </a:cubicBezTo>
                    <a:close/>
                    <a:moveTo>
                      <a:pt x="448177" y="298352"/>
                    </a:moveTo>
                    <a:cubicBezTo>
                      <a:pt x="449916" y="299071"/>
                      <a:pt x="450982" y="301386"/>
                      <a:pt x="450982" y="305139"/>
                    </a:cubicBezTo>
                    <a:lnTo>
                      <a:pt x="450982" y="551610"/>
                    </a:lnTo>
                    <a:lnTo>
                      <a:pt x="394318" y="551610"/>
                    </a:lnTo>
                    <a:lnTo>
                      <a:pt x="394318" y="361815"/>
                    </a:lnTo>
                    <a:cubicBezTo>
                      <a:pt x="394318" y="354308"/>
                      <a:pt x="398580" y="343924"/>
                      <a:pt x="403846" y="338669"/>
                    </a:cubicBezTo>
                    <a:lnTo>
                      <a:pt x="441329" y="301136"/>
                    </a:lnTo>
                    <a:cubicBezTo>
                      <a:pt x="444024" y="298508"/>
                      <a:pt x="446438" y="297633"/>
                      <a:pt x="448177" y="298352"/>
                    </a:cubicBezTo>
                    <a:close/>
                    <a:moveTo>
                      <a:pt x="527085" y="219452"/>
                    </a:moveTo>
                    <a:cubicBezTo>
                      <a:pt x="528809" y="220171"/>
                      <a:pt x="529874" y="222486"/>
                      <a:pt x="529874" y="226177"/>
                    </a:cubicBezTo>
                    <a:lnTo>
                      <a:pt x="529874" y="551610"/>
                    </a:lnTo>
                    <a:lnTo>
                      <a:pt x="477232" y="551610"/>
                    </a:lnTo>
                    <a:lnTo>
                      <a:pt x="477232" y="278727"/>
                    </a:lnTo>
                    <a:cubicBezTo>
                      <a:pt x="477232" y="271345"/>
                      <a:pt x="481494" y="260960"/>
                      <a:pt x="486883" y="255580"/>
                    </a:cubicBezTo>
                    <a:lnTo>
                      <a:pt x="520348" y="222298"/>
                    </a:lnTo>
                    <a:cubicBezTo>
                      <a:pt x="522980" y="219608"/>
                      <a:pt x="525362" y="218732"/>
                      <a:pt x="527085" y="219452"/>
                    </a:cubicBezTo>
                    <a:close/>
                    <a:moveTo>
                      <a:pt x="387769" y="0"/>
                    </a:moveTo>
                    <a:lnTo>
                      <a:pt x="580729" y="0"/>
                    </a:lnTo>
                    <a:cubicBezTo>
                      <a:pt x="594512" y="0"/>
                      <a:pt x="607919" y="12135"/>
                      <a:pt x="607919" y="26022"/>
                    </a:cubicBezTo>
                    <a:lnTo>
                      <a:pt x="607919" y="219812"/>
                    </a:lnTo>
                    <a:cubicBezTo>
                      <a:pt x="607919" y="227318"/>
                      <a:pt x="603534" y="229070"/>
                      <a:pt x="598271" y="223815"/>
                    </a:cubicBezTo>
                    <a:lnTo>
                      <a:pt x="530610" y="156258"/>
                    </a:lnTo>
                    <a:lnTo>
                      <a:pt x="304320" y="382325"/>
                    </a:lnTo>
                    <a:cubicBezTo>
                      <a:pt x="298932" y="387580"/>
                      <a:pt x="290412" y="387580"/>
                      <a:pt x="285024" y="382325"/>
                    </a:cubicBezTo>
                    <a:lnTo>
                      <a:pt x="216360" y="313767"/>
                    </a:lnTo>
                    <a:lnTo>
                      <a:pt x="94068" y="435996"/>
                    </a:lnTo>
                    <a:cubicBezTo>
                      <a:pt x="72767" y="457264"/>
                      <a:pt x="38435" y="457264"/>
                      <a:pt x="17260" y="435996"/>
                    </a:cubicBezTo>
                    <a:lnTo>
                      <a:pt x="15882" y="434745"/>
                    </a:lnTo>
                    <a:cubicBezTo>
                      <a:pt x="-5294" y="413477"/>
                      <a:pt x="-5294" y="379198"/>
                      <a:pt x="15882" y="358055"/>
                    </a:cubicBezTo>
                    <a:lnTo>
                      <a:pt x="206837" y="167267"/>
                    </a:lnTo>
                    <a:cubicBezTo>
                      <a:pt x="212100" y="161888"/>
                      <a:pt x="220745" y="161888"/>
                      <a:pt x="226008" y="167267"/>
                    </a:cubicBezTo>
                    <a:lnTo>
                      <a:pt x="294672" y="235701"/>
                    </a:lnTo>
                    <a:lnTo>
                      <a:pt x="424481" y="105965"/>
                    </a:lnTo>
                    <a:lnTo>
                      <a:pt x="452423" y="78192"/>
                    </a:lnTo>
                    <a:lnTo>
                      <a:pt x="383885" y="9633"/>
                    </a:lnTo>
                    <a:cubicBezTo>
                      <a:pt x="378497" y="4379"/>
                      <a:pt x="380376" y="0"/>
                      <a:pt x="387769" y="0"/>
                    </a:cubicBezTo>
                    <a:close/>
                  </a:path>
                </a:pathLst>
              </a:custGeom>
              <a:solidFill>
                <a:srgbClr val="FFFFFF"/>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400"/>
                <a:endParaRPr lang="zh-CN" altLang="en-US" sz="2000" b="1" dirty="0">
                  <a:solidFill>
                    <a:schemeClr val="bg1"/>
                  </a:solidFill>
                </a:endParaRPr>
              </a:p>
            </p:txBody>
          </p:sp>
          <p:sp>
            <p:nvSpPr>
              <p:cNvPr id="41" name="Bullet1"/>
              <p:cNvSpPr txBox="1"/>
              <p:nvPr/>
            </p:nvSpPr>
            <p:spPr>
              <a:xfrm>
                <a:off x="8005631" y="1193657"/>
                <a:ext cx="3754759" cy="387800"/>
              </a:xfrm>
              <a:prstGeom prst="rect">
                <a:avLst/>
              </a:prstGeom>
              <a:noFill/>
            </p:spPr>
            <p:txBody>
              <a:bodyPr wrap="square" lIns="91440" tIns="45720" rIns="91440" bIns="45720" rtlCol="0" anchor="b"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r>
                  <a:rPr lang="zh-CN" altLang="en-US" b="1" dirty="0"/>
                  <a:t>初始化权重参</a:t>
                </a:r>
                <a:endParaRPr lang="id-ID" b="1" dirty="0"/>
              </a:p>
            </p:txBody>
          </p:sp>
          <p:sp>
            <p:nvSpPr>
              <p:cNvPr id="42" name="Text1"/>
              <p:cNvSpPr/>
              <p:nvPr/>
            </p:nvSpPr>
            <p:spPr bwMode="auto">
              <a:xfrm>
                <a:off x="8094785" y="1632758"/>
                <a:ext cx="3665262" cy="1252619"/>
              </a:xfrm>
              <a:prstGeom prst="rect">
                <a:avLst/>
              </a:prstGeom>
              <a:noFill/>
              <a:ln>
                <a:noFill/>
              </a:ln>
            </p:spPr>
            <p:txBody>
              <a:bodyPr wrap="square" lIns="91440" tIns="45720" rIns="91440" bIns="4572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30000"/>
                  </a:lnSpc>
                </a:pPr>
                <a:r>
                  <a:rPr lang="zh-CN" altLang="en-US" sz="800" dirty="0" smtClean="0"/>
                  <a:t>初始化</a:t>
                </a:r>
                <a:r>
                  <a:rPr lang="zh-CN" altLang="en-US" sz="800" dirty="0"/>
                  <a:t>权重参数 </a:t>
                </a:r>
                <a:r>
                  <a:rPr lang="en-US" altLang="zh-CN" sz="800" dirty="0"/>
                  <a:t>(w=0 </a:t>
                </a:r>
                <a:r>
                  <a:rPr lang="zh-CN" altLang="en-US" sz="800" dirty="0"/>
                  <a:t>或随机小值</a:t>
                </a:r>
                <a:r>
                  <a:rPr lang="en-US" altLang="zh-CN" sz="800" dirty="0"/>
                  <a:t>)</a:t>
                </a:r>
                <a:r>
                  <a:rPr lang="zh-CN" altLang="en-US" sz="800" dirty="0"/>
                  <a:t>：</a:t>
                </a:r>
              </a:p>
              <a:p>
                <a:pPr>
                  <a:lnSpc>
                    <a:spcPct val="130000"/>
                  </a:lnSpc>
                </a:pPr>
                <a:r>
                  <a:rPr lang="zh-CN" altLang="en-US" sz="800" dirty="0"/>
                  <a:t>一开始，“小蓝”对这颗新豆豆的特性一无所知，所以它的“判断标准”（权重</a:t>
                </a:r>
                <a:r>
                  <a:rPr lang="en-US" altLang="zh-CN" sz="800" dirty="0"/>
                  <a:t>w</a:t>
                </a:r>
                <a:r>
                  <a:rPr lang="zh-CN" altLang="en-US" sz="800" dirty="0"/>
                  <a:t>）可能是个初始值 </a:t>
                </a:r>
                <a:r>
                  <a:rPr lang="en-US" altLang="zh-CN" sz="800" dirty="0"/>
                  <a:t>(</a:t>
                </a:r>
                <a:r>
                  <a:rPr lang="zh-CN" altLang="en-US" sz="800" dirty="0"/>
                  <a:t>比如图中的 </a:t>
                </a:r>
                <a:r>
                  <a:rPr lang="en-US" altLang="zh-CN" sz="800" dirty="0"/>
                  <a:t>w=0)</a:t>
                </a:r>
                <a:r>
                  <a:rPr lang="zh-CN" altLang="en-US" sz="800" dirty="0" smtClean="0"/>
                  <a:t>。</a:t>
                </a:r>
              </a:p>
              <a:p>
                <a:pPr>
                  <a:lnSpc>
                    <a:spcPct val="130000"/>
                  </a:lnSpc>
                </a:pPr>
                <a:r>
                  <a:rPr lang="zh-CN" altLang="en-US" sz="800" dirty="0" smtClean="0"/>
                  <a:t>计算响应 </a:t>
                </a:r>
                <a:r>
                  <a:rPr lang="en-US" altLang="zh-CN" sz="800" dirty="0" smtClean="0"/>
                  <a:t>(y=w*x)</a:t>
                </a:r>
                <a:r>
                  <a:rPr lang="zh-CN" altLang="en-US" sz="800" dirty="0" smtClean="0"/>
                  <a:t>：“小蓝”感知到豆豆的某个特征 </a:t>
                </a:r>
                <a:r>
                  <a:rPr lang="en-US" altLang="zh-CN" sz="800" dirty="0" smtClean="0"/>
                  <a:t>x (</a:t>
                </a:r>
                <a:r>
                  <a:rPr lang="zh-CN" altLang="en-US" sz="800" dirty="0" smtClean="0"/>
                  <a:t>比如大小</a:t>
                </a:r>
                <a:r>
                  <a:rPr lang="en-US" altLang="zh-CN" sz="800" dirty="0" smtClean="0"/>
                  <a:t>)</a:t>
                </a:r>
                <a:r>
                  <a:rPr lang="zh-CN" altLang="en-US" sz="800" dirty="0" smtClean="0"/>
                  <a:t>。</a:t>
                </a:r>
              </a:p>
              <a:p>
                <a:pPr>
                  <a:lnSpc>
                    <a:spcPct val="130000"/>
                  </a:lnSpc>
                </a:pPr>
                <a:r>
                  <a:rPr lang="zh-CN" altLang="en-US" sz="800" dirty="0" smtClean="0"/>
                  <a:t>它</a:t>
                </a:r>
                <a:r>
                  <a:rPr lang="zh-CN" altLang="en-US" sz="800" dirty="0"/>
                  <a:t>用当前的权重 </a:t>
                </a:r>
                <a:r>
                  <a:rPr lang="en-US" altLang="zh-CN" sz="800" dirty="0"/>
                  <a:t>w </a:t>
                </a:r>
                <a:r>
                  <a:rPr lang="zh-CN" altLang="en-US" sz="800" dirty="0"/>
                  <a:t>和特征 </a:t>
                </a:r>
                <a:r>
                  <a:rPr lang="en-US" altLang="zh-CN" sz="800" dirty="0"/>
                  <a:t>x </a:t>
                </a:r>
                <a:r>
                  <a:rPr lang="zh-CN" altLang="en-US" sz="800" dirty="0"/>
                  <a:t>计算出一个初步的判断 </a:t>
                </a:r>
                <a:r>
                  <a:rPr lang="en-US" altLang="zh-CN" sz="800" dirty="0"/>
                  <a:t>y (</a:t>
                </a:r>
                <a:r>
                  <a:rPr lang="zh-CN" altLang="en-US" sz="800" dirty="0"/>
                  <a:t>比如，根据当前 </a:t>
                </a:r>
                <a:r>
                  <a:rPr lang="en-US" altLang="zh-CN" sz="800" dirty="0"/>
                  <a:t>w </a:t>
                </a:r>
                <a:r>
                  <a:rPr lang="zh-CN" altLang="en-US" sz="800" dirty="0"/>
                  <a:t>和 </a:t>
                </a:r>
                <a:r>
                  <a:rPr lang="en-US" altLang="zh-CN" sz="800" dirty="0"/>
                  <a:t>x</a:t>
                </a:r>
                <a:r>
                  <a:rPr lang="zh-CN" altLang="en-US" sz="800" dirty="0"/>
                  <a:t>，它预测这颗豆豆“无毒”</a:t>
                </a:r>
                <a:r>
                  <a:rPr lang="en-US" altLang="zh-CN" sz="800" dirty="0"/>
                  <a:t>)</a:t>
                </a:r>
                <a:r>
                  <a:rPr lang="zh-CN" altLang="en-US" sz="800" dirty="0"/>
                  <a:t>。</a:t>
                </a:r>
              </a:p>
            </p:txBody>
          </p:sp>
        </p:grpSp>
        <p:grpSp>
          <p:nvGrpSpPr>
            <p:cNvPr id="29" name="组合 28"/>
            <p:cNvGrpSpPr/>
            <p:nvPr/>
          </p:nvGrpSpPr>
          <p:grpSpPr>
            <a:xfrm>
              <a:off x="5396475" y="2527856"/>
              <a:ext cx="6382537" cy="1415163"/>
              <a:chOff x="5396475" y="2063805"/>
              <a:chExt cx="6382537" cy="1415163"/>
            </a:xfrm>
          </p:grpSpPr>
          <p:sp>
            <p:nvSpPr>
              <p:cNvPr id="35" name="IconBackground2"/>
              <p:cNvSpPr/>
              <p:nvPr/>
            </p:nvSpPr>
            <p:spPr>
              <a:xfrm>
                <a:off x="5396475" y="2382331"/>
                <a:ext cx="1045328" cy="1045328"/>
              </a:xfrm>
              <a:prstGeom prst="ellipse">
                <a:avLst/>
              </a:prstGeom>
              <a:solidFill>
                <a:schemeClr val="accent2"/>
              </a:solidFill>
              <a:ln w="19050" cap="rnd">
                <a:solidFill>
                  <a:schemeClr val="bg1"/>
                </a:solid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2000" b="1" dirty="0">
                  <a:solidFill>
                    <a:schemeClr val="bg1"/>
                  </a:solidFill>
                </a:endParaRPr>
              </a:p>
            </p:txBody>
          </p:sp>
          <p:sp>
            <p:nvSpPr>
              <p:cNvPr id="36" name="Icon2"/>
              <p:cNvSpPr/>
              <p:nvPr/>
            </p:nvSpPr>
            <p:spPr>
              <a:xfrm>
                <a:off x="5640414" y="2652087"/>
                <a:ext cx="557452" cy="505818"/>
              </a:xfrm>
              <a:custGeom>
                <a:avLst/>
                <a:gdLst>
                  <a:gd name="connsiteX0" fmla="*/ 116112 w 607919"/>
                  <a:gd name="connsiteY0" fmla="*/ 473652 h 551610"/>
                  <a:gd name="connsiteX1" fmla="*/ 118901 w 607919"/>
                  <a:gd name="connsiteY1" fmla="*/ 480423 h 551610"/>
                  <a:gd name="connsiteX2" fmla="*/ 118901 w 607919"/>
                  <a:gd name="connsiteY2" fmla="*/ 551610 h 551610"/>
                  <a:gd name="connsiteX3" fmla="*/ 55604 w 607919"/>
                  <a:gd name="connsiteY3" fmla="*/ 551610 h 551610"/>
                  <a:gd name="connsiteX4" fmla="*/ 55604 w 607919"/>
                  <a:gd name="connsiteY4" fmla="*/ 540851 h 551610"/>
                  <a:gd name="connsiteX5" fmla="*/ 65255 w 607919"/>
                  <a:gd name="connsiteY5" fmla="*/ 520583 h 551610"/>
                  <a:gd name="connsiteX6" fmla="*/ 83555 w 607919"/>
                  <a:gd name="connsiteY6" fmla="*/ 502317 h 551610"/>
                  <a:gd name="connsiteX7" fmla="*/ 109375 w 607919"/>
                  <a:gd name="connsiteY7" fmla="*/ 476545 h 551610"/>
                  <a:gd name="connsiteX8" fmla="*/ 116112 w 607919"/>
                  <a:gd name="connsiteY8" fmla="*/ 473652 h 551610"/>
                  <a:gd name="connsiteX9" fmla="*/ 199155 w 607919"/>
                  <a:gd name="connsiteY9" fmla="*/ 390799 h 551610"/>
                  <a:gd name="connsiteX10" fmla="*/ 201956 w 607919"/>
                  <a:gd name="connsiteY10" fmla="*/ 397632 h 551610"/>
                  <a:gd name="connsiteX11" fmla="*/ 201956 w 607919"/>
                  <a:gd name="connsiteY11" fmla="*/ 551610 h 551610"/>
                  <a:gd name="connsiteX12" fmla="*/ 145363 w 607919"/>
                  <a:gd name="connsiteY12" fmla="*/ 551610 h 551610"/>
                  <a:gd name="connsiteX13" fmla="*/ 145363 w 607919"/>
                  <a:gd name="connsiteY13" fmla="*/ 454170 h 551610"/>
                  <a:gd name="connsiteX14" fmla="*/ 154879 w 607919"/>
                  <a:gd name="connsiteY14" fmla="*/ 431030 h 551610"/>
                  <a:gd name="connsiteX15" fmla="*/ 192315 w 607919"/>
                  <a:gd name="connsiteY15" fmla="*/ 393630 h 551610"/>
                  <a:gd name="connsiteX16" fmla="*/ 199155 w 607919"/>
                  <a:gd name="connsiteY16" fmla="*/ 390799 h 551610"/>
                  <a:gd name="connsiteX17" fmla="*/ 231082 w 607919"/>
                  <a:gd name="connsiteY17" fmla="*/ 388245 h 551610"/>
                  <a:gd name="connsiteX18" fmla="*/ 237930 w 607919"/>
                  <a:gd name="connsiteY18" fmla="*/ 391091 h 551610"/>
                  <a:gd name="connsiteX19" fmla="*/ 266763 w 607919"/>
                  <a:gd name="connsiteY19" fmla="*/ 419867 h 551610"/>
                  <a:gd name="connsiteX20" fmla="*/ 275915 w 607919"/>
                  <a:gd name="connsiteY20" fmla="*/ 428875 h 551610"/>
                  <a:gd name="connsiteX21" fmla="*/ 284941 w 607919"/>
                  <a:gd name="connsiteY21" fmla="*/ 451520 h 551610"/>
                  <a:gd name="connsiteX22" fmla="*/ 284941 w 607919"/>
                  <a:gd name="connsiteY22" fmla="*/ 551610 h 551610"/>
                  <a:gd name="connsiteX23" fmla="*/ 228277 w 607919"/>
                  <a:gd name="connsiteY23" fmla="*/ 551610 h 551610"/>
                  <a:gd name="connsiteX24" fmla="*/ 228277 w 607919"/>
                  <a:gd name="connsiteY24" fmla="*/ 394969 h 551610"/>
                  <a:gd name="connsiteX25" fmla="*/ 231082 w 607919"/>
                  <a:gd name="connsiteY25" fmla="*/ 388245 h 551610"/>
                  <a:gd name="connsiteX26" fmla="*/ 365148 w 607919"/>
                  <a:gd name="connsiteY26" fmla="*/ 381336 h 551610"/>
                  <a:gd name="connsiteX27" fmla="*/ 367997 w 607919"/>
                  <a:gd name="connsiteY27" fmla="*/ 388122 h 551610"/>
                  <a:gd name="connsiteX28" fmla="*/ 367997 w 607919"/>
                  <a:gd name="connsiteY28" fmla="*/ 551610 h 551610"/>
                  <a:gd name="connsiteX29" fmla="*/ 311262 w 607919"/>
                  <a:gd name="connsiteY29" fmla="*/ 551610 h 551610"/>
                  <a:gd name="connsiteX30" fmla="*/ 311262 w 607919"/>
                  <a:gd name="connsiteY30" fmla="*/ 444661 h 551610"/>
                  <a:gd name="connsiteX31" fmla="*/ 316898 w 607919"/>
                  <a:gd name="connsiteY31" fmla="*/ 425523 h 551610"/>
                  <a:gd name="connsiteX32" fmla="*/ 322534 w 607919"/>
                  <a:gd name="connsiteY32" fmla="*/ 419894 h 551610"/>
                  <a:gd name="connsiteX33" fmla="*/ 358353 w 607919"/>
                  <a:gd name="connsiteY33" fmla="*/ 384120 h 551610"/>
                  <a:gd name="connsiteX34" fmla="*/ 365148 w 607919"/>
                  <a:gd name="connsiteY34" fmla="*/ 381336 h 551610"/>
                  <a:gd name="connsiteX35" fmla="*/ 448177 w 607919"/>
                  <a:gd name="connsiteY35" fmla="*/ 298352 h 551610"/>
                  <a:gd name="connsiteX36" fmla="*/ 450982 w 607919"/>
                  <a:gd name="connsiteY36" fmla="*/ 305139 h 551610"/>
                  <a:gd name="connsiteX37" fmla="*/ 450982 w 607919"/>
                  <a:gd name="connsiteY37" fmla="*/ 551610 h 551610"/>
                  <a:gd name="connsiteX38" fmla="*/ 394318 w 607919"/>
                  <a:gd name="connsiteY38" fmla="*/ 551610 h 551610"/>
                  <a:gd name="connsiteX39" fmla="*/ 394318 w 607919"/>
                  <a:gd name="connsiteY39" fmla="*/ 361815 h 551610"/>
                  <a:gd name="connsiteX40" fmla="*/ 403846 w 607919"/>
                  <a:gd name="connsiteY40" fmla="*/ 338669 h 551610"/>
                  <a:gd name="connsiteX41" fmla="*/ 441329 w 607919"/>
                  <a:gd name="connsiteY41" fmla="*/ 301136 h 551610"/>
                  <a:gd name="connsiteX42" fmla="*/ 448177 w 607919"/>
                  <a:gd name="connsiteY42" fmla="*/ 298352 h 551610"/>
                  <a:gd name="connsiteX43" fmla="*/ 527085 w 607919"/>
                  <a:gd name="connsiteY43" fmla="*/ 219452 h 551610"/>
                  <a:gd name="connsiteX44" fmla="*/ 529874 w 607919"/>
                  <a:gd name="connsiteY44" fmla="*/ 226177 h 551610"/>
                  <a:gd name="connsiteX45" fmla="*/ 529874 w 607919"/>
                  <a:gd name="connsiteY45" fmla="*/ 551610 h 551610"/>
                  <a:gd name="connsiteX46" fmla="*/ 477232 w 607919"/>
                  <a:gd name="connsiteY46" fmla="*/ 551610 h 551610"/>
                  <a:gd name="connsiteX47" fmla="*/ 477232 w 607919"/>
                  <a:gd name="connsiteY47" fmla="*/ 278727 h 551610"/>
                  <a:gd name="connsiteX48" fmla="*/ 486883 w 607919"/>
                  <a:gd name="connsiteY48" fmla="*/ 255580 h 551610"/>
                  <a:gd name="connsiteX49" fmla="*/ 520348 w 607919"/>
                  <a:gd name="connsiteY49" fmla="*/ 222298 h 551610"/>
                  <a:gd name="connsiteX50" fmla="*/ 527085 w 607919"/>
                  <a:gd name="connsiteY50" fmla="*/ 219452 h 551610"/>
                  <a:gd name="connsiteX51" fmla="*/ 387769 w 607919"/>
                  <a:gd name="connsiteY51" fmla="*/ 0 h 551610"/>
                  <a:gd name="connsiteX52" fmla="*/ 580729 w 607919"/>
                  <a:gd name="connsiteY52" fmla="*/ 0 h 551610"/>
                  <a:gd name="connsiteX53" fmla="*/ 607919 w 607919"/>
                  <a:gd name="connsiteY53" fmla="*/ 26022 h 551610"/>
                  <a:gd name="connsiteX54" fmla="*/ 607919 w 607919"/>
                  <a:gd name="connsiteY54" fmla="*/ 219812 h 551610"/>
                  <a:gd name="connsiteX55" fmla="*/ 598271 w 607919"/>
                  <a:gd name="connsiteY55" fmla="*/ 223815 h 551610"/>
                  <a:gd name="connsiteX56" fmla="*/ 530610 w 607919"/>
                  <a:gd name="connsiteY56" fmla="*/ 156258 h 551610"/>
                  <a:gd name="connsiteX57" fmla="*/ 304320 w 607919"/>
                  <a:gd name="connsiteY57" fmla="*/ 382325 h 551610"/>
                  <a:gd name="connsiteX58" fmla="*/ 285024 w 607919"/>
                  <a:gd name="connsiteY58" fmla="*/ 382325 h 551610"/>
                  <a:gd name="connsiteX59" fmla="*/ 216360 w 607919"/>
                  <a:gd name="connsiteY59" fmla="*/ 313767 h 551610"/>
                  <a:gd name="connsiteX60" fmla="*/ 94068 w 607919"/>
                  <a:gd name="connsiteY60" fmla="*/ 435996 h 551610"/>
                  <a:gd name="connsiteX61" fmla="*/ 17260 w 607919"/>
                  <a:gd name="connsiteY61" fmla="*/ 435996 h 551610"/>
                  <a:gd name="connsiteX62" fmla="*/ 15882 w 607919"/>
                  <a:gd name="connsiteY62" fmla="*/ 434745 h 551610"/>
                  <a:gd name="connsiteX63" fmla="*/ 15882 w 607919"/>
                  <a:gd name="connsiteY63" fmla="*/ 358055 h 551610"/>
                  <a:gd name="connsiteX64" fmla="*/ 206837 w 607919"/>
                  <a:gd name="connsiteY64" fmla="*/ 167267 h 551610"/>
                  <a:gd name="connsiteX65" fmla="*/ 226008 w 607919"/>
                  <a:gd name="connsiteY65" fmla="*/ 167267 h 551610"/>
                  <a:gd name="connsiteX66" fmla="*/ 294672 w 607919"/>
                  <a:gd name="connsiteY66" fmla="*/ 235701 h 551610"/>
                  <a:gd name="connsiteX67" fmla="*/ 424481 w 607919"/>
                  <a:gd name="connsiteY67" fmla="*/ 105965 h 551610"/>
                  <a:gd name="connsiteX68" fmla="*/ 452423 w 607919"/>
                  <a:gd name="connsiteY68" fmla="*/ 78192 h 551610"/>
                  <a:gd name="connsiteX69" fmla="*/ 383885 w 607919"/>
                  <a:gd name="connsiteY69" fmla="*/ 9633 h 551610"/>
                  <a:gd name="connsiteX70" fmla="*/ 387769 w 607919"/>
                  <a:gd name="connsiteY70" fmla="*/ 0 h 551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07919" h="551610">
                    <a:moveTo>
                      <a:pt x="116112" y="473652"/>
                    </a:moveTo>
                    <a:cubicBezTo>
                      <a:pt x="117836" y="474356"/>
                      <a:pt x="118901" y="476670"/>
                      <a:pt x="118901" y="480423"/>
                    </a:cubicBezTo>
                    <a:lnTo>
                      <a:pt x="118901" y="551610"/>
                    </a:lnTo>
                    <a:lnTo>
                      <a:pt x="55604" y="551610"/>
                    </a:lnTo>
                    <a:lnTo>
                      <a:pt x="55604" y="540851"/>
                    </a:lnTo>
                    <a:cubicBezTo>
                      <a:pt x="55604" y="534971"/>
                      <a:pt x="59991" y="525838"/>
                      <a:pt x="65255" y="520583"/>
                    </a:cubicBezTo>
                    <a:lnTo>
                      <a:pt x="83555" y="502317"/>
                    </a:lnTo>
                    <a:lnTo>
                      <a:pt x="109375" y="476545"/>
                    </a:lnTo>
                    <a:cubicBezTo>
                      <a:pt x="112007" y="473855"/>
                      <a:pt x="114389" y="472948"/>
                      <a:pt x="116112" y="473652"/>
                    </a:cubicBezTo>
                    <a:close/>
                    <a:moveTo>
                      <a:pt x="199155" y="390799"/>
                    </a:moveTo>
                    <a:cubicBezTo>
                      <a:pt x="200892" y="391534"/>
                      <a:pt x="201956" y="393880"/>
                      <a:pt x="201956" y="397632"/>
                    </a:cubicBezTo>
                    <a:lnTo>
                      <a:pt x="201956" y="551610"/>
                    </a:lnTo>
                    <a:lnTo>
                      <a:pt x="145363" y="551610"/>
                    </a:lnTo>
                    <a:lnTo>
                      <a:pt x="145363" y="454170"/>
                    </a:lnTo>
                    <a:cubicBezTo>
                      <a:pt x="145363" y="446665"/>
                      <a:pt x="149620" y="436283"/>
                      <a:pt x="154879" y="431030"/>
                    </a:cubicBezTo>
                    <a:lnTo>
                      <a:pt x="192315" y="393630"/>
                    </a:lnTo>
                    <a:cubicBezTo>
                      <a:pt x="195007" y="390941"/>
                      <a:pt x="197417" y="390065"/>
                      <a:pt x="199155" y="390799"/>
                    </a:cubicBezTo>
                    <a:close/>
                    <a:moveTo>
                      <a:pt x="231082" y="388245"/>
                    </a:moveTo>
                    <a:cubicBezTo>
                      <a:pt x="232822" y="387525"/>
                      <a:pt x="235235" y="388401"/>
                      <a:pt x="237930" y="391091"/>
                    </a:cubicBezTo>
                    <a:lnTo>
                      <a:pt x="266763" y="419867"/>
                    </a:lnTo>
                    <a:lnTo>
                      <a:pt x="275915" y="428875"/>
                    </a:lnTo>
                    <a:cubicBezTo>
                      <a:pt x="280929" y="433879"/>
                      <a:pt x="284941" y="444013"/>
                      <a:pt x="284941" y="451520"/>
                    </a:cubicBezTo>
                    <a:lnTo>
                      <a:pt x="284941" y="551610"/>
                    </a:lnTo>
                    <a:lnTo>
                      <a:pt x="228277" y="551610"/>
                    </a:lnTo>
                    <a:lnTo>
                      <a:pt x="228277" y="394969"/>
                    </a:lnTo>
                    <a:cubicBezTo>
                      <a:pt x="228277" y="391278"/>
                      <a:pt x="229343" y="388964"/>
                      <a:pt x="231082" y="388245"/>
                    </a:cubicBezTo>
                    <a:close/>
                    <a:moveTo>
                      <a:pt x="365148" y="381336"/>
                    </a:moveTo>
                    <a:cubicBezTo>
                      <a:pt x="366901" y="382055"/>
                      <a:pt x="367997" y="384370"/>
                      <a:pt x="367997" y="388122"/>
                    </a:cubicBezTo>
                    <a:lnTo>
                      <a:pt x="367997" y="551610"/>
                    </a:lnTo>
                    <a:lnTo>
                      <a:pt x="311262" y="551610"/>
                    </a:lnTo>
                    <a:lnTo>
                      <a:pt x="311262" y="444661"/>
                    </a:lnTo>
                    <a:cubicBezTo>
                      <a:pt x="311262" y="437156"/>
                      <a:pt x="313767" y="428650"/>
                      <a:pt x="316898" y="425523"/>
                    </a:cubicBezTo>
                    <a:cubicBezTo>
                      <a:pt x="320029" y="422396"/>
                      <a:pt x="322534" y="419894"/>
                      <a:pt x="322534" y="419894"/>
                    </a:cubicBezTo>
                    <a:lnTo>
                      <a:pt x="358353" y="384120"/>
                    </a:lnTo>
                    <a:cubicBezTo>
                      <a:pt x="360983" y="381493"/>
                      <a:pt x="363394" y="380617"/>
                      <a:pt x="365148" y="381336"/>
                    </a:cubicBezTo>
                    <a:close/>
                    <a:moveTo>
                      <a:pt x="448177" y="298352"/>
                    </a:moveTo>
                    <a:cubicBezTo>
                      <a:pt x="449916" y="299071"/>
                      <a:pt x="450982" y="301386"/>
                      <a:pt x="450982" y="305139"/>
                    </a:cubicBezTo>
                    <a:lnTo>
                      <a:pt x="450982" y="551610"/>
                    </a:lnTo>
                    <a:lnTo>
                      <a:pt x="394318" y="551610"/>
                    </a:lnTo>
                    <a:lnTo>
                      <a:pt x="394318" y="361815"/>
                    </a:lnTo>
                    <a:cubicBezTo>
                      <a:pt x="394318" y="354308"/>
                      <a:pt x="398580" y="343924"/>
                      <a:pt x="403846" y="338669"/>
                    </a:cubicBezTo>
                    <a:lnTo>
                      <a:pt x="441329" y="301136"/>
                    </a:lnTo>
                    <a:cubicBezTo>
                      <a:pt x="444024" y="298508"/>
                      <a:pt x="446438" y="297633"/>
                      <a:pt x="448177" y="298352"/>
                    </a:cubicBezTo>
                    <a:close/>
                    <a:moveTo>
                      <a:pt x="527085" y="219452"/>
                    </a:moveTo>
                    <a:cubicBezTo>
                      <a:pt x="528809" y="220171"/>
                      <a:pt x="529874" y="222486"/>
                      <a:pt x="529874" y="226177"/>
                    </a:cubicBezTo>
                    <a:lnTo>
                      <a:pt x="529874" y="551610"/>
                    </a:lnTo>
                    <a:lnTo>
                      <a:pt x="477232" y="551610"/>
                    </a:lnTo>
                    <a:lnTo>
                      <a:pt x="477232" y="278727"/>
                    </a:lnTo>
                    <a:cubicBezTo>
                      <a:pt x="477232" y="271345"/>
                      <a:pt x="481494" y="260960"/>
                      <a:pt x="486883" y="255580"/>
                    </a:cubicBezTo>
                    <a:lnTo>
                      <a:pt x="520348" y="222298"/>
                    </a:lnTo>
                    <a:cubicBezTo>
                      <a:pt x="522980" y="219608"/>
                      <a:pt x="525362" y="218732"/>
                      <a:pt x="527085" y="219452"/>
                    </a:cubicBezTo>
                    <a:close/>
                    <a:moveTo>
                      <a:pt x="387769" y="0"/>
                    </a:moveTo>
                    <a:lnTo>
                      <a:pt x="580729" y="0"/>
                    </a:lnTo>
                    <a:cubicBezTo>
                      <a:pt x="594512" y="0"/>
                      <a:pt x="607919" y="12135"/>
                      <a:pt x="607919" y="26022"/>
                    </a:cubicBezTo>
                    <a:lnTo>
                      <a:pt x="607919" y="219812"/>
                    </a:lnTo>
                    <a:cubicBezTo>
                      <a:pt x="607919" y="227318"/>
                      <a:pt x="603534" y="229070"/>
                      <a:pt x="598271" y="223815"/>
                    </a:cubicBezTo>
                    <a:lnTo>
                      <a:pt x="530610" y="156258"/>
                    </a:lnTo>
                    <a:lnTo>
                      <a:pt x="304320" y="382325"/>
                    </a:lnTo>
                    <a:cubicBezTo>
                      <a:pt x="298932" y="387580"/>
                      <a:pt x="290412" y="387580"/>
                      <a:pt x="285024" y="382325"/>
                    </a:cubicBezTo>
                    <a:lnTo>
                      <a:pt x="216360" y="313767"/>
                    </a:lnTo>
                    <a:lnTo>
                      <a:pt x="94068" y="435996"/>
                    </a:lnTo>
                    <a:cubicBezTo>
                      <a:pt x="72767" y="457264"/>
                      <a:pt x="38435" y="457264"/>
                      <a:pt x="17260" y="435996"/>
                    </a:cubicBezTo>
                    <a:lnTo>
                      <a:pt x="15882" y="434745"/>
                    </a:lnTo>
                    <a:cubicBezTo>
                      <a:pt x="-5294" y="413477"/>
                      <a:pt x="-5294" y="379198"/>
                      <a:pt x="15882" y="358055"/>
                    </a:cubicBezTo>
                    <a:lnTo>
                      <a:pt x="206837" y="167267"/>
                    </a:lnTo>
                    <a:cubicBezTo>
                      <a:pt x="212100" y="161888"/>
                      <a:pt x="220745" y="161888"/>
                      <a:pt x="226008" y="167267"/>
                    </a:cubicBezTo>
                    <a:lnTo>
                      <a:pt x="294672" y="235701"/>
                    </a:lnTo>
                    <a:lnTo>
                      <a:pt x="424481" y="105965"/>
                    </a:lnTo>
                    <a:lnTo>
                      <a:pt x="452423" y="78192"/>
                    </a:lnTo>
                    <a:lnTo>
                      <a:pt x="383885" y="9633"/>
                    </a:lnTo>
                    <a:cubicBezTo>
                      <a:pt x="378497" y="4379"/>
                      <a:pt x="380376" y="0"/>
                      <a:pt x="387769" y="0"/>
                    </a:cubicBezTo>
                    <a:close/>
                  </a:path>
                </a:pathLst>
              </a:custGeom>
              <a:solidFill>
                <a:srgbClr val="FFFFFF"/>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2000" b="1" dirty="0">
                  <a:solidFill>
                    <a:schemeClr val="bg1"/>
                  </a:solidFill>
                </a:endParaRPr>
              </a:p>
            </p:txBody>
          </p:sp>
          <p:sp>
            <p:nvSpPr>
              <p:cNvPr id="37" name="Bullet2"/>
              <p:cNvSpPr txBox="1"/>
              <p:nvPr/>
            </p:nvSpPr>
            <p:spPr>
              <a:xfrm>
                <a:off x="6825335" y="2063805"/>
                <a:ext cx="4693566" cy="744150"/>
              </a:xfrm>
              <a:prstGeom prst="rect">
                <a:avLst/>
              </a:prstGeom>
              <a:noFill/>
            </p:spPr>
            <p:txBody>
              <a:bodyPr wrap="square" lIns="91440" tIns="45720" rIns="91440" bIns="45720" rtlCol="0" anchor="b"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r>
                  <a:rPr lang="zh-CN" altLang="en-US" b="1" dirty="0" smtClean="0"/>
                  <a:t>计算</a:t>
                </a:r>
                <a:r>
                  <a:rPr lang="zh-CN" altLang="en-US" b="1" dirty="0"/>
                  <a:t>误差 </a:t>
                </a:r>
                <a:r>
                  <a:rPr lang="en-US" altLang="zh-CN" b="1" dirty="0"/>
                  <a:t>(e = </a:t>
                </a:r>
                <a:r>
                  <a:rPr lang="zh-CN" altLang="en-US" b="1" dirty="0"/>
                  <a:t>标准答案 </a:t>
                </a:r>
                <a:r>
                  <a:rPr lang="en-US" altLang="zh-CN" b="1" dirty="0"/>
                  <a:t>- y)</a:t>
                </a:r>
                <a:endParaRPr lang="id-ID" b="1" dirty="0"/>
              </a:p>
            </p:txBody>
          </p:sp>
          <p:sp>
            <p:nvSpPr>
              <p:cNvPr id="38" name="Text2"/>
              <p:cNvSpPr/>
              <p:nvPr/>
            </p:nvSpPr>
            <p:spPr bwMode="auto">
              <a:xfrm>
                <a:off x="6825335" y="2807957"/>
                <a:ext cx="4953677" cy="671011"/>
              </a:xfrm>
              <a:prstGeom prst="rect">
                <a:avLst/>
              </a:prstGeom>
              <a:noFill/>
              <a:ln>
                <a:noFill/>
              </a:ln>
            </p:spPr>
            <p:txBody>
              <a:bodyPr wrap="square" lIns="91440" tIns="45720" rIns="91440" bIns="45720" anchor="t" anchorCtr="0">
                <a:normAutofit fontScale="92500" lnSpcReduction="1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20000"/>
                  </a:lnSpc>
                </a:pPr>
                <a:r>
                  <a:rPr lang="zh-CN" altLang="en-US" sz="1200" dirty="0" smtClean="0"/>
                  <a:t>需要</a:t>
                </a:r>
                <a:r>
                  <a:rPr lang="zh-CN" altLang="en-US" sz="1200" dirty="0"/>
                  <a:t>告诉“小蓝”它的判断对不对。假设这颗豆豆实际上是“有毒”</a:t>
                </a:r>
                <a:r>
                  <a:rPr lang="zh-CN" altLang="en-US" sz="1200" dirty="0" smtClean="0"/>
                  <a:t>的。</a:t>
                </a:r>
                <a:endParaRPr lang="zh-CN" altLang="en-US" sz="1200" dirty="0"/>
              </a:p>
              <a:p>
                <a:pPr>
                  <a:lnSpc>
                    <a:spcPct val="120000"/>
                  </a:lnSpc>
                </a:pPr>
                <a:r>
                  <a:rPr lang="zh-CN" altLang="en-US" sz="1200" dirty="0"/>
                  <a:t>如果“小蓝”预测“无毒”</a:t>
                </a:r>
                <a:r>
                  <a:rPr lang="en-US" altLang="zh-CN" sz="1200" dirty="0"/>
                  <a:t>(y)</a:t>
                </a:r>
                <a:r>
                  <a:rPr lang="zh-CN" altLang="en-US" sz="1200" dirty="0"/>
                  <a:t>，而实际“有毒”，那么就产生了误差 </a:t>
                </a:r>
                <a:r>
                  <a:rPr lang="en-US" altLang="zh-CN" sz="1200" dirty="0"/>
                  <a:t>e</a:t>
                </a:r>
                <a:r>
                  <a:rPr lang="zh-CN" altLang="en-US" sz="1200" dirty="0"/>
                  <a:t>。这个误差告诉“小蓝”它错得多离谱</a:t>
                </a:r>
                <a:r>
                  <a:rPr lang="zh-CN" altLang="en-US" sz="1200" dirty="0" smtClean="0"/>
                  <a:t>。</a:t>
                </a:r>
                <a:endParaRPr lang="zh-CN" altLang="en-US" sz="1200" dirty="0"/>
              </a:p>
            </p:txBody>
          </p:sp>
        </p:grpSp>
        <p:grpSp>
          <p:nvGrpSpPr>
            <p:cNvPr id="30" name="组合 29"/>
            <p:cNvGrpSpPr/>
            <p:nvPr/>
          </p:nvGrpSpPr>
          <p:grpSpPr>
            <a:xfrm>
              <a:off x="6273542" y="3617682"/>
              <a:ext cx="5754996" cy="2241206"/>
              <a:chOff x="6273542" y="2863178"/>
              <a:chExt cx="5754996" cy="2241206"/>
            </a:xfrm>
          </p:grpSpPr>
          <p:sp>
            <p:nvSpPr>
              <p:cNvPr id="31" name="IconBackground3"/>
              <p:cNvSpPr/>
              <p:nvPr/>
            </p:nvSpPr>
            <p:spPr>
              <a:xfrm>
                <a:off x="6273542" y="3416430"/>
                <a:ext cx="894462" cy="894462"/>
              </a:xfrm>
              <a:prstGeom prst="ellipse">
                <a:avLst/>
              </a:prstGeom>
              <a:solidFill>
                <a:schemeClr val="accent1"/>
              </a:solidFill>
              <a:ln w="19050" cap="rnd">
                <a:solidFill>
                  <a:schemeClr val="bg1"/>
                </a:solid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2000" b="1" dirty="0">
                  <a:solidFill>
                    <a:schemeClr val="bg1"/>
                  </a:solidFill>
                </a:endParaRPr>
              </a:p>
            </p:txBody>
          </p:sp>
          <p:sp>
            <p:nvSpPr>
              <p:cNvPr id="32" name="Icon3"/>
              <p:cNvSpPr/>
              <p:nvPr/>
            </p:nvSpPr>
            <p:spPr>
              <a:xfrm>
                <a:off x="6478778" y="3644080"/>
                <a:ext cx="483992" cy="439164"/>
              </a:xfrm>
              <a:custGeom>
                <a:avLst/>
                <a:gdLst>
                  <a:gd name="connsiteX0" fmla="*/ 116112 w 607919"/>
                  <a:gd name="connsiteY0" fmla="*/ 473652 h 551610"/>
                  <a:gd name="connsiteX1" fmla="*/ 118901 w 607919"/>
                  <a:gd name="connsiteY1" fmla="*/ 480423 h 551610"/>
                  <a:gd name="connsiteX2" fmla="*/ 118901 w 607919"/>
                  <a:gd name="connsiteY2" fmla="*/ 551610 h 551610"/>
                  <a:gd name="connsiteX3" fmla="*/ 55604 w 607919"/>
                  <a:gd name="connsiteY3" fmla="*/ 551610 h 551610"/>
                  <a:gd name="connsiteX4" fmla="*/ 55604 w 607919"/>
                  <a:gd name="connsiteY4" fmla="*/ 540851 h 551610"/>
                  <a:gd name="connsiteX5" fmla="*/ 65255 w 607919"/>
                  <a:gd name="connsiteY5" fmla="*/ 520583 h 551610"/>
                  <a:gd name="connsiteX6" fmla="*/ 83555 w 607919"/>
                  <a:gd name="connsiteY6" fmla="*/ 502317 h 551610"/>
                  <a:gd name="connsiteX7" fmla="*/ 109375 w 607919"/>
                  <a:gd name="connsiteY7" fmla="*/ 476545 h 551610"/>
                  <a:gd name="connsiteX8" fmla="*/ 116112 w 607919"/>
                  <a:gd name="connsiteY8" fmla="*/ 473652 h 551610"/>
                  <a:gd name="connsiteX9" fmla="*/ 199155 w 607919"/>
                  <a:gd name="connsiteY9" fmla="*/ 390799 h 551610"/>
                  <a:gd name="connsiteX10" fmla="*/ 201956 w 607919"/>
                  <a:gd name="connsiteY10" fmla="*/ 397632 h 551610"/>
                  <a:gd name="connsiteX11" fmla="*/ 201956 w 607919"/>
                  <a:gd name="connsiteY11" fmla="*/ 551610 h 551610"/>
                  <a:gd name="connsiteX12" fmla="*/ 145363 w 607919"/>
                  <a:gd name="connsiteY12" fmla="*/ 551610 h 551610"/>
                  <a:gd name="connsiteX13" fmla="*/ 145363 w 607919"/>
                  <a:gd name="connsiteY13" fmla="*/ 454170 h 551610"/>
                  <a:gd name="connsiteX14" fmla="*/ 154879 w 607919"/>
                  <a:gd name="connsiteY14" fmla="*/ 431030 h 551610"/>
                  <a:gd name="connsiteX15" fmla="*/ 192315 w 607919"/>
                  <a:gd name="connsiteY15" fmla="*/ 393630 h 551610"/>
                  <a:gd name="connsiteX16" fmla="*/ 199155 w 607919"/>
                  <a:gd name="connsiteY16" fmla="*/ 390799 h 551610"/>
                  <a:gd name="connsiteX17" fmla="*/ 231082 w 607919"/>
                  <a:gd name="connsiteY17" fmla="*/ 388245 h 551610"/>
                  <a:gd name="connsiteX18" fmla="*/ 237930 w 607919"/>
                  <a:gd name="connsiteY18" fmla="*/ 391091 h 551610"/>
                  <a:gd name="connsiteX19" fmla="*/ 266763 w 607919"/>
                  <a:gd name="connsiteY19" fmla="*/ 419867 h 551610"/>
                  <a:gd name="connsiteX20" fmla="*/ 275915 w 607919"/>
                  <a:gd name="connsiteY20" fmla="*/ 428875 h 551610"/>
                  <a:gd name="connsiteX21" fmla="*/ 284941 w 607919"/>
                  <a:gd name="connsiteY21" fmla="*/ 451520 h 551610"/>
                  <a:gd name="connsiteX22" fmla="*/ 284941 w 607919"/>
                  <a:gd name="connsiteY22" fmla="*/ 551610 h 551610"/>
                  <a:gd name="connsiteX23" fmla="*/ 228277 w 607919"/>
                  <a:gd name="connsiteY23" fmla="*/ 551610 h 551610"/>
                  <a:gd name="connsiteX24" fmla="*/ 228277 w 607919"/>
                  <a:gd name="connsiteY24" fmla="*/ 394969 h 551610"/>
                  <a:gd name="connsiteX25" fmla="*/ 231082 w 607919"/>
                  <a:gd name="connsiteY25" fmla="*/ 388245 h 551610"/>
                  <a:gd name="connsiteX26" fmla="*/ 365148 w 607919"/>
                  <a:gd name="connsiteY26" fmla="*/ 381336 h 551610"/>
                  <a:gd name="connsiteX27" fmla="*/ 367997 w 607919"/>
                  <a:gd name="connsiteY27" fmla="*/ 388122 h 551610"/>
                  <a:gd name="connsiteX28" fmla="*/ 367997 w 607919"/>
                  <a:gd name="connsiteY28" fmla="*/ 551610 h 551610"/>
                  <a:gd name="connsiteX29" fmla="*/ 311262 w 607919"/>
                  <a:gd name="connsiteY29" fmla="*/ 551610 h 551610"/>
                  <a:gd name="connsiteX30" fmla="*/ 311262 w 607919"/>
                  <a:gd name="connsiteY30" fmla="*/ 444661 h 551610"/>
                  <a:gd name="connsiteX31" fmla="*/ 316898 w 607919"/>
                  <a:gd name="connsiteY31" fmla="*/ 425523 h 551610"/>
                  <a:gd name="connsiteX32" fmla="*/ 322534 w 607919"/>
                  <a:gd name="connsiteY32" fmla="*/ 419894 h 551610"/>
                  <a:gd name="connsiteX33" fmla="*/ 358353 w 607919"/>
                  <a:gd name="connsiteY33" fmla="*/ 384120 h 551610"/>
                  <a:gd name="connsiteX34" fmla="*/ 365148 w 607919"/>
                  <a:gd name="connsiteY34" fmla="*/ 381336 h 551610"/>
                  <a:gd name="connsiteX35" fmla="*/ 448177 w 607919"/>
                  <a:gd name="connsiteY35" fmla="*/ 298352 h 551610"/>
                  <a:gd name="connsiteX36" fmla="*/ 450982 w 607919"/>
                  <a:gd name="connsiteY36" fmla="*/ 305139 h 551610"/>
                  <a:gd name="connsiteX37" fmla="*/ 450982 w 607919"/>
                  <a:gd name="connsiteY37" fmla="*/ 551610 h 551610"/>
                  <a:gd name="connsiteX38" fmla="*/ 394318 w 607919"/>
                  <a:gd name="connsiteY38" fmla="*/ 551610 h 551610"/>
                  <a:gd name="connsiteX39" fmla="*/ 394318 w 607919"/>
                  <a:gd name="connsiteY39" fmla="*/ 361815 h 551610"/>
                  <a:gd name="connsiteX40" fmla="*/ 403846 w 607919"/>
                  <a:gd name="connsiteY40" fmla="*/ 338669 h 551610"/>
                  <a:gd name="connsiteX41" fmla="*/ 441329 w 607919"/>
                  <a:gd name="connsiteY41" fmla="*/ 301136 h 551610"/>
                  <a:gd name="connsiteX42" fmla="*/ 448177 w 607919"/>
                  <a:gd name="connsiteY42" fmla="*/ 298352 h 551610"/>
                  <a:gd name="connsiteX43" fmla="*/ 527085 w 607919"/>
                  <a:gd name="connsiteY43" fmla="*/ 219452 h 551610"/>
                  <a:gd name="connsiteX44" fmla="*/ 529874 w 607919"/>
                  <a:gd name="connsiteY44" fmla="*/ 226177 h 551610"/>
                  <a:gd name="connsiteX45" fmla="*/ 529874 w 607919"/>
                  <a:gd name="connsiteY45" fmla="*/ 551610 h 551610"/>
                  <a:gd name="connsiteX46" fmla="*/ 477232 w 607919"/>
                  <a:gd name="connsiteY46" fmla="*/ 551610 h 551610"/>
                  <a:gd name="connsiteX47" fmla="*/ 477232 w 607919"/>
                  <a:gd name="connsiteY47" fmla="*/ 278727 h 551610"/>
                  <a:gd name="connsiteX48" fmla="*/ 486883 w 607919"/>
                  <a:gd name="connsiteY48" fmla="*/ 255580 h 551610"/>
                  <a:gd name="connsiteX49" fmla="*/ 520348 w 607919"/>
                  <a:gd name="connsiteY49" fmla="*/ 222298 h 551610"/>
                  <a:gd name="connsiteX50" fmla="*/ 527085 w 607919"/>
                  <a:gd name="connsiteY50" fmla="*/ 219452 h 551610"/>
                  <a:gd name="connsiteX51" fmla="*/ 387769 w 607919"/>
                  <a:gd name="connsiteY51" fmla="*/ 0 h 551610"/>
                  <a:gd name="connsiteX52" fmla="*/ 580729 w 607919"/>
                  <a:gd name="connsiteY52" fmla="*/ 0 h 551610"/>
                  <a:gd name="connsiteX53" fmla="*/ 607919 w 607919"/>
                  <a:gd name="connsiteY53" fmla="*/ 26022 h 551610"/>
                  <a:gd name="connsiteX54" fmla="*/ 607919 w 607919"/>
                  <a:gd name="connsiteY54" fmla="*/ 219812 h 551610"/>
                  <a:gd name="connsiteX55" fmla="*/ 598271 w 607919"/>
                  <a:gd name="connsiteY55" fmla="*/ 223815 h 551610"/>
                  <a:gd name="connsiteX56" fmla="*/ 530610 w 607919"/>
                  <a:gd name="connsiteY56" fmla="*/ 156258 h 551610"/>
                  <a:gd name="connsiteX57" fmla="*/ 304320 w 607919"/>
                  <a:gd name="connsiteY57" fmla="*/ 382325 h 551610"/>
                  <a:gd name="connsiteX58" fmla="*/ 285024 w 607919"/>
                  <a:gd name="connsiteY58" fmla="*/ 382325 h 551610"/>
                  <a:gd name="connsiteX59" fmla="*/ 216360 w 607919"/>
                  <a:gd name="connsiteY59" fmla="*/ 313767 h 551610"/>
                  <a:gd name="connsiteX60" fmla="*/ 94068 w 607919"/>
                  <a:gd name="connsiteY60" fmla="*/ 435996 h 551610"/>
                  <a:gd name="connsiteX61" fmla="*/ 17260 w 607919"/>
                  <a:gd name="connsiteY61" fmla="*/ 435996 h 551610"/>
                  <a:gd name="connsiteX62" fmla="*/ 15882 w 607919"/>
                  <a:gd name="connsiteY62" fmla="*/ 434745 h 551610"/>
                  <a:gd name="connsiteX63" fmla="*/ 15882 w 607919"/>
                  <a:gd name="connsiteY63" fmla="*/ 358055 h 551610"/>
                  <a:gd name="connsiteX64" fmla="*/ 206837 w 607919"/>
                  <a:gd name="connsiteY64" fmla="*/ 167267 h 551610"/>
                  <a:gd name="connsiteX65" fmla="*/ 226008 w 607919"/>
                  <a:gd name="connsiteY65" fmla="*/ 167267 h 551610"/>
                  <a:gd name="connsiteX66" fmla="*/ 294672 w 607919"/>
                  <a:gd name="connsiteY66" fmla="*/ 235701 h 551610"/>
                  <a:gd name="connsiteX67" fmla="*/ 424481 w 607919"/>
                  <a:gd name="connsiteY67" fmla="*/ 105965 h 551610"/>
                  <a:gd name="connsiteX68" fmla="*/ 452423 w 607919"/>
                  <a:gd name="connsiteY68" fmla="*/ 78192 h 551610"/>
                  <a:gd name="connsiteX69" fmla="*/ 383885 w 607919"/>
                  <a:gd name="connsiteY69" fmla="*/ 9633 h 551610"/>
                  <a:gd name="connsiteX70" fmla="*/ 387769 w 607919"/>
                  <a:gd name="connsiteY70" fmla="*/ 0 h 551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07919" h="551610">
                    <a:moveTo>
                      <a:pt x="116112" y="473652"/>
                    </a:moveTo>
                    <a:cubicBezTo>
                      <a:pt x="117836" y="474356"/>
                      <a:pt x="118901" y="476670"/>
                      <a:pt x="118901" y="480423"/>
                    </a:cubicBezTo>
                    <a:lnTo>
                      <a:pt x="118901" y="551610"/>
                    </a:lnTo>
                    <a:lnTo>
                      <a:pt x="55604" y="551610"/>
                    </a:lnTo>
                    <a:lnTo>
                      <a:pt x="55604" y="540851"/>
                    </a:lnTo>
                    <a:cubicBezTo>
                      <a:pt x="55604" y="534971"/>
                      <a:pt x="59991" y="525838"/>
                      <a:pt x="65255" y="520583"/>
                    </a:cubicBezTo>
                    <a:lnTo>
                      <a:pt x="83555" y="502317"/>
                    </a:lnTo>
                    <a:lnTo>
                      <a:pt x="109375" y="476545"/>
                    </a:lnTo>
                    <a:cubicBezTo>
                      <a:pt x="112007" y="473855"/>
                      <a:pt x="114389" y="472948"/>
                      <a:pt x="116112" y="473652"/>
                    </a:cubicBezTo>
                    <a:close/>
                    <a:moveTo>
                      <a:pt x="199155" y="390799"/>
                    </a:moveTo>
                    <a:cubicBezTo>
                      <a:pt x="200892" y="391534"/>
                      <a:pt x="201956" y="393880"/>
                      <a:pt x="201956" y="397632"/>
                    </a:cubicBezTo>
                    <a:lnTo>
                      <a:pt x="201956" y="551610"/>
                    </a:lnTo>
                    <a:lnTo>
                      <a:pt x="145363" y="551610"/>
                    </a:lnTo>
                    <a:lnTo>
                      <a:pt x="145363" y="454170"/>
                    </a:lnTo>
                    <a:cubicBezTo>
                      <a:pt x="145363" y="446665"/>
                      <a:pt x="149620" y="436283"/>
                      <a:pt x="154879" y="431030"/>
                    </a:cubicBezTo>
                    <a:lnTo>
                      <a:pt x="192315" y="393630"/>
                    </a:lnTo>
                    <a:cubicBezTo>
                      <a:pt x="195007" y="390941"/>
                      <a:pt x="197417" y="390065"/>
                      <a:pt x="199155" y="390799"/>
                    </a:cubicBezTo>
                    <a:close/>
                    <a:moveTo>
                      <a:pt x="231082" y="388245"/>
                    </a:moveTo>
                    <a:cubicBezTo>
                      <a:pt x="232822" y="387525"/>
                      <a:pt x="235235" y="388401"/>
                      <a:pt x="237930" y="391091"/>
                    </a:cubicBezTo>
                    <a:lnTo>
                      <a:pt x="266763" y="419867"/>
                    </a:lnTo>
                    <a:lnTo>
                      <a:pt x="275915" y="428875"/>
                    </a:lnTo>
                    <a:cubicBezTo>
                      <a:pt x="280929" y="433879"/>
                      <a:pt x="284941" y="444013"/>
                      <a:pt x="284941" y="451520"/>
                    </a:cubicBezTo>
                    <a:lnTo>
                      <a:pt x="284941" y="551610"/>
                    </a:lnTo>
                    <a:lnTo>
                      <a:pt x="228277" y="551610"/>
                    </a:lnTo>
                    <a:lnTo>
                      <a:pt x="228277" y="394969"/>
                    </a:lnTo>
                    <a:cubicBezTo>
                      <a:pt x="228277" y="391278"/>
                      <a:pt x="229343" y="388964"/>
                      <a:pt x="231082" y="388245"/>
                    </a:cubicBezTo>
                    <a:close/>
                    <a:moveTo>
                      <a:pt x="365148" y="381336"/>
                    </a:moveTo>
                    <a:cubicBezTo>
                      <a:pt x="366901" y="382055"/>
                      <a:pt x="367997" y="384370"/>
                      <a:pt x="367997" y="388122"/>
                    </a:cubicBezTo>
                    <a:lnTo>
                      <a:pt x="367997" y="551610"/>
                    </a:lnTo>
                    <a:lnTo>
                      <a:pt x="311262" y="551610"/>
                    </a:lnTo>
                    <a:lnTo>
                      <a:pt x="311262" y="444661"/>
                    </a:lnTo>
                    <a:cubicBezTo>
                      <a:pt x="311262" y="437156"/>
                      <a:pt x="313767" y="428650"/>
                      <a:pt x="316898" y="425523"/>
                    </a:cubicBezTo>
                    <a:cubicBezTo>
                      <a:pt x="320029" y="422396"/>
                      <a:pt x="322534" y="419894"/>
                      <a:pt x="322534" y="419894"/>
                    </a:cubicBezTo>
                    <a:lnTo>
                      <a:pt x="358353" y="384120"/>
                    </a:lnTo>
                    <a:cubicBezTo>
                      <a:pt x="360983" y="381493"/>
                      <a:pt x="363394" y="380617"/>
                      <a:pt x="365148" y="381336"/>
                    </a:cubicBezTo>
                    <a:close/>
                    <a:moveTo>
                      <a:pt x="448177" y="298352"/>
                    </a:moveTo>
                    <a:cubicBezTo>
                      <a:pt x="449916" y="299071"/>
                      <a:pt x="450982" y="301386"/>
                      <a:pt x="450982" y="305139"/>
                    </a:cubicBezTo>
                    <a:lnTo>
                      <a:pt x="450982" y="551610"/>
                    </a:lnTo>
                    <a:lnTo>
                      <a:pt x="394318" y="551610"/>
                    </a:lnTo>
                    <a:lnTo>
                      <a:pt x="394318" y="361815"/>
                    </a:lnTo>
                    <a:cubicBezTo>
                      <a:pt x="394318" y="354308"/>
                      <a:pt x="398580" y="343924"/>
                      <a:pt x="403846" y="338669"/>
                    </a:cubicBezTo>
                    <a:lnTo>
                      <a:pt x="441329" y="301136"/>
                    </a:lnTo>
                    <a:cubicBezTo>
                      <a:pt x="444024" y="298508"/>
                      <a:pt x="446438" y="297633"/>
                      <a:pt x="448177" y="298352"/>
                    </a:cubicBezTo>
                    <a:close/>
                    <a:moveTo>
                      <a:pt x="527085" y="219452"/>
                    </a:moveTo>
                    <a:cubicBezTo>
                      <a:pt x="528809" y="220171"/>
                      <a:pt x="529874" y="222486"/>
                      <a:pt x="529874" y="226177"/>
                    </a:cubicBezTo>
                    <a:lnTo>
                      <a:pt x="529874" y="551610"/>
                    </a:lnTo>
                    <a:lnTo>
                      <a:pt x="477232" y="551610"/>
                    </a:lnTo>
                    <a:lnTo>
                      <a:pt x="477232" y="278727"/>
                    </a:lnTo>
                    <a:cubicBezTo>
                      <a:pt x="477232" y="271345"/>
                      <a:pt x="481494" y="260960"/>
                      <a:pt x="486883" y="255580"/>
                    </a:cubicBezTo>
                    <a:lnTo>
                      <a:pt x="520348" y="222298"/>
                    </a:lnTo>
                    <a:cubicBezTo>
                      <a:pt x="522980" y="219608"/>
                      <a:pt x="525362" y="218732"/>
                      <a:pt x="527085" y="219452"/>
                    </a:cubicBezTo>
                    <a:close/>
                    <a:moveTo>
                      <a:pt x="387769" y="0"/>
                    </a:moveTo>
                    <a:lnTo>
                      <a:pt x="580729" y="0"/>
                    </a:lnTo>
                    <a:cubicBezTo>
                      <a:pt x="594512" y="0"/>
                      <a:pt x="607919" y="12135"/>
                      <a:pt x="607919" y="26022"/>
                    </a:cubicBezTo>
                    <a:lnTo>
                      <a:pt x="607919" y="219812"/>
                    </a:lnTo>
                    <a:cubicBezTo>
                      <a:pt x="607919" y="227318"/>
                      <a:pt x="603534" y="229070"/>
                      <a:pt x="598271" y="223815"/>
                    </a:cubicBezTo>
                    <a:lnTo>
                      <a:pt x="530610" y="156258"/>
                    </a:lnTo>
                    <a:lnTo>
                      <a:pt x="304320" y="382325"/>
                    </a:lnTo>
                    <a:cubicBezTo>
                      <a:pt x="298932" y="387580"/>
                      <a:pt x="290412" y="387580"/>
                      <a:pt x="285024" y="382325"/>
                    </a:cubicBezTo>
                    <a:lnTo>
                      <a:pt x="216360" y="313767"/>
                    </a:lnTo>
                    <a:lnTo>
                      <a:pt x="94068" y="435996"/>
                    </a:lnTo>
                    <a:cubicBezTo>
                      <a:pt x="72767" y="457264"/>
                      <a:pt x="38435" y="457264"/>
                      <a:pt x="17260" y="435996"/>
                    </a:cubicBezTo>
                    <a:lnTo>
                      <a:pt x="15882" y="434745"/>
                    </a:lnTo>
                    <a:cubicBezTo>
                      <a:pt x="-5294" y="413477"/>
                      <a:pt x="-5294" y="379198"/>
                      <a:pt x="15882" y="358055"/>
                    </a:cubicBezTo>
                    <a:lnTo>
                      <a:pt x="206837" y="167267"/>
                    </a:lnTo>
                    <a:cubicBezTo>
                      <a:pt x="212100" y="161888"/>
                      <a:pt x="220745" y="161888"/>
                      <a:pt x="226008" y="167267"/>
                    </a:cubicBezTo>
                    <a:lnTo>
                      <a:pt x="294672" y="235701"/>
                    </a:lnTo>
                    <a:lnTo>
                      <a:pt x="424481" y="105965"/>
                    </a:lnTo>
                    <a:lnTo>
                      <a:pt x="452423" y="78192"/>
                    </a:lnTo>
                    <a:lnTo>
                      <a:pt x="383885" y="9633"/>
                    </a:lnTo>
                    <a:cubicBezTo>
                      <a:pt x="378497" y="4379"/>
                      <a:pt x="380376" y="0"/>
                      <a:pt x="387769" y="0"/>
                    </a:cubicBezTo>
                    <a:close/>
                  </a:path>
                </a:pathLst>
              </a:custGeom>
              <a:solidFill>
                <a:srgbClr val="FFFFFF"/>
              </a:solid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2000" b="1" dirty="0">
                  <a:solidFill>
                    <a:schemeClr val="bg1"/>
                  </a:solidFill>
                </a:endParaRPr>
              </a:p>
            </p:txBody>
          </p:sp>
          <p:sp>
            <p:nvSpPr>
              <p:cNvPr id="33" name="Bullet3"/>
              <p:cNvSpPr txBox="1"/>
              <p:nvPr/>
            </p:nvSpPr>
            <p:spPr>
              <a:xfrm>
                <a:off x="7164354" y="2863178"/>
                <a:ext cx="3448938" cy="744150"/>
              </a:xfrm>
              <a:prstGeom prst="rect">
                <a:avLst/>
              </a:prstGeom>
              <a:noFill/>
            </p:spPr>
            <p:txBody>
              <a:bodyPr wrap="square" lIns="91440" tIns="45720" rIns="91440" bIns="45720" rtlCol="0" anchor="b"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r>
                  <a:rPr lang="zh-CN" altLang="en-US" b="1" dirty="0" smtClean="0"/>
                  <a:t>权重自适应</a:t>
                </a:r>
                <a:r>
                  <a:rPr lang="zh-CN" altLang="en-US" b="1" dirty="0"/>
                  <a:t>更新</a:t>
                </a:r>
                <a:endParaRPr lang="id-ID" b="1" dirty="0"/>
              </a:p>
            </p:txBody>
          </p:sp>
          <p:sp>
            <p:nvSpPr>
              <p:cNvPr id="34" name="Text3"/>
              <p:cNvSpPr/>
              <p:nvPr/>
            </p:nvSpPr>
            <p:spPr bwMode="auto">
              <a:xfrm>
                <a:off x="7213488" y="3607329"/>
                <a:ext cx="4815050" cy="1497055"/>
              </a:xfrm>
              <a:prstGeom prst="rect">
                <a:avLst/>
              </a:prstGeom>
              <a:noFill/>
              <a:ln>
                <a:noFill/>
              </a:ln>
            </p:spPr>
            <p:txBody>
              <a:bodyPr wrap="square" lIns="91440" tIns="45720" rIns="91440" bIns="4572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20000"/>
                  </a:lnSpc>
                </a:pPr>
                <a:r>
                  <a:rPr lang="zh-CN" altLang="en-US" sz="900" dirty="0" smtClean="0"/>
                  <a:t>权重参数</a:t>
                </a:r>
                <a:r>
                  <a:rPr lang="zh-CN" altLang="en-US" sz="900" dirty="0"/>
                  <a:t>自适应这是最关键的一步！“小蓝”会根据这个误差 </a:t>
                </a:r>
                <a:r>
                  <a:rPr lang="en-US" altLang="zh-CN" sz="900" dirty="0"/>
                  <a:t>e </a:t>
                </a:r>
                <a:r>
                  <a:rPr lang="zh-CN" altLang="en-US" sz="900" dirty="0"/>
                  <a:t>来调整它的权重 </a:t>
                </a:r>
                <a:r>
                  <a:rPr lang="en-US" altLang="zh-CN" sz="900" dirty="0"/>
                  <a:t>w</a:t>
                </a:r>
                <a:r>
                  <a:rPr lang="zh-CN" altLang="en-US" sz="900" dirty="0"/>
                  <a:t>。</a:t>
                </a:r>
              </a:p>
              <a:p>
                <a:pPr>
                  <a:lnSpc>
                    <a:spcPct val="120000"/>
                  </a:lnSpc>
                </a:pPr>
                <a:r>
                  <a:rPr lang="en-US" altLang="zh-CN" sz="900" dirty="0"/>
                  <a:t>α (alpha) </a:t>
                </a:r>
                <a:r>
                  <a:rPr lang="zh-CN" altLang="en-US" sz="900" dirty="0"/>
                  <a:t>是学习率： 控制每次调整的幅度有多大。</a:t>
                </a:r>
              </a:p>
              <a:p>
                <a:pPr>
                  <a:lnSpc>
                    <a:spcPct val="120000"/>
                  </a:lnSpc>
                </a:pPr>
                <a:r>
                  <a:rPr lang="en-US" altLang="zh-CN" sz="900" dirty="0"/>
                  <a:t>e (</a:t>
                </a:r>
                <a:r>
                  <a:rPr lang="zh-CN" altLang="en-US" sz="900" dirty="0"/>
                  <a:t>误差</a:t>
                </a:r>
                <a:r>
                  <a:rPr lang="en-US" altLang="zh-CN" sz="900" dirty="0"/>
                  <a:t>)</a:t>
                </a:r>
                <a:r>
                  <a:rPr lang="zh-CN" altLang="en-US" sz="900" dirty="0"/>
                  <a:t>： 如果误差大，调整就多；误差小，调整就少。如果预测正确 </a:t>
                </a:r>
                <a:r>
                  <a:rPr lang="en-US" altLang="zh-CN" sz="900" dirty="0"/>
                  <a:t>(e=0)</a:t>
                </a:r>
                <a:r>
                  <a:rPr lang="zh-CN" altLang="en-US" sz="900" dirty="0"/>
                  <a:t>，就不调整。</a:t>
                </a:r>
              </a:p>
              <a:p>
                <a:pPr>
                  <a:lnSpc>
                    <a:spcPct val="120000"/>
                  </a:lnSpc>
                </a:pPr>
                <a:r>
                  <a:rPr lang="en-US" altLang="zh-CN" sz="900" dirty="0"/>
                  <a:t>x (</a:t>
                </a:r>
                <a:r>
                  <a:rPr lang="zh-CN" altLang="en-US" sz="900" dirty="0"/>
                  <a:t>输入特征</a:t>
                </a:r>
                <a:r>
                  <a:rPr lang="en-US" altLang="zh-CN" sz="900" dirty="0"/>
                  <a:t>)</a:t>
                </a:r>
                <a:r>
                  <a:rPr lang="zh-CN" altLang="en-US" sz="900" dirty="0"/>
                  <a:t>： 也影响调整的方向和大小。</a:t>
                </a:r>
              </a:p>
              <a:p>
                <a:pPr>
                  <a:lnSpc>
                    <a:spcPct val="120000"/>
                  </a:lnSpc>
                </a:pPr>
                <a:r>
                  <a:rPr lang="zh-CN" altLang="en-US" sz="900" dirty="0"/>
                  <a:t>核心思想： 如果因为某个特征 </a:t>
                </a:r>
                <a:r>
                  <a:rPr lang="en-US" altLang="zh-CN" sz="900" dirty="0"/>
                  <a:t>x </a:t>
                </a:r>
                <a:r>
                  <a:rPr lang="zh-CN" altLang="en-US" sz="900" dirty="0"/>
                  <a:t>导致了错误，就调整与该特征相关的权重 </a:t>
                </a:r>
                <a:r>
                  <a:rPr lang="en-US" altLang="zh-CN" sz="900" dirty="0"/>
                  <a:t>w</a:t>
                </a:r>
                <a:r>
                  <a:rPr lang="zh-CN" altLang="en-US" sz="900" dirty="0"/>
                  <a:t>，使得下次遇到类似情况时，预测更接近标准答案。</a:t>
                </a:r>
              </a:p>
              <a:p>
                <a:pPr>
                  <a:lnSpc>
                    <a:spcPct val="120000"/>
                  </a:lnSpc>
                </a:pPr>
                <a:r>
                  <a:rPr lang="zh-CN" altLang="en-US" sz="900" dirty="0"/>
                  <a:t>例如：如果“小蓝”把一个大的有毒豆豆错误地判断为无毒，那么它就会增加“大小”这个特征对应的权重，让它下次更倾向于把大的豆豆判断为有毒。</a:t>
                </a:r>
                <a:endParaRPr lang="en-US" altLang="zh-CN" sz="900" dirty="0"/>
              </a:p>
            </p:txBody>
          </p:sp>
        </p:grpSp>
      </p:grpSp>
      <p:cxnSp>
        <p:nvCxnSpPr>
          <p:cNvPr id="44" name="直接连接符 43"/>
          <p:cNvCxnSpPr/>
          <p:nvPr/>
        </p:nvCxnSpPr>
        <p:spPr>
          <a:xfrm flipV="1">
            <a:off x="5843019" y="1585434"/>
            <a:ext cx="5710389" cy="26119"/>
          </a:xfrm>
          <a:prstGeom prst="line">
            <a:avLst/>
          </a:prstGeom>
          <a:ln w="6350">
            <a:solidFill>
              <a:schemeClr val="tx2">
                <a:alpha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45" name="Text3"/>
          <p:cNvSpPr/>
          <p:nvPr/>
        </p:nvSpPr>
        <p:spPr>
          <a:xfrm>
            <a:off x="5721780" y="875674"/>
            <a:ext cx="6091740" cy="1113560"/>
          </a:xfrm>
          <a:prstGeom prst="rect">
            <a:avLst/>
          </a:prstGeom>
        </p:spPr>
        <p:txBody>
          <a:bodyPr wrap="square" lIns="91440" tIns="45720" rIns="91440" bIns="45720" anchor="t" anchorCtr="0">
            <a:noAutofit/>
          </a:bodyPr>
          <a:lstStyle/>
          <a:p>
            <a:r>
              <a:rPr lang="zh-CN" altLang="en-US" sz="1100" b="1" dirty="0" smtClean="0"/>
              <a:t>我们</a:t>
            </a:r>
            <a:r>
              <a:rPr lang="zh-CN" altLang="en-US" sz="1100" b="1" dirty="0"/>
              <a:t>知道 </a:t>
            </a:r>
            <a:r>
              <a:rPr lang="en-US" altLang="zh-CN" sz="1100" b="1" dirty="0"/>
              <a:t>M-P </a:t>
            </a:r>
            <a:r>
              <a:rPr lang="zh-CN" altLang="en-US" sz="1100" b="1" dirty="0"/>
              <a:t>模型能处理信息，但它的“权重”</a:t>
            </a:r>
            <a:r>
              <a:rPr lang="en-US" altLang="zh-CN" sz="1100" b="1" dirty="0"/>
              <a:t>(w) </a:t>
            </a:r>
            <a:r>
              <a:rPr lang="zh-CN" altLang="en-US" sz="1100" b="1" dirty="0"/>
              <a:t>和“阈值”需要我们预先设定好。“小蓝”如果每次都要手动调整这些参数才能适应新的“豆豆”或环境，那也太不智能了！</a:t>
            </a:r>
          </a:p>
          <a:p>
            <a:r>
              <a:rPr lang="zh-CN" altLang="en-US" sz="1100" b="1" dirty="0"/>
              <a:t>“小蓝”真正需要的是一个能够从经验中自动学习和调整这些参数的“思考单元”。</a:t>
            </a:r>
            <a:endParaRPr lang="en-US" altLang="zh-CN" sz="1100" b="1" dirty="0"/>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3021" y="3772690"/>
            <a:ext cx="4887394" cy="2745122"/>
          </a:xfrm>
          <a:prstGeom prst="rect">
            <a:avLst/>
          </a:prstGeom>
        </p:spPr>
      </p:pic>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0760" y="910772"/>
            <a:ext cx="4882250" cy="2742233"/>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47528" y="228664"/>
            <a:ext cx="11278712" cy="406971"/>
          </a:xfrm>
        </p:spPr>
        <p:txBody>
          <a:bodyPr/>
          <a:lstStyle/>
          <a:p>
            <a:r>
              <a:rPr lang="zh-CN" altLang="en-US" dirty="0" smtClean="0"/>
              <a:t>知错 </a:t>
            </a:r>
            <a:r>
              <a:rPr lang="en-US" altLang="zh-CN" dirty="0" smtClean="0"/>
              <a:t>– </a:t>
            </a:r>
            <a:r>
              <a:rPr lang="zh-CN" altLang="en-US" dirty="0" smtClean="0"/>
              <a:t>认知</a:t>
            </a:r>
            <a:endParaRPr lang="zh-CN" altLang="en-US" dirty="0"/>
          </a:p>
        </p:txBody>
      </p:sp>
      <p:cxnSp>
        <p:nvCxnSpPr>
          <p:cNvPr id="44" name="直接连接符 43"/>
          <p:cNvCxnSpPr/>
          <p:nvPr/>
        </p:nvCxnSpPr>
        <p:spPr>
          <a:xfrm flipV="1">
            <a:off x="5843019" y="1682151"/>
            <a:ext cx="5710389" cy="26119"/>
          </a:xfrm>
          <a:prstGeom prst="line">
            <a:avLst/>
          </a:prstGeom>
          <a:ln w="6350">
            <a:solidFill>
              <a:schemeClr val="tx2">
                <a:alpha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45" name="Text3"/>
          <p:cNvSpPr/>
          <p:nvPr/>
        </p:nvSpPr>
        <p:spPr>
          <a:xfrm>
            <a:off x="5721780" y="1042728"/>
            <a:ext cx="6091740" cy="1113560"/>
          </a:xfrm>
          <a:prstGeom prst="rect">
            <a:avLst/>
          </a:prstGeom>
        </p:spPr>
        <p:txBody>
          <a:bodyPr wrap="square" lIns="91440" tIns="45720" rIns="91440" bIns="45720" anchor="t" anchorCtr="0">
            <a:noAutofit/>
          </a:bodyPr>
          <a:lstStyle/>
          <a:p>
            <a:r>
              <a:rPr lang="zh-CN" altLang="en-US" sz="1100" dirty="0"/>
              <a:t>我们看到“小蓝”的感知器能通过计算“</a:t>
            </a:r>
            <a:r>
              <a:rPr lang="zh-CN" altLang="en-US" sz="1100" b="1" dirty="0"/>
              <a:t>预测</a:t>
            </a:r>
            <a:r>
              <a:rPr lang="zh-CN" altLang="en-US" sz="1100" dirty="0"/>
              <a:t>”和“</a:t>
            </a:r>
            <a:r>
              <a:rPr lang="zh-CN" altLang="en-US" sz="1100" b="1" dirty="0"/>
              <a:t>实际答案</a:t>
            </a:r>
            <a:r>
              <a:rPr lang="zh-CN" altLang="en-US" sz="1100" dirty="0"/>
              <a:t>”之间的</a:t>
            </a:r>
            <a:r>
              <a:rPr lang="zh-CN" altLang="en-US" sz="1100" b="1" dirty="0"/>
              <a:t>差别 </a:t>
            </a:r>
            <a:r>
              <a:rPr lang="en-US" altLang="zh-CN" sz="1100" b="1" dirty="0"/>
              <a:t>(</a:t>
            </a:r>
            <a:r>
              <a:rPr lang="zh-CN" altLang="en-US" sz="1100" b="1" dirty="0"/>
              <a:t>误差 </a:t>
            </a:r>
            <a:r>
              <a:rPr lang="en-US" altLang="zh-CN" sz="1100" b="1" dirty="0"/>
              <a:t>e)</a:t>
            </a:r>
            <a:r>
              <a:rPr lang="en-US" altLang="zh-CN" sz="1100" dirty="0"/>
              <a:t> </a:t>
            </a:r>
            <a:r>
              <a:rPr lang="zh-CN" altLang="en-US" sz="1100" dirty="0"/>
              <a:t>来调整自己的“</a:t>
            </a:r>
            <a:r>
              <a:rPr lang="zh-CN" altLang="en-US" sz="1100" b="1" dirty="0"/>
              <a:t>判断标准</a:t>
            </a:r>
            <a:r>
              <a:rPr lang="zh-CN" altLang="en-US" sz="1100" dirty="0"/>
              <a:t>”（权重 </a:t>
            </a:r>
            <a:r>
              <a:rPr lang="en-US" altLang="zh-CN" sz="1100" dirty="0"/>
              <a:t>w</a:t>
            </a:r>
            <a:r>
              <a:rPr lang="zh-CN" altLang="en-US" sz="1100" dirty="0"/>
              <a:t>）。</a:t>
            </a:r>
          </a:p>
          <a:p>
            <a:r>
              <a:rPr lang="zh-CN" altLang="en-US" sz="1100" dirty="0"/>
              <a:t>但这种简单的“差别”是衡量错误的最佳方式吗？“小蓝”在成长中发现了一些问题</a:t>
            </a:r>
            <a:r>
              <a:rPr lang="en-US" altLang="zh-CN" sz="1100" dirty="0"/>
              <a:t>…</a:t>
            </a:r>
          </a:p>
        </p:txBody>
      </p:sp>
      <p:grpSp>
        <p:nvGrpSpPr>
          <p:cNvPr id="28" name="组合 27"/>
          <p:cNvGrpSpPr/>
          <p:nvPr/>
        </p:nvGrpSpPr>
        <p:grpSpPr>
          <a:xfrm>
            <a:off x="5721780" y="1599508"/>
            <a:ext cx="5734099" cy="4816539"/>
            <a:chOff x="5026916" y="2057084"/>
            <a:chExt cx="5734099" cy="4816539"/>
          </a:xfrm>
        </p:grpSpPr>
        <p:grpSp>
          <p:nvGrpSpPr>
            <p:cNvPr id="46" name="组合 45"/>
            <p:cNvGrpSpPr/>
            <p:nvPr/>
          </p:nvGrpSpPr>
          <p:grpSpPr>
            <a:xfrm>
              <a:off x="5026916" y="2057084"/>
              <a:ext cx="5498240" cy="1337285"/>
              <a:chOff x="5026916" y="1233756"/>
              <a:chExt cx="5498240" cy="1337285"/>
            </a:xfrm>
          </p:grpSpPr>
          <p:sp>
            <p:nvSpPr>
              <p:cNvPr id="58" name="Number1"/>
              <p:cNvSpPr txBox="1"/>
              <p:nvPr/>
            </p:nvSpPr>
            <p:spPr>
              <a:xfrm>
                <a:off x="5026916" y="1255277"/>
                <a:ext cx="972669" cy="923330"/>
              </a:xfrm>
              <a:prstGeom prst="rect">
                <a:avLst/>
              </a:prstGeom>
              <a:no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spAutoFit/>
              </a:bodyPr>
              <a:lstStyle>
                <a:defPPr>
                  <a:defRPr lang="zh-CN"/>
                </a:defPPr>
                <a:lvl1pPr algn="ctr" defTabSz="914400">
                  <a:defRPr sz="1400" b="1">
                    <a:solidFill>
                      <a:schemeClr val="tx1">
                        <a:lumMod val="90000"/>
                        <a:lumOff val="1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zh-CN" sz="5400" dirty="0">
                    <a:solidFill>
                      <a:schemeClr val="tx1"/>
                    </a:solidFill>
                  </a:rPr>
                  <a:t>1</a:t>
                </a:r>
                <a:endParaRPr lang="zh-CN" altLang="en-US" sz="5400" dirty="0">
                  <a:solidFill>
                    <a:schemeClr val="tx1"/>
                  </a:solidFill>
                </a:endParaRPr>
              </a:p>
            </p:txBody>
          </p:sp>
          <p:sp>
            <p:nvSpPr>
              <p:cNvPr id="59" name="Bullet1"/>
              <p:cNvSpPr txBox="1"/>
              <p:nvPr/>
            </p:nvSpPr>
            <p:spPr>
              <a:xfrm>
                <a:off x="5998732" y="1233756"/>
                <a:ext cx="4258076" cy="467585"/>
              </a:xfrm>
              <a:prstGeom prst="rect">
                <a:avLst/>
              </a:prstGeom>
              <a:no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normAutofit/>
              </a:bodyPr>
              <a:lstStyle>
                <a:defPPr>
                  <a:defRPr lang="zh-CN"/>
                </a:defPPr>
                <a:lvl1pPr algn="ctr" defTabSz="914400">
                  <a:defRPr sz="1400" b="1">
                    <a:solidFill>
                      <a:schemeClr val="tx1">
                        <a:lumMod val="90000"/>
                        <a:lumOff val="1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zh-CN" altLang="en-US" dirty="0" smtClean="0"/>
                  <a:t>正负</a:t>
                </a:r>
                <a:r>
                  <a:rPr lang="zh-CN" altLang="en-US" dirty="0"/>
                  <a:t>抵消的“迷惑行为”</a:t>
                </a:r>
                <a:endParaRPr lang="en-US" altLang="zh-CN" sz="1800" dirty="0">
                  <a:solidFill>
                    <a:schemeClr val="tx1"/>
                  </a:solidFill>
                </a:endParaRPr>
              </a:p>
            </p:txBody>
          </p:sp>
          <p:sp>
            <p:nvSpPr>
              <p:cNvPr id="61" name="Text1"/>
              <p:cNvSpPr/>
              <p:nvPr/>
            </p:nvSpPr>
            <p:spPr>
              <a:xfrm>
                <a:off x="6033234" y="1761723"/>
                <a:ext cx="4491922" cy="809318"/>
              </a:xfrm>
              <a:prstGeom prst="rect">
                <a:avLst/>
              </a:prstGeom>
            </p:spPr>
            <p:txBody>
              <a:bodyPr wrap="square" lIns="91440" tIns="45720" rIns="91440" bIns="45720" anchor="t" anchorCtr="0">
                <a:normAutofit fontScale="62500" lnSpcReduction="20000"/>
              </a:bodyPr>
              <a:lstStyle/>
              <a:p>
                <a:r>
                  <a:rPr lang="zh-CN" altLang="en-US" dirty="0"/>
                  <a:t>如果“小蓝”一次把微毒豆豆的毒性高估了</a:t>
                </a:r>
                <a:r>
                  <a:rPr lang="en-US" altLang="zh-CN" dirty="0"/>
                  <a:t>1</a:t>
                </a:r>
                <a:r>
                  <a:rPr lang="zh-CN" altLang="en-US" dirty="0"/>
                  <a:t>个单位 </a:t>
                </a:r>
                <a:r>
                  <a:rPr lang="en-US" altLang="zh-CN" dirty="0"/>
                  <a:t>(e = +1)</a:t>
                </a:r>
                <a:r>
                  <a:rPr lang="zh-CN" altLang="en-US" dirty="0"/>
                  <a:t>，另一次把中等毒豆豆的毒性低估了</a:t>
                </a:r>
                <a:r>
                  <a:rPr lang="en-US" altLang="zh-CN" dirty="0"/>
                  <a:t>1</a:t>
                </a:r>
                <a:r>
                  <a:rPr lang="zh-CN" altLang="en-US" dirty="0"/>
                  <a:t>个单位 </a:t>
                </a:r>
                <a:r>
                  <a:rPr lang="en-US" altLang="zh-CN" dirty="0"/>
                  <a:t>(e = -1)</a:t>
                </a:r>
                <a:r>
                  <a:rPr lang="zh-CN" altLang="en-US" dirty="0"/>
                  <a:t>。</a:t>
                </a:r>
              </a:p>
              <a:p>
                <a:r>
                  <a:rPr lang="zh-CN" altLang="en-US" dirty="0"/>
                  <a:t>如果简单地把这些“差别”加起来 </a:t>
                </a:r>
                <a:r>
                  <a:rPr lang="en-US" altLang="zh-CN" dirty="0"/>
                  <a:t>(+1)</a:t>
                </a:r>
                <a:r>
                  <a:rPr lang="zh-CN" altLang="en-US" dirty="0"/>
                  <a:t>，看起来好像“小蓝”没犯错，但实际上它两次都判断失误了！</a:t>
                </a:r>
              </a:p>
            </p:txBody>
          </p:sp>
        </p:grpSp>
        <p:grpSp>
          <p:nvGrpSpPr>
            <p:cNvPr id="47" name="组合 46"/>
            <p:cNvGrpSpPr/>
            <p:nvPr/>
          </p:nvGrpSpPr>
          <p:grpSpPr>
            <a:xfrm>
              <a:off x="6096004" y="3486992"/>
              <a:ext cx="4665011" cy="1101857"/>
              <a:chOff x="6096004" y="2663664"/>
              <a:chExt cx="4665011" cy="1101857"/>
            </a:xfrm>
          </p:grpSpPr>
          <p:cxnSp>
            <p:nvCxnSpPr>
              <p:cNvPr id="53" name="直接连接符 52"/>
              <p:cNvCxnSpPr/>
              <p:nvPr/>
            </p:nvCxnSpPr>
            <p:spPr>
              <a:xfrm rot="5400000" flipV="1">
                <a:off x="8480359" y="720557"/>
                <a:ext cx="0" cy="3909722"/>
              </a:xfrm>
              <a:prstGeom prst="line">
                <a:avLst/>
              </a:prstGeom>
              <a:ln w="6350">
                <a:solidFill>
                  <a:schemeClr val="accent1"/>
                </a:solidFill>
                <a:tailEnd type="oval"/>
              </a:ln>
            </p:spPr>
            <p:style>
              <a:lnRef idx="1">
                <a:schemeClr val="accent1"/>
              </a:lnRef>
              <a:fillRef idx="0">
                <a:schemeClr val="accent1"/>
              </a:fillRef>
              <a:effectRef idx="0">
                <a:schemeClr val="accent1"/>
              </a:effectRef>
              <a:fontRef idx="minor">
                <a:schemeClr val="tx1"/>
              </a:fontRef>
            </p:style>
          </p:cxnSp>
          <p:grpSp>
            <p:nvGrpSpPr>
              <p:cNvPr id="54" name="组合 53"/>
              <p:cNvGrpSpPr/>
              <p:nvPr/>
            </p:nvGrpSpPr>
            <p:grpSpPr>
              <a:xfrm>
                <a:off x="6096004" y="2663664"/>
                <a:ext cx="4665011" cy="1101857"/>
                <a:chOff x="6153879" y="2663664"/>
                <a:chExt cx="4665011" cy="1101857"/>
              </a:xfrm>
            </p:grpSpPr>
            <p:sp>
              <p:nvSpPr>
                <p:cNvPr id="55" name="Number2"/>
                <p:cNvSpPr txBox="1"/>
                <p:nvPr/>
              </p:nvSpPr>
              <p:spPr>
                <a:xfrm>
                  <a:off x="6153879" y="2758805"/>
                  <a:ext cx="972669" cy="923330"/>
                </a:xfrm>
                <a:prstGeom prst="rect">
                  <a:avLst/>
                </a:prstGeom>
                <a:no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spAutoFit/>
                </a:bodyPr>
                <a:lstStyle>
                  <a:defPPr>
                    <a:defRPr lang="zh-CN"/>
                  </a:defPPr>
                  <a:lvl1pPr algn="ctr" defTabSz="914400">
                    <a:defRPr sz="1400" b="1">
                      <a:solidFill>
                        <a:schemeClr val="tx1">
                          <a:lumMod val="90000"/>
                          <a:lumOff val="1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zh-CN" sz="5400" dirty="0">
                      <a:solidFill>
                        <a:schemeClr val="accent1"/>
                      </a:solidFill>
                    </a:rPr>
                    <a:t>2</a:t>
                  </a:r>
                  <a:endParaRPr lang="zh-CN" altLang="en-US" sz="5400" dirty="0">
                    <a:solidFill>
                      <a:schemeClr val="accent1"/>
                    </a:solidFill>
                  </a:endParaRPr>
                </a:p>
              </p:txBody>
            </p:sp>
            <p:sp>
              <p:nvSpPr>
                <p:cNvPr id="56" name="Bullet2"/>
                <p:cNvSpPr txBox="1"/>
                <p:nvPr/>
              </p:nvSpPr>
              <p:spPr>
                <a:xfrm>
                  <a:off x="7091191" y="2663664"/>
                  <a:ext cx="3491840" cy="467585"/>
                </a:xfrm>
                <a:prstGeom prst="rect">
                  <a:avLst/>
                </a:prstGeom>
                <a:no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normAutofit/>
                </a:bodyPr>
                <a:lstStyle>
                  <a:defPPr>
                    <a:defRPr lang="zh-CN"/>
                  </a:defPPr>
                  <a:lvl1pPr algn="ctr" defTabSz="914400">
                    <a:defRPr sz="1400" b="1">
                      <a:solidFill>
                        <a:schemeClr val="tx1">
                          <a:lumMod val="90000"/>
                          <a:lumOff val="1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zh-CN" altLang="en-US" dirty="0"/>
                    <a:t>对错误的“惩罚”力度不够分明：</a:t>
                  </a:r>
                  <a:endParaRPr lang="en-US" altLang="zh-CN" sz="1800" dirty="0">
                    <a:solidFill>
                      <a:schemeClr val="tx1"/>
                    </a:solidFill>
                  </a:endParaRPr>
                </a:p>
              </p:txBody>
            </p:sp>
            <p:sp>
              <p:nvSpPr>
                <p:cNvPr id="57" name="Text2"/>
                <p:cNvSpPr/>
                <p:nvPr/>
              </p:nvSpPr>
              <p:spPr>
                <a:xfrm>
                  <a:off x="7125694" y="3210676"/>
                  <a:ext cx="3693196" cy="554845"/>
                </a:xfrm>
                <a:prstGeom prst="rect">
                  <a:avLst/>
                </a:prstGeom>
              </p:spPr>
              <p:txBody>
                <a:bodyPr wrap="square" lIns="91440" tIns="45720" rIns="91440" bIns="45720" anchor="t" anchorCtr="0">
                  <a:noAutofit/>
                </a:bodyPr>
                <a:lstStyle/>
                <a:p>
                  <a:r>
                    <a:rPr lang="zh-CN" altLang="en-US" sz="1000" dirty="0" smtClean="0"/>
                    <a:t>把</a:t>
                  </a:r>
                  <a:r>
                    <a:rPr lang="zh-CN" altLang="en-US" sz="1000" dirty="0"/>
                    <a:t>微毒豆豆错判为无毒，和把剧毒豆豆错判为微毒，对“小蓝”的生存威胁是完全不同的！</a:t>
                  </a:r>
                </a:p>
                <a:p>
                  <a:r>
                    <a:rPr lang="zh-CN" altLang="en-US" sz="1000" dirty="0"/>
                    <a:t>简单的“差别”可能无法充分体现这种“错误严重性”的差异。</a:t>
                  </a:r>
                </a:p>
                <a:p>
                  <a:pPr>
                    <a:lnSpc>
                      <a:spcPct val="120000"/>
                    </a:lnSpc>
                  </a:pPr>
                  <a:endParaRPr lang="en-US" altLang="zh-CN" sz="1200" dirty="0"/>
                </a:p>
              </p:txBody>
            </p:sp>
          </p:grpSp>
        </p:grpSp>
        <p:grpSp>
          <p:nvGrpSpPr>
            <p:cNvPr id="48" name="组合 47"/>
            <p:cNvGrpSpPr/>
            <p:nvPr/>
          </p:nvGrpSpPr>
          <p:grpSpPr>
            <a:xfrm>
              <a:off x="5207352" y="4693226"/>
              <a:ext cx="4967067" cy="2180397"/>
              <a:chOff x="5207352" y="3869898"/>
              <a:chExt cx="4967067" cy="2180397"/>
            </a:xfrm>
          </p:grpSpPr>
          <p:sp>
            <p:nvSpPr>
              <p:cNvPr id="49" name="Number3"/>
              <p:cNvSpPr txBox="1"/>
              <p:nvPr/>
            </p:nvSpPr>
            <p:spPr>
              <a:xfrm>
                <a:off x="5207352" y="3891419"/>
                <a:ext cx="972669" cy="923330"/>
              </a:xfrm>
              <a:prstGeom prst="rect">
                <a:avLst/>
              </a:prstGeom>
              <a:no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spAutoFit/>
              </a:bodyPr>
              <a:lstStyle>
                <a:defPPr>
                  <a:defRPr lang="zh-CN"/>
                </a:defPPr>
                <a:lvl1pPr algn="ctr" defTabSz="914400">
                  <a:defRPr sz="1400" b="1">
                    <a:solidFill>
                      <a:schemeClr val="tx1">
                        <a:lumMod val="90000"/>
                        <a:lumOff val="1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zh-CN" sz="5400" dirty="0">
                    <a:solidFill>
                      <a:schemeClr val="tx1"/>
                    </a:solidFill>
                  </a:rPr>
                  <a:t>3</a:t>
                </a:r>
                <a:endParaRPr lang="zh-CN" altLang="en-US" sz="5400" dirty="0">
                  <a:solidFill>
                    <a:schemeClr val="tx1"/>
                  </a:solidFill>
                </a:endParaRPr>
              </a:p>
            </p:txBody>
          </p:sp>
          <p:sp>
            <p:nvSpPr>
              <p:cNvPr id="50" name="Bullet3"/>
              <p:cNvSpPr txBox="1"/>
              <p:nvPr/>
            </p:nvSpPr>
            <p:spPr>
              <a:xfrm>
                <a:off x="6110158" y="3869898"/>
                <a:ext cx="3491840" cy="467585"/>
              </a:xfrm>
              <a:prstGeom prst="rect">
                <a:avLst/>
              </a:prstGeom>
              <a:no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normAutofit fontScale="92500"/>
              </a:bodyPr>
              <a:lstStyle>
                <a:defPPr>
                  <a:defRPr lang="zh-CN"/>
                </a:defPPr>
                <a:lvl1pPr algn="ctr" defTabSz="914400">
                  <a:defRPr sz="1400" b="1">
                    <a:solidFill>
                      <a:schemeClr val="tx1">
                        <a:lumMod val="90000"/>
                        <a:lumOff val="1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zh-CN" altLang="en-US" dirty="0"/>
                  <a:t>平方误差 </a:t>
                </a:r>
                <a:r>
                  <a:rPr lang="en-US" altLang="zh-CN" dirty="0"/>
                  <a:t>—— </a:t>
                </a:r>
                <a:r>
                  <a:rPr lang="zh-CN" altLang="en-US" dirty="0"/>
                  <a:t>错得越离谱，代价越“惨重”！</a:t>
                </a:r>
                <a:endParaRPr lang="en-US" altLang="zh-CN" sz="1800" dirty="0">
                  <a:solidFill>
                    <a:schemeClr val="tx1"/>
                  </a:solidFill>
                </a:endParaRPr>
              </a:p>
            </p:txBody>
          </p:sp>
          <p:cxnSp>
            <p:nvCxnSpPr>
              <p:cNvPr id="51" name="直接连接符 50"/>
              <p:cNvCxnSpPr/>
              <p:nvPr/>
            </p:nvCxnSpPr>
            <p:spPr>
              <a:xfrm rot="5400000" flipV="1">
                <a:off x="7352677" y="1973935"/>
                <a:ext cx="0" cy="3909722"/>
              </a:xfrm>
              <a:prstGeom prst="line">
                <a:avLst/>
              </a:prstGeom>
              <a:ln w="6350">
                <a:solidFill>
                  <a:schemeClr val="tx2">
                    <a:alpha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52" name="Text3"/>
              <p:cNvSpPr/>
              <p:nvPr/>
            </p:nvSpPr>
            <p:spPr>
              <a:xfrm>
                <a:off x="6179166" y="4397864"/>
                <a:ext cx="3995253" cy="1652431"/>
              </a:xfrm>
              <a:prstGeom prst="rect">
                <a:avLst/>
              </a:prstGeom>
            </p:spPr>
            <p:txBody>
              <a:bodyPr wrap="square" lIns="91440" tIns="45720" rIns="91440" bIns="45720" anchor="t" anchorCtr="0">
                <a:normAutofit fontScale="85000" lnSpcReduction="10000"/>
              </a:bodyPr>
              <a:lstStyle/>
              <a:p>
                <a:pPr>
                  <a:lnSpc>
                    <a:spcPct val="120000"/>
                  </a:lnSpc>
                </a:pPr>
                <a:r>
                  <a:rPr lang="en-US" altLang="zh-CN" sz="1200" dirty="0"/>
                  <a:t>1. </a:t>
                </a:r>
                <a:r>
                  <a:rPr lang="zh-CN" altLang="en-US" sz="1200" dirty="0"/>
                  <a:t>错误无处遁形 </a:t>
                </a:r>
                <a:r>
                  <a:rPr lang="en-US" altLang="zh-CN" sz="1200" dirty="0"/>
                  <a:t>(</a:t>
                </a:r>
                <a:r>
                  <a:rPr lang="zh-CN" altLang="en-US" sz="1200" dirty="0"/>
                  <a:t>始终为正</a:t>
                </a:r>
                <a:r>
                  <a:rPr lang="en-US" altLang="zh-CN" sz="1200" dirty="0"/>
                  <a:t>)</a:t>
                </a:r>
                <a:r>
                  <a:rPr lang="zh-CN" altLang="en-US" sz="1200" dirty="0"/>
                  <a:t>： 无论是高估还是低估，平方后结果都是正数。这样，错误就不会因为正负抵消而被“隐藏”。</a:t>
                </a:r>
                <a:r>
                  <a:rPr lang="en-US" altLang="zh-CN" sz="1200" dirty="0"/>
                  <a:t>(+1)²</a:t>
                </a:r>
              </a:p>
              <a:p>
                <a:pPr>
                  <a:lnSpc>
                    <a:spcPct val="120000"/>
                  </a:lnSpc>
                </a:pPr>
                <a:r>
                  <a:rPr lang="en-US" altLang="zh-CN" sz="1200" dirty="0"/>
                  <a:t>2</a:t>
                </a:r>
                <a:r>
                  <a:rPr lang="en-US" altLang="zh-CN" sz="1200" dirty="0" smtClean="0"/>
                  <a:t>.“</a:t>
                </a:r>
                <a:r>
                  <a:rPr lang="zh-CN" altLang="en-US" sz="1200" dirty="0"/>
                  <a:t>严惩”重大失误 </a:t>
                </a:r>
                <a:r>
                  <a:rPr lang="en-US" altLang="zh-CN" sz="1200" dirty="0"/>
                  <a:t>(</a:t>
                </a:r>
                <a:r>
                  <a:rPr lang="zh-CN" altLang="en-US" sz="1200" dirty="0"/>
                  <a:t>放大效应</a:t>
                </a:r>
                <a:r>
                  <a:rPr lang="en-US" altLang="zh-CN" sz="1200" dirty="0"/>
                  <a:t>)</a:t>
                </a:r>
                <a:r>
                  <a:rPr lang="zh-CN" altLang="en-US" sz="1200" dirty="0" smtClean="0"/>
                  <a:t>：如果</a:t>
                </a:r>
                <a:r>
                  <a:rPr lang="zh-CN" altLang="en-US" sz="1200" dirty="0"/>
                  <a:t>差别是</a:t>
                </a:r>
                <a:r>
                  <a:rPr lang="en-US" altLang="zh-CN" sz="1200" dirty="0"/>
                  <a:t>1</a:t>
                </a:r>
                <a:r>
                  <a:rPr lang="zh-CN" altLang="en-US" sz="1200" dirty="0"/>
                  <a:t>，平方误差是 </a:t>
                </a:r>
                <a:r>
                  <a:rPr lang="en-US" altLang="zh-CN" sz="1200" dirty="0"/>
                  <a:t>1 (1²=1)</a:t>
                </a:r>
                <a:r>
                  <a:rPr lang="zh-CN" altLang="en-US" sz="1200" dirty="0"/>
                  <a:t>。</a:t>
                </a:r>
              </a:p>
              <a:p>
                <a:pPr>
                  <a:lnSpc>
                    <a:spcPct val="120000"/>
                  </a:lnSpc>
                </a:pPr>
                <a:r>
                  <a:rPr lang="zh-CN" altLang="en-US" sz="1200" dirty="0"/>
                  <a:t>如果差别是</a:t>
                </a:r>
                <a:r>
                  <a:rPr lang="en-US" altLang="zh-CN" sz="1200" dirty="0"/>
                  <a:t>3</a:t>
                </a:r>
                <a:r>
                  <a:rPr lang="zh-CN" altLang="en-US" sz="1200" dirty="0"/>
                  <a:t>，平方误差是 </a:t>
                </a:r>
                <a:r>
                  <a:rPr lang="en-US" altLang="zh-CN" sz="1200" dirty="0"/>
                  <a:t>9 (3²=9)</a:t>
                </a:r>
                <a:r>
                  <a:rPr lang="zh-CN" altLang="en-US" sz="1200" dirty="0"/>
                  <a:t>！</a:t>
                </a:r>
              </a:p>
              <a:p>
                <a:pPr>
                  <a:lnSpc>
                    <a:spcPct val="120000"/>
                  </a:lnSpc>
                </a:pPr>
                <a:r>
                  <a:rPr lang="zh-CN" altLang="en-US" sz="1200" dirty="0"/>
                  <a:t>如果差别是</a:t>
                </a:r>
                <a:r>
                  <a:rPr lang="en-US" altLang="zh-CN" sz="1200" dirty="0"/>
                  <a:t>10</a:t>
                </a:r>
                <a:r>
                  <a:rPr lang="zh-CN" altLang="en-US" sz="1200" dirty="0"/>
                  <a:t>，平方误差是 </a:t>
                </a:r>
                <a:r>
                  <a:rPr lang="en-US" altLang="zh-CN" sz="1200" dirty="0"/>
                  <a:t>100 (10²=100)</a:t>
                </a:r>
                <a:r>
                  <a:rPr lang="zh-CN" altLang="en-US" sz="1200" dirty="0"/>
                  <a:t>！</a:t>
                </a:r>
              </a:p>
              <a:p>
                <a:pPr>
                  <a:lnSpc>
                    <a:spcPct val="120000"/>
                  </a:lnSpc>
                </a:pPr>
                <a:r>
                  <a:rPr lang="zh-CN" altLang="en-US" sz="1200" dirty="0"/>
                  <a:t>平方误差对越大的错误给予越大的“惩罚”值。 这非常符合“小蓝”的生存需求：一次致命的判断失误远比十次微小的判断失误更可怕。它促使“小蓝”优先去修正那些会导致“灾难性”后果的判断</a:t>
                </a:r>
                <a:r>
                  <a:rPr lang="zh-CN" altLang="en-US" sz="1200" dirty="0" smtClean="0"/>
                  <a:t>。</a:t>
                </a:r>
                <a:endParaRPr lang="zh-CN" altLang="en-US" sz="1200" dirty="0"/>
              </a:p>
            </p:txBody>
          </p:sp>
        </p:grpSp>
      </p:grpSp>
      <p:pic>
        <p:nvPicPr>
          <p:cNvPr id="62" name="图片 6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3651" y="1042728"/>
            <a:ext cx="4776604" cy="2682893"/>
          </a:xfrm>
          <a:prstGeom prst="rect">
            <a:avLst/>
          </a:prstGeom>
        </p:spPr>
      </p:pic>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3651" y="3842986"/>
            <a:ext cx="4776604" cy="268289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47528" y="228664"/>
            <a:ext cx="11278712" cy="438582"/>
          </a:xfrm>
        </p:spPr>
        <p:txBody>
          <a:bodyPr/>
          <a:lstStyle/>
          <a:p>
            <a:r>
              <a:rPr lang="zh-CN" altLang="en-US" dirty="0" smtClean="0"/>
              <a:t>知错</a:t>
            </a:r>
            <a:r>
              <a:rPr lang="en-US" altLang="zh-CN" dirty="0" smtClean="0"/>
              <a:t>(</a:t>
            </a:r>
            <a:r>
              <a:rPr lang="zh-CN" altLang="en-US" dirty="0" smtClean="0"/>
              <a:t>认知</a:t>
            </a:r>
            <a:r>
              <a:rPr lang="en-US" altLang="zh-CN" dirty="0" smtClean="0"/>
              <a:t>)</a:t>
            </a:r>
            <a:r>
              <a:rPr lang="zh-CN" altLang="en-US" dirty="0" smtClean="0"/>
              <a:t> </a:t>
            </a:r>
            <a:r>
              <a:rPr lang="en-US" altLang="zh-CN" dirty="0" smtClean="0"/>
              <a:t>– </a:t>
            </a:r>
            <a:r>
              <a:rPr lang="zh-CN" altLang="en-US" dirty="0" smtClean="0"/>
              <a:t>方差代价函数</a:t>
            </a:r>
            <a:endParaRPr lang="zh-CN" altLang="en-US" dirty="0"/>
          </a:p>
        </p:txBody>
      </p:sp>
      <p:cxnSp>
        <p:nvCxnSpPr>
          <p:cNvPr id="44" name="直接连接符 43"/>
          <p:cNvCxnSpPr/>
          <p:nvPr/>
        </p:nvCxnSpPr>
        <p:spPr>
          <a:xfrm flipV="1">
            <a:off x="5843019" y="1682151"/>
            <a:ext cx="5710389" cy="26119"/>
          </a:xfrm>
          <a:prstGeom prst="line">
            <a:avLst/>
          </a:prstGeom>
          <a:ln w="6350">
            <a:solidFill>
              <a:schemeClr val="tx2">
                <a:alpha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45" name="Text3"/>
          <p:cNvSpPr/>
          <p:nvPr/>
        </p:nvSpPr>
        <p:spPr>
          <a:xfrm>
            <a:off x="5721780" y="1042728"/>
            <a:ext cx="6091740" cy="1113560"/>
          </a:xfrm>
          <a:prstGeom prst="rect">
            <a:avLst/>
          </a:prstGeom>
        </p:spPr>
        <p:txBody>
          <a:bodyPr wrap="square" lIns="91440" tIns="45720" rIns="91440" bIns="45720" anchor="t" anchorCtr="0">
            <a:noAutofit/>
          </a:bodyPr>
          <a:lstStyle/>
          <a:p>
            <a:r>
              <a:rPr lang="zh-CN" altLang="en-US" sz="1100" dirty="0"/>
              <a:t>我们知道了，“小蓝”通过计算平方误差，能更科学地衡量自己对“豆豆”毒性判断的失误程度。失误越大，平方误差这个“代价”就越大。</a:t>
            </a:r>
          </a:p>
          <a:p>
            <a:r>
              <a:rPr lang="zh-CN" altLang="en-US" sz="1100" b="1" dirty="0"/>
              <a:t>“小蓝”的目标是：调整自己的</a:t>
            </a:r>
            <a:r>
              <a:rPr lang="zh-CN" altLang="en-US" sz="1100" b="1" dirty="0" smtClean="0"/>
              <a:t>“认知标准”</a:t>
            </a:r>
            <a:r>
              <a:rPr lang="zh-CN" altLang="en-US" sz="1100" b="1" dirty="0"/>
              <a:t>（也就是权重 </a:t>
            </a:r>
            <a:r>
              <a:rPr lang="en-US" altLang="zh-CN" sz="1100" b="1" dirty="0"/>
              <a:t>w</a:t>
            </a:r>
            <a:r>
              <a:rPr lang="zh-CN" altLang="en-US" sz="1100" b="1" dirty="0"/>
              <a:t>），让这个“代价”尽可能小。</a:t>
            </a:r>
            <a:endParaRPr lang="en-US" altLang="zh-CN" sz="1100" b="1" dirty="0"/>
          </a:p>
        </p:txBody>
      </p:sp>
      <p:grpSp>
        <p:nvGrpSpPr>
          <p:cNvPr id="28" name="组合 27"/>
          <p:cNvGrpSpPr/>
          <p:nvPr/>
        </p:nvGrpSpPr>
        <p:grpSpPr>
          <a:xfrm>
            <a:off x="5606044" y="1711648"/>
            <a:ext cx="6053271" cy="4473491"/>
            <a:chOff x="4906152" y="2169224"/>
            <a:chExt cx="6053271" cy="4473491"/>
          </a:xfrm>
        </p:grpSpPr>
        <p:grpSp>
          <p:nvGrpSpPr>
            <p:cNvPr id="46" name="组合 45"/>
            <p:cNvGrpSpPr/>
            <p:nvPr/>
          </p:nvGrpSpPr>
          <p:grpSpPr>
            <a:xfrm>
              <a:off x="4906152" y="2169224"/>
              <a:ext cx="6053271" cy="1352467"/>
              <a:chOff x="4906152" y="1345896"/>
              <a:chExt cx="6053271" cy="1352467"/>
            </a:xfrm>
          </p:grpSpPr>
          <p:sp>
            <p:nvSpPr>
              <p:cNvPr id="58" name="Number1"/>
              <p:cNvSpPr txBox="1"/>
              <p:nvPr/>
            </p:nvSpPr>
            <p:spPr>
              <a:xfrm>
                <a:off x="4906152" y="1367417"/>
                <a:ext cx="972669" cy="923330"/>
              </a:xfrm>
              <a:prstGeom prst="rect">
                <a:avLst/>
              </a:prstGeom>
              <a:no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spAutoFit/>
              </a:bodyPr>
              <a:lstStyle>
                <a:defPPr>
                  <a:defRPr lang="zh-CN"/>
                </a:defPPr>
                <a:lvl1pPr algn="ctr" defTabSz="914400">
                  <a:defRPr sz="1400" b="1">
                    <a:solidFill>
                      <a:schemeClr val="tx1">
                        <a:lumMod val="90000"/>
                        <a:lumOff val="1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zh-CN" sz="5400" dirty="0">
                    <a:solidFill>
                      <a:schemeClr val="tx1"/>
                    </a:solidFill>
                  </a:rPr>
                  <a:t>1</a:t>
                </a:r>
                <a:endParaRPr lang="zh-CN" altLang="en-US" sz="5400" dirty="0">
                  <a:solidFill>
                    <a:schemeClr val="tx1"/>
                  </a:solidFill>
                </a:endParaRPr>
              </a:p>
            </p:txBody>
          </p:sp>
          <p:sp>
            <p:nvSpPr>
              <p:cNvPr id="59" name="Bullet1"/>
              <p:cNvSpPr txBox="1"/>
              <p:nvPr/>
            </p:nvSpPr>
            <p:spPr>
              <a:xfrm>
                <a:off x="5783082" y="1345896"/>
                <a:ext cx="4258076" cy="467585"/>
              </a:xfrm>
              <a:prstGeom prst="rect">
                <a:avLst/>
              </a:prstGeom>
              <a:no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normAutofit/>
              </a:bodyPr>
              <a:lstStyle>
                <a:defPPr>
                  <a:defRPr lang="zh-CN"/>
                </a:defPPr>
                <a:lvl1pPr algn="ctr" defTabSz="914400">
                  <a:defRPr sz="1400" b="1">
                    <a:solidFill>
                      <a:schemeClr val="tx1">
                        <a:lumMod val="90000"/>
                        <a:lumOff val="1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zh-CN" altLang="en-US" dirty="0"/>
                  <a:t>聚焦一个</a:t>
                </a:r>
                <a:r>
                  <a:rPr lang="zh-CN" altLang="en-US" dirty="0" smtClean="0"/>
                  <a:t>“豆豆”</a:t>
                </a:r>
                <a:endParaRPr lang="en-US" altLang="zh-CN" sz="1800" dirty="0">
                  <a:solidFill>
                    <a:schemeClr val="tx1"/>
                  </a:solidFill>
                </a:endParaRPr>
              </a:p>
            </p:txBody>
          </p:sp>
          <p:sp>
            <p:nvSpPr>
              <p:cNvPr id="61" name="Text1"/>
              <p:cNvSpPr/>
              <p:nvPr/>
            </p:nvSpPr>
            <p:spPr>
              <a:xfrm>
                <a:off x="5817582" y="1873862"/>
                <a:ext cx="5141841" cy="824501"/>
              </a:xfrm>
              <a:prstGeom prst="rect">
                <a:avLst/>
              </a:prstGeom>
            </p:spPr>
            <p:txBody>
              <a:bodyPr wrap="square" lIns="91440" tIns="45720" rIns="91440" bIns="45720" anchor="t" anchorCtr="0">
                <a:noAutofit/>
              </a:bodyPr>
              <a:lstStyle/>
              <a:p>
                <a:r>
                  <a:rPr lang="zh-CN" altLang="en-US" sz="1000" dirty="0"/>
                  <a:t>假设“小蓝”遇到了一个特定的“豆豆”</a:t>
                </a:r>
                <a:r>
                  <a:rPr lang="zh-CN" altLang="en-US" sz="1000" dirty="0" smtClean="0"/>
                  <a:t>。</a:t>
                </a:r>
                <a:endParaRPr lang="en-US" altLang="zh-CN" sz="1000" dirty="0" smtClean="0"/>
              </a:p>
              <a:p>
                <a:r>
                  <a:rPr lang="zh-CN" altLang="en-US" sz="1000" dirty="0" smtClean="0"/>
                  <a:t>这个</a:t>
                </a:r>
                <a:r>
                  <a:rPr lang="zh-CN" altLang="en-US" sz="1000" dirty="0"/>
                  <a:t>“豆豆”的大小 </a:t>
                </a:r>
                <a:r>
                  <a:rPr lang="en-US" altLang="zh-CN" sz="1000" dirty="0"/>
                  <a:t>x </a:t>
                </a:r>
                <a:r>
                  <a:rPr lang="zh-CN" altLang="en-US" sz="1000" dirty="0"/>
                  <a:t>是 </a:t>
                </a:r>
                <a:r>
                  <a:rPr lang="en-US" altLang="zh-CN" sz="1000" dirty="0"/>
                  <a:t>0.4 </a:t>
                </a:r>
                <a:r>
                  <a:rPr lang="en-US" altLang="zh-CN" sz="1000" dirty="0" smtClean="0"/>
                  <a:t>(X</a:t>
                </a:r>
                <a:r>
                  <a:rPr lang="zh-CN" altLang="en-US" sz="1000" dirty="0"/>
                  <a:t>轴</a:t>
                </a:r>
                <a:r>
                  <a:rPr lang="en-US" altLang="zh-CN" sz="1000" dirty="0"/>
                  <a:t>)</a:t>
                </a:r>
                <a:r>
                  <a:rPr lang="zh-CN" altLang="en-US" sz="1000" dirty="0"/>
                  <a:t>。</a:t>
                </a:r>
              </a:p>
              <a:p>
                <a:r>
                  <a:rPr lang="zh-CN" altLang="en-US" sz="1000" dirty="0"/>
                  <a:t>通过某种</a:t>
                </a:r>
                <a:r>
                  <a:rPr lang="zh-CN" altLang="en-US" sz="1000" dirty="0" smtClean="0"/>
                  <a:t>方式“小蓝”</a:t>
                </a:r>
                <a:r>
                  <a:rPr lang="zh-CN" altLang="en-US" sz="1000" dirty="0"/>
                  <a:t>知道这颗豆豆的真实毒性 </a:t>
                </a:r>
                <a:r>
                  <a:rPr lang="en-US" altLang="zh-CN" sz="1000" dirty="0" smtClean="0"/>
                  <a:t>y</a:t>
                </a:r>
                <a:r>
                  <a:rPr lang="en-US" altLang="zh-CN" sz="1000" dirty="0"/>
                  <a:t> </a:t>
                </a:r>
                <a:r>
                  <a:rPr lang="zh-CN" altLang="en-US" sz="1000" dirty="0" smtClean="0"/>
                  <a:t>是</a:t>
                </a:r>
                <a:r>
                  <a:rPr lang="zh-CN" altLang="en-US" sz="1000" dirty="0"/>
                  <a:t> </a:t>
                </a:r>
                <a:r>
                  <a:rPr lang="en-US" altLang="zh-CN" sz="1000" dirty="0"/>
                  <a:t>0.68 </a:t>
                </a:r>
                <a:r>
                  <a:rPr lang="en-US" altLang="zh-CN" sz="1000" dirty="0" smtClean="0"/>
                  <a:t>(Y</a:t>
                </a:r>
                <a:r>
                  <a:rPr lang="zh-CN" altLang="en-US" sz="1000" dirty="0" smtClean="0"/>
                  <a:t>轴空心圆点</a:t>
                </a:r>
                <a:r>
                  <a:rPr lang="en-US" altLang="zh-CN" sz="1000" dirty="0" smtClean="0"/>
                  <a:t>)</a:t>
                </a:r>
                <a:r>
                  <a:rPr lang="zh-CN" altLang="en-US" sz="1000" dirty="0"/>
                  <a:t>。</a:t>
                </a:r>
              </a:p>
              <a:p>
                <a:r>
                  <a:rPr lang="zh-CN" altLang="en-US" sz="1000" dirty="0"/>
                  <a:t>“小蓝”当前的“判断模型”很简单：预测毒性 </a:t>
                </a:r>
                <a:r>
                  <a:rPr lang="en-US" altLang="zh-CN" sz="1000" dirty="0" smtClean="0"/>
                  <a:t>y_</a:t>
                </a:r>
                <a:r>
                  <a:rPr lang="zh-CN" altLang="en-US" sz="1000" dirty="0"/>
                  <a:t>预测</a:t>
                </a:r>
                <a:r>
                  <a:rPr lang="zh-CN" altLang="en-US" sz="1000" dirty="0" smtClean="0"/>
                  <a:t> </a:t>
                </a:r>
                <a:r>
                  <a:rPr lang="en-US" altLang="zh-CN" sz="1000" dirty="0"/>
                  <a:t>= w * x (</a:t>
                </a:r>
                <a:r>
                  <a:rPr lang="zh-CN" altLang="en-US" sz="1000" dirty="0"/>
                  <a:t>对应图中的斜线 </a:t>
                </a:r>
                <a:r>
                  <a:rPr lang="en-US" altLang="zh-CN" sz="1000" dirty="0"/>
                  <a:t>y=</a:t>
                </a:r>
                <a:r>
                  <a:rPr lang="en-US" altLang="zh-CN" sz="1000" dirty="0" err="1"/>
                  <a:t>wx</a:t>
                </a:r>
                <a:r>
                  <a:rPr lang="en-US" altLang="zh-CN" sz="1000" dirty="0"/>
                  <a:t>)</a:t>
                </a:r>
                <a:r>
                  <a:rPr lang="zh-CN" altLang="en-US" sz="1000" dirty="0"/>
                  <a:t>。这里的 </a:t>
                </a:r>
                <a:r>
                  <a:rPr lang="en-US" altLang="zh-CN" sz="1000" dirty="0"/>
                  <a:t>w </a:t>
                </a:r>
                <a:r>
                  <a:rPr lang="zh-CN" altLang="en-US" sz="1000" dirty="0"/>
                  <a:t>是“小蓝”大脑里对“大小”这个特征赋予的“重要性”或“判断系数”。</a:t>
                </a:r>
                <a:endParaRPr lang="en-US" altLang="zh-CN" sz="1000" dirty="0"/>
              </a:p>
            </p:txBody>
          </p:sp>
        </p:grpSp>
        <p:grpSp>
          <p:nvGrpSpPr>
            <p:cNvPr id="47" name="组合 46"/>
            <p:cNvGrpSpPr/>
            <p:nvPr/>
          </p:nvGrpSpPr>
          <p:grpSpPr>
            <a:xfrm>
              <a:off x="5086716" y="3886944"/>
              <a:ext cx="5872707" cy="2755771"/>
              <a:chOff x="5086716" y="3063616"/>
              <a:chExt cx="5872707" cy="2755771"/>
            </a:xfrm>
          </p:grpSpPr>
          <p:cxnSp>
            <p:nvCxnSpPr>
              <p:cNvPr id="53" name="直接连接符 52"/>
              <p:cNvCxnSpPr/>
              <p:nvPr/>
            </p:nvCxnSpPr>
            <p:spPr>
              <a:xfrm rot="5400000" flipV="1">
                <a:off x="7626350" y="1108755"/>
                <a:ext cx="0" cy="3909722"/>
              </a:xfrm>
              <a:prstGeom prst="line">
                <a:avLst/>
              </a:prstGeom>
              <a:ln w="6350">
                <a:solidFill>
                  <a:schemeClr val="accent1"/>
                </a:solidFill>
                <a:tailEnd type="oval"/>
              </a:ln>
            </p:spPr>
            <p:style>
              <a:lnRef idx="1">
                <a:schemeClr val="accent1"/>
              </a:lnRef>
              <a:fillRef idx="0">
                <a:schemeClr val="accent1"/>
              </a:fillRef>
              <a:effectRef idx="0">
                <a:schemeClr val="accent1"/>
              </a:effectRef>
              <a:fontRef idx="minor">
                <a:schemeClr val="tx1"/>
              </a:fontRef>
            </p:style>
          </p:cxnSp>
          <p:grpSp>
            <p:nvGrpSpPr>
              <p:cNvPr id="54" name="组合 53"/>
              <p:cNvGrpSpPr/>
              <p:nvPr/>
            </p:nvGrpSpPr>
            <p:grpSpPr>
              <a:xfrm>
                <a:off x="5086716" y="3086361"/>
                <a:ext cx="5872707" cy="2733026"/>
                <a:chOff x="5144591" y="3086361"/>
                <a:chExt cx="5872707" cy="2733026"/>
              </a:xfrm>
            </p:grpSpPr>
            <p:sp>
              <p:nvSpPr>
                <p:cNvPr id="55" name="Number2"/>
                <p:cNvSpPr txBox="1"/>
                <p:nvPr/>
              </p:nvSpPr>
              <p:spPr>
                <a:xfrm>
                  <a:off x="5144591" y="3181502"/>
                  <a:ext cx="972669" cy="923330"/>
                </a:xfrm>
                <a:prstGeom prst="rect">
                  <a:avLst/>
                </a:prstGeom>
                <a:no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spAutoFit/>
                </a:bodyPr>
                <a:lstStyle>
                  <a:defPPr>
                    <a:defRPr lang="zh-CN"/>
                  </a:defPPr>
                  <a:lvl1pPr algn="ctr" defTabSz="914400">
                    <a:defRPr sz="1400" b="1">
                      <a:solidFill>
                        <a:schemeClr val="tx1">
                          <a:lumMod val="90000"/>
                          <a:lumOff val="1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zh-CN" sz="5400" dirty="0">
                      <a:solidFill>
                        <a:schemeClr val="accent1"/>
                      </a:solidFill>
                    </a:rPr>
                    <a:t>2</a:t>
                  </a:r>
                  <a:endParaRPr lang="zh-CN" altLang="en-US" sz="5400" dirty="0">
                    <a:solidFill>
                      <a:schemeClr val="accent1"/>
                    </a:solidFill>
                  </a:endParaRPr>
                </a:p>
              </p:txBody>
            </p:sp>
            <p:sp>
              <p:nvSpPr>
                <p:cNvPr id="56" name="Bullet2"/>
                <p:cNvSpPr txBox="1"/>
                <p:nvPr/>
              </p:nvSpPr>
              <p:spPr>
                <a:xfrm>
                  <a:off x="6081903" y="3086361"/>
                  <a:ext cx="3477533" cy="467585"/>
                </a:xfrm>
                <a:prstGeom prst="rect">
                  <a:avLst/>
                </a:prstGeom>
                <a:no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normAutofit/>
                </a:bodyPr>
                <a:lstStyle>
                  <a:defPPr>
                    <a:defRPr lang="zh-CN"/>
                  </a:defPPr>
                  <a:lvl1pPr algn="ctr" defTabSz="914400">
                    <a:defRPr sz="1400" b="1">
                      <a:solidFill>
                        <a:schemeClr val="tx1">
                          <a:lumMod val="90000"/>
                          <a:lumOff val="1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zh-CN" altLang="en-US" dirty="0"/>
                    <a:t>量化“小蓝”的失误：构建损失函数 </a:t>
                  </a:r>
                  <a:endParaRPr lang="en-US" altLang="zh-CN" sz="1800" dirty="0">
                    <a:solidFill>
                      <a:schemeClr val="tx1"/>
                    </a:solidFill>
                  </a:endParaRPr>
                </a:p>
              </p:txBody>
            </p:sp>
            <p:sp>
              <p:nvSpPr>
                <p:cNvPr id="57" name="Text2"/>
                <p:cNvSpPr/>
                <p:nvPr/>
              </p:nvSpPr>
              <p:spPr>
                <a:xfrm>
                  <a:off x="6115947" y="3589118"/>
                  <a:ext cx="4901351" cy="2230269"/>
                </a:xfrm>
                <a:prstGeom prst="rect">
                  <a:avLst/>
                </a:prstGeom>
              </p:spPr>
              <p:txBody>
                <a:bodyPr wrap="square" lIns="91440" tIns="45720" rIns="91440" bIns="45720" anchor="t" anchorCtr="0">
                  <a:noAutofit/>
                </a:bodyPr>
                <a:lstStyle/>
                <a:p>
                  <a:r>
                    <a:rPr lang="zh-CN" altLang="en-US" sz="1000" dirty="0"/>
                    <a:t>对于这颗大小为 </a:t>
                  </a:r>
                  <a:r>
                    <a:rPr lang="en-US" altLang="zh-CN" sz="1000" dirty="0"/>
                    <a:t>x=0.4 </a:t>
                  </a:r>
                  <a:r>
                    <a:rPr lang="zh-CN" altLang="en-US" sz="1000" dirty="0"/>
                    <a:t>的豆豆，“小蓝”的预测毒性就是 </a:t>
                  </a:r>
                  <a:r>
                    <a:rPr lang="en-US" altLang="zh-CN" sz="1000" dirty="0"/>
                    <a:t>y_</a:t>
                  </a:r>
                  <a:r>
                    <a:rPr lang="zh-CN" altLang="en-US" sz="1000" dirty="0"/>
                    <a:t>预测 </a:t>
                  </a:r>
                  <a:r>
                    <a:rPr lang="en-US" altLang="zh-CN" sz="1000" dirty="0"/>
                    <a:t>= w * 0.4</a:t>
                  </a:r>
                  <a:r>
                    <a:rPr lang="zh-CN" altLang="en-US" sz="1000" dirty="0"/>
                    <a:t>。</a:t>
                  </a:r>
                </a:p>
                <a:p>
                  <a:r>
                    <a:rPr lang="zh-CN" altLang="en-US" sz="1000" dirty="0"/>
                    <a:t>那么，它这次判断的平方误差 </a:t>
                  </a:r>
                  <a:r>
                    <a:rPr lang="en-US" altLang="zh-CN" sz="1000" dirty="0"/>
                    <a:t>(</a:t>
                  </a:r>
                  <a:r>
                    <a:rPr lang="zh-CN" altLang="en-US" sz="1000" dirty="0"/>
                    <a:t>我们称之为损失函数 </a:t>
                  </a:r>
                  <a:r>
                    <a:rPr lang="en-US" altLang="zh-CN" sz="1000" dirty="0" smtClean="0"/>
                    <a:t>e</a:t>
                  </a:r>
                  <a:r>
                    <a:rPr lang="zh-CN" altLang="en-US" sz="1000" dirty="0" smtClean="0"/>
                    <a:t>，</a:t>
                  </a:r>
                  <a:r>
                    <a:rPr lang="zh-CN" altLang="en-US" sz="1000" dirty="0"/>
                    <a:t>针对这一个豆豆的损失</a:t>
                  </a:r>
                  <a:r>
                    <a:rPr lang="en-US" altLang="zh-CN" sz="1000" dirty="0"/>
                    <a:t>) </a:t>
                  </a:r>
                  <a:r>
                    <a:rPr lang="zh-CN" altLang="en-US" sz="1000" dirty="0"/>
                    <a:t>是多少呢</a:t>
                  </a:r>
                  <a:r>
                    <a:rPr lang="zh-CN" altLang="en-US" sz="1000" dirty="0" smtClean="0"/>
                    <a:t>？</a:t>
                  </a:r>
                  <a:endParaRPr lang="en-US" altLang="zh-CN" sz="1000" dirty="0" smtClean="0"/>
                </a:p>
                <a:p>
                  <a:r>
                    <a:rPr lang="en-US" altLang="zh-CN" sz="1000" b="1" dirty="0" smtClean="0"/>
                    <a:t>e </a:t>
                  </a:r>
                  <a:r>
                    <a:rPr lang="en-US" altLang="zh-CN" sz="1000" b="1" dirty="0"/>
                    <a:t>= (y_</a:t>
                  </a:r>
                  <a:r>
                    <a:rPr lang="zh-CN" altLang="en-US" sz="1000" b="1" dirty="0"/>
                    <a:t>真实 </a:t>
                  </a:r>
                  <a:r>
                    <a:rPr lang="en-US" altLang="zh-CN" sz="1000" b="1" dirty="0"/>
                    <a:t>- y_</a:t>
                  </a:r>
                  <a:r>
                    <a:rPr lang="zh-CN" altLang="en-US" sz="1000" b="1" dirty="0"/>
                    <a:t>预测</a:t>
                  </a:r>
                  <a:r>
                    <a:rPr lang="en-US" altLang="zh-CN" sz="1000" b="1" dirty="0"/>
                    <a:t>)² </a:t>
                  </a:r>
                  <a:r>
                    <a:rPr lang="zh-CN" altLang="en-US" sz="1000" b="1" dirty="0"/>
                    <a:t>代入具体数值</a:t>
                  </a:r>
                  <a:r>
                    <a:rPr lang="zh-CN" altLang="en-US" sz="1000" b="1" dirty="0" smtClean="0"/>
                    <a:t>：</a:t>
                  </a:r>
                  <a:r>
                    <a:rPr lang="en-US" altLang="zh-CN" sz="1000" b="1" dirty="0" smtClean="0"/>
                    <a:t>e </a:t>
                  </a:r>
                  <a:r>
                    <a:rPr lang="en-US" altLang="zh-CN" sz="1000" b="1" dirty="0"/>
                    <a:t>= (0.68 - w * 0.4)²</a:t>
                  </a:r>
                </a:p>
                <a:p>
                  <a:r>
                    <a:rPr lang="zh-CN" altLang="en-US" sz="1000" dirty="0"/>
                    <a:t>关键洞察：</a:t>
                  </a:r>
                  <a:r>
                    <a:rPr lang="zh-CN" altLang="en-US" sz="1000" b="1" dirty="0"/>
                    <a:t>损失 </a:t>
                  </a:r>
                  <a:r>
                    <a:rPr lang="en-US" altLang="zh-CN" sz="1000" b="1" dirty="0" smtClean="0"/>
                    <a:t>e</a:t>
                  </a:r>
                  <a:r>
                    <a:rPr lang="en-US" altLang="zh-CN" sz="1000" b="1" dirty="0"/>
                    <a:t> </a:t>
                  </a:r>
                  <a:r>
                    <a:rPr lang="zh-CN" altLang="en-US" sz="1000" b="1" dirty="0"/>
                    <a:t>是权重 </a:t>
                  </a:r>
                  <a:r>
                    <a:rPr lang="en-US" altLang="zh-CN" sz="1000" b="1" dirty="0"/>
                    <a:t>w </a:t>
                  </a:r>
                  <a:r>
                    <a:rPr lang="zh-CN" altLang="en-US" sz="1000" b="1" dirty="0"/>
                    <a:t>的函数</a:t>
                  </a:r>
                  <a:r>
                    <a:rPr lang="zh-CN" altLang="en-US" sz="1000" b="1" dirty="0" smtClean="0"/>
                    <a:t>！</a:t>
                  </a:r>
                  <a:r>
                    <a:rPr lang="en-US" altLang="zh-CN" sz="1000" b="1" dirty="0" smtClean="0"/>
                    <a:t>(</a:t>
                  </a:r>
                  <a:r>
                    <a:rPr lang="zh-CN" altLang="en-US" sz="1000" b="1" dirty="0" smtClean="0"/>
                    <a:t>对于</a:t>
                  </a:r>
                  <a:r>
                    <a:rPr lang="zh-CN" altLang="en-US" sz="1000" b="1" dirty="0"/>
                    <a:t>这颗特定的豆豆，它的大小 </a:t>
                  </a:r>
                  <a:r>
                    <a:rPr lang="en-US" altLang="zh-CN" sz="1000" b="1" dirty="0"/>
                    <a:t>x=0.4 </a:t>
                  </a:r>
                  <a:r>
                    <a:rPr lang="zh-CN" altLang="en-US" sz="1000" b="1" dirty="0"/>
                    <a:t>和真实毒性 </a:t>
                  </a:r>
                  <a:r>
                    <a:rPr lang="en-US" altLang="zh-CN" sz="1000" b="1" dirty="0"/>
                    <a:t>y_</a:t>
                  </a:r>
                  <a:r>
                    <a:rPr lang="zh-CN" altLang="en-US" sz="1000" b="1" dirty="0"/>
                    <a:t>真实</a:t>
                  </a:r>
                  <a:r>
                    <a:rPr lang="en-US" altLang="zh-CN" sz="1000" b="1" dirty="0"/>
                    <a:t>=0.68 </a:t>
                  </a:r>
                  <a:r>
                    <a:rPr lang="zh-CN" altLang="en-US" sz="1000" b="1" dirty="0"/>
                    <a:t>都是已知的、固定</a:t>
                  </a:r>
                  <a:r>
                    <a:rPr lang="zh-CN" altLang="en-US" sz="1000" b="1" dirty="0" smtClean="0"/>
                    <a:t>的</a:t>
                  </a:r>
                  <a:r>
                    <a:rPr lang="en-US" altLang="zh-CN" sz="1000" b="1" dirty="0" smtClean="0"/>
                    <a:t>)</a:t>
                  </a:r>
                  <a:r>
                    <a:rPr lang="zh-CN" altLang="en-US" sz="1000" b="1" dirty="0" smtClean="0"/>
                    <a:t>。</a:t>
                  </a:r>
                  <a:endParaRPr lang="zh-CN" altLang="en-US" sz="1000" b="1" dirty="0"/>
                </a:p>
                <a:p>
                  <a:r>
                    <a:rPr lang="zh-CN" altLang="en-US" sz="1000" dirty="0"/>
                    <a:t>唯一能改变损失 </a:t>
                  </a:r>
                  <a:r>
                    <a:rPr lang="en-US" altLang="zh-CN" sz="1000" dirty="0" smtClean="0"/>
                    <a:t>e</a:t>
                  </a:r>
                  <a:r>
                    <a:rPr lang="en-US" altLang="zh-CN" sz="1000" dirty="0"/>
                    <a:t> </a:t>
                  </a:r>
                  <a:r>
                    <a:rPr lang="zh-CN" altLang="en-US" sz="1000" dirty="0"/>
                    <a:t>大小的，就是“小蓝”的</a:t>
                  </a:r>
                  <a:r>
                    <a:rPr lang="zh-CN" altLang="en-US" sz="1000" dirty="0" smtClean="0"/>
                    <a:t>“认知标准”</a:t>
                  </a:r>
                  <a:r>
                    <a:rPr lang="en-US" altLang="zh-CN" sz="1000" dirty="0" smtClean="0"/>
                    <a:t>- </a:t>
                  </a:r>
                  <a:r>
                    <a:rPr lang="zh-CN" altLang="en-US" sz="1000" dirty="0" smtClean="0"/>
                    <a:t>权重</a:t>
                  </a:r>
                  <a:r>
                    <a:rPr lang="zh-CN" altLang="en-US" sz="1000" dirty="0"/>
                    <a:t> </a:t>
                  </a:r>
                  <a:r>
                    <a:rPr lang="en-US" altLang="zh-CN" sz="1000" dirty="0"/>
                    <a:t>w</a:t>
                  </a:r>
                  <a:r>
                    <a:rPr lang="zh-CN" altLang="en-US" sz="1000" dirty="0"/>
                    <a:t>！</a:t>
                  </a:r>
                </a:p>
                <a:p>
                  <a:r>
                    <a:rPr lang="zh-CN" altLang="en-US" sz="1000" dirty="0"/>
                    <a:t>展开这个函数 </a:t>
                  </a:r>
                  <a:r>
                    <a:rPr lang="zh-CN" altLang="en-US" sz="1000" dirty="0" smtClean="0"/>
                    <a:t>：</a:t>
                  </a:r>
                  <a:endParaRPr lang="en-US" altLang="zh-CN" sz="1000" dirty="0" smtClean="0"/>
                </a:p>
                <a:p>
                  <a:r>
                    <a:rPr lang="en-US" altLang="zh-CN" sz="1000" dirty="0" smtClean="0"/>
                    <a:t>e(w</a:t>
                  </a:r>
                  <a:r>
                    <a:rPr lang="en-US" altLang="zh-CN" sz="1000" dirty="0"/>
                    <a:t>) = (0.68 - 0.4w)²</a:t>
                  </a:r>
                </a:p>
                <a:p>
                  <a:r>
                    <a:rPr lang="en-US" altLang="zh-CN" sz="1000" dirty="0" smtClean="0"/>
                    <a:t>e(w</a:t>
                  </a:r>
                  <a:r>
                    <a:rPr lang="en-US" altLang="zh-CN" sz="1000" dirty="0"/>
                    <a:t>) = 0.68² - 2 * 0.68 * 0.4w + (0.4w)²</a:t>
                  </a:r>
                </a:p>
                <a:p>
                  <a:r>
                    <a:rPr lang="en-US" altLang="zh-CN" sz="1000" dirty="0" smtClean="0"/>
                    <a:t>e(w</a:t>
                  </a:r>
                  <a:r>
                    <a:rPr lang="en-US" altLang="zh-CN" sz="1000" dirty="0"/>
                    <a:t>) = 0.4624 - 0.544w + 0.16w²</a:t>
                  </a:r>
                </a:p>
                <a:p>
                  <a:r>
                    <a:rPr lang="zh-CN" altLang="en-US" sz="1000" dirty="0"/>
                    <a:t>整理一下顺序，得到</a:t>
                  </a:r>
                  <a:r>
                    <a:rPr lang="zh-CN" altLang="en-US" sz="1000" dirty="0" smtClean="0"/>
                    <a:t>：</a:t>
                  </a:r>
                  <a:r>
                    <a:rPr lang="en-US" altLang="zh-CN" sz="1000" dirty="0" smtClean="0"/>
                    <a:t>e(w</a:t>
                  </a:r>
                  <a:r>
                    <a:rPr lang="en-US" altLang="zh-CN" sz="1000" dirty="0"/>
                    <a:t>) = 0.16w² - 0.544w + </a:t>
                  </a:r>
                  <a:r>
                    <a:rPr lang="en-US" altLang="zh-CN" sz="1000" dirty="0" smtClean="0"/>
                    <a:t>0.4624</a:t>
                  </a:r>
                </a:p>
                <a:p>
                  <a:r>
                    <a:rPr lang="zh-CN" altLang="en-US" sz="1000" b="1" dirty="0" smtClean="0"/>
                    <a:t>其本质就是 以</a:t>
                  </a:r>
                  <a:r>
                    <a:rPr lang="en-US" altLang="zh-CN" sz="1000" b="1" dirty="0" smtClean="0"/>
                    <a:t>w</a:t>
                  </a:r>
                  <a:r>
                    <a:rPr lang="zh-CN" altLang="en-US" sz="1000" b="1" dirty="0" smtClean="0"/>
                    <a:t>为自变量，以</a:t>
                  </a:r>
                  <a:r>
                    <a:rPr lang="en-US" altLang="zh-CN" sz="1000" b="1" dirty="0" smtClean="0"/>
                    <a:t>e</a:t>
                  </a:r>
                  <a:r>
                    <a:rPr lang="zh-CN" altLang="en-US" sz="1000" b="1" dirty="0" smtClean="0"/>
                    <a:t>为因变量的一元二次函数</a:t>
                  </a:r>
                  <a:endParaRPr lang="en-US" altLang="zh-CN" sz="1000" b="1" dirty="0"/>
                </a:p>
                <a:p>
                  <a:pPr>
                    <a:lnSpc>
                      <a:spcPct val="120000"/>
                    </a:lnSpc>
                  </a:pPr>
                  <a:endParaRPr lang="en-US" altLang="zh-CN" sz="1200" dirty="0"/>
                </a:p>
              </p:txBody>
            </p:sp>
          </p:grpSp>
        </p:grpSp>
      </p:gr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6872" y="1344600"/>
            <a:ext cx="5220540" cy="2610270"/>
          </a:xfrm>
          <a:prstGeom prst="rect">
            <a:avLst/>
          </a:prstGeom>
        </p:spPr>
      </p:pic>
      <p:pic>
        <p:nvPicPr>
          <p:cNvPr id="6" name="图片 5"/>
          <p:cNvPicPr>
            <a:picLocks noChangeAspect="1"/>
          </p:cNvPicPr>
          <p:nvPr/>
        </p:nvPicPr>
        <p:blipFill>
          <a:blip r:embed="rId4"/>
          <a:stretch>
            <a:fillRect/>
          </a:stretch>
        </p:blipFill>
        <p:spPr>
          <a:xfrm>
            <a:off x="387216" y="4470584"/>
            <a:ext cx="5218828" cy="1269262"/>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47528" y="228664"/>
            <a:ext cx="11278712" cy="406971"/>
          </a:xfrm>
        </p:spPr>
        <p:txBody>
          <a:bodyPr/>
          <a:lstStyle/>
          <a:p>
            <a:r>
              <a:rPr lang="zh-CN" altLang="en-US" dirty="0" smtClean="0"/>
              <a:t>在</a:t>
            </a:r>
            <a:r>
              <a:rPr lang="zh-CN" altLang="en-US" dirty="0"/>
              <a:t>“误差山谷”中寻找最佳</a:t>
            </a:r>
            <a:r>
              <a:rPr lang="zh-CN" altLang="en-US" dirty="0" smtClean="0"/>
              <a:t>“</a:t>
            </a:r>
            <a:r>
              <a:rPr lang="zh-CN" altLang="en-US" dirty="0"/>
              <a:t>认知</a:t>
            </a:r>
            <a:r>
              <a:rPr lang="zh-CN" altLang="en-US" dirty="0" smtClean="0"/>
              <a:t>标准</a:t>
            </a:r>
            <a:r>
              <a:rPr lang="zh-CN" altLang="en-US" dirty="0"/>
              <a:t> </a:t>
            </a:r>
            <a:r>
              <a:rPr lang="en-US" altLang="zh-CN" dirty="0"/>
              <a:t>(w)</a:t>
            </a:r>
            <a:endParaRPr lang="zh-CN" altLang="en-US" dirty="0"/>
          </a:p>
        </p:txBody>
      </p:sp>
      <p:grpSp>
        <p:nvGrpSpPr>
          <p:cNvPr id="28" name="组合 27"/>
          <p:cNvGrpSpPr/>
          <p:nvPr/>
        </p:nvGrpSpPr>
        <p:grpSpPr>
          <a:xfrm>
            <a:off x="5721780" y="1288967"/>
            <a:ext cx="5831628" cy="4215815"/>
            <a:chOff x="5026916" y="1746543"/>
            <a:chExt cx="5831628" cy="4215815"/>
          </a:xfrm>
        </p:grpSpPr>
        <p:grpSp>
          <p:nvGrpSpPr>
            <p:cNvPr id="46" name="组合 45"/>
            <p:cNvGrpSpPr/>
            <p:nvPr/>
          </p:nvGrpSpPr>
          <p:grpSpPr>
            <a:xfrm>
              <a:off x="5026916" y="1746543"/>
              <a:ext cx="5831628" cy="1901427"/>
              <a:chOff x="5026916" y="923215"/>
              <a:chExt cx="5831628" cy="1901427"/>
            </a:xfrm>
          </p:grpSpPr>
          <p:sp>
            <p:nvSpPr>
              <p:cNvPr id="58" name="Number1"/>
              <p:cNvSpPr txBox="1"/>
              <p:nvPr/>
            </p:nvSpPr>
            <p:spPr>
              <a:xfrm>
                <a:off x="5026916" y="944736"/>
                <a:ext cx="972669" cy="923330"/>
              </a:xfrm>
              <a:prstGeom prst="rect">
                <a:avLst/>
              </a:prstGeom>
              <a:no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spAutoFit/>
              </a:bodyPr>
              <a:lstStyle>
                <a:defPPr>
                  <a:defRPr lang="zh-CN"/>
                </a:defPPr>
                <a:lvl1pPr algn="ctr" defTabSz="914400">
                  <a:defRPr sz="1400" b="1">
                    <a:solidFill>
                      <a:schemeClr val="tx1">
                        <a:lumMod val="90000"/>
                        <a:lumOff val="1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zh-CN" sz="5400" dirty="0">
                    <a:solidFill>
                      <a:schemeClr val="tx1"/>
                    </a:solidFill>
                  </a:rPr>
                  <a:t>3</a:t>
                </a:r>
                <a:endParaRPr lang="zh-CN" altLang="en-US" sz="5400" dirty="0">
                  <a:solidFill>
                    <a:schemeClr val="tx1"/>
                  </a:solidFill>
                </a:endParaRPr>
              </a:p>
            </p:txBody>
          </p:sp>
          <p:sp>
            <p:nvSpPr>
              <p:cNvPr id="59" name="Bullet1"/>
              <p:cNvSpPr txBox="1"/>
              <p:nvPr/>
            </p:nvSpPr>
            <p:spPr>
              <a:xfrm>
                <a:off x="5998732" y="923215"/>
                <a:ext cx="4258076" cy="467585"/>
              </a:xfrm>
              <a:prstGeom prst="rect">
                <a:avLst/>
              </a:prstGeom>
              <a:no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normAutofit fontScale="92500"/>
              </a:bodyPr>
              <a:lstStyle>
                <a:defPPr>
                  <a:defRPr lang="zh-CN"/>
                </a:defPPr>
                <a:lvl1pPr algn="ctr" defTabSz="914400">
                  <a:defRPr sz="1400" b="1">
                    <a:solidFill>
                      <a:schemeClr val="tx1">
                        <a:lumMod val="90000"/>
                        <a:lumOff val="1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zh-CN" altLang="en-US" dirty="0"/>
                  <a:t>损失函数的“庐山真面目”：一个开口向上的“山谷”！</a:t>
                </a:r>
                <a:endParaRPr lang="en-US" altLang="zh-CN" sz="1800" dirty="0">
                  <a:solidFill>
                    <a:schemeClr val="tx1"/>
                  </a:solidFill>
                </a:endParaRPr>
              </a:p>
            </p:txBody>
          </p:sp>
          <p:sp>
            <p:nvSpPr>
              <p:cNvPr id="61" name="Text1"/>
              <p:cNvSpPr/>
              <p:nvPr/>
            </p:nvSpPr>
            <p:spPr>
              <a:xfrm>
                <a:off x="6033234" y="1451181"/>
                <a:ext cx="4825310" cy="1373461"/>
              </a:xfrm>
              <a:prstGeom prst="rect">
                <a:avLst/>
              </a:prstGeom>
            </p:spPr>
            <p:txBody>
              <a:bodyPr wrap="square" lIns="91440" tIns="45720" rIns="91440" bIns="45720" anchor="t" anchorCtr="0">
                <a:noAutofit/>
              </a:bodyPr>
              <a:lstStyle/>
              <a:p>
                <a:r>
                  <a:rPr lang="zh-CN" altLang="en-US" sz="1000" dirty="0" smtClean="0"/>
                  <a:t>这个</a:t>
                </a:r>
                <a:r>
                  <a:rPr lang="zh-CN" altLang="en-US" sz="1000" dirty="0"/>
                  <a:t>关于 </a:t>
                </a:r>
                <a:r>
                  <a:rPr lang="en-US" altLang="zh-CN" sz="1000" dirty="0"/>
                  <a:t>w </a:t>
                </a:r>
                <a:r>
                  <a:rPr lang="zh-CN" altLang="en-US" sz="1000" dirty="0"/>
                  <a:t>的函数 </a:t>
                </a:r>
                <a:r>
                  <a:rPr lang="en-US" altLang="zh-CN" sz="1000" dirty="0"/>
                  <a:t>e</a:t>
                </a:r>
                <a:r>
                  <a:rPr lang="en-US" altLang="zh-CN" sz="1000" dirty="0" smtClean="0"/>
                  <a:t>(w</a:t>
                </a:r>
                <a:r>
                  <a:rPr lang="en-US" altLang="zh-CN" sz="1000" dirty="0"/>
                  <a:t>) = 0.16w² - 0.544w + 0.4624 </a:t>
                </a:r>
                <a:r>
                  <a:rPr lang="zh-CN" altLang="en-US" sz="1000" dirty="0"/>
                  <a:t>是什么形状呢？</a:t>
                </a:r>
              </a:p>
              <a:p>
                <a:r>
                  <a:rPr lang="zh-CN" altLang="en-US" sz="1000" dirty="0"/>
                  <a:t>这是一个标准的一元二次函数 </a:t>
                </a:r>
                <a:r>
                  <a:rPr lang="en-US" altLang="zh-CN" sz="1000" dirty="0"/>
                  <a:t>(</a:t>
                </a:r>
                <a:r>
                  <a:rPr lang="zh-CN" altLang="en-US" sz="1000" dirty="0"/>
                  <a:t>形如 </a:t>
                </a:r>
                <a:r>
                  <a:rPr lang="en-US" altLang="zh-CN" sz="1000" b="1" dirty="0"/>
                  <a:t>aw² + </a:t>
                </a:r>
                <a:r>
                  <a:rPr lang="en-US" altLang="zh-CN" sz="1000" b="1" dirty="0" err="1"/>
                  <a:t>bw</a:t>
                </a:r>
                <a:r>
                  <a:rPr lang="en-US" altLang="zh-CN" sz="1000" b="1" dirty="0"/>
                  <a:t> + c</a:t>
                </a:r>
                <a:r>
                  <a:rPr lang="en-US" altLang="zh-CN" sz="1000" dirty="0"/>
                  <a:t>)</a:t>
                </a:r>
                <a:r>
                  <a:rPr lang="zh-CN" altLang="en-US" sz="1000" dirty="0"/>
                  <a:t>！</a:t>
                </a:r>
              </a:p>
              <a:p>
                <a:r>
                  <a:rPr lang="zh-CN" altLang="en-US" sz="1000" dirty="0"/>
                  <a:t>因为 </a:t>
                </a:r>
                <a:r>
                  <a:rPr lang="en-US" altLang="zh-CN" sz="1000" dirty="0"/>
                  <a:t>w² </a:t>
                </a:r>
                <a:r>
                  <a:rPr lang="zh-CN" altLang="en-US" sz="1000" dirty="0"/>
                  <a:t>项的系数 </a:t>
                </a:r>
                <a:r>
                  <a:rPr lang="en-US" altLang="zh-CN" sz="1000" dirty="0"/>
                  <a:t>0.16 </a:t>
                </a:r>
                <a:r>
                  <a:rPr lang="zh-CN" altLang="en-US" sz="1000" dirty="0"/>
                  <a:t>是一个正数，所以这个函数的图像是一个开口向上的抛物线</a:t>
                </a:r>
                <a:r>
                  <a:rPr lang="en-US" altLang="zh-CN" sz="1000" dirty="0"/>
                  <a:t>——</a:t>
                </a:r>
                <a:r>
                  <a:rPr lang="zh-CN" altLang="en-US" sz="1000" dirty="0"/>
                  <a:t>就像一个“山谷”的形状。</a:t>
                </a:r>
              </a:p>
              <a:p>
                <a:r>
                  <a:rPr lang="zh-CN" altLang="en-US" sz="1000" dirty="0"/>
                  <a:t>这对“小蓝”意味着什么？</a:t>
                </a:r>
              </a:p>
              <a:p>
                <a:r>
                  <a:rPr lang="zh-CN" altLang="en-US" sz="1000" dirty="0"/>
                  <a:t>这个“山谷”的最低点，对应着一个特定的权重 </a:t>
                </a:r>
                <a:r>
                  <a:rPr lang="en-US" altLang="zh-CN" sz="1000" dirty="0"/>
                  <a:t>w </a:t>
                </a:r>
                <a:r>
                  <a:rPr lang="zh-CN" altLang="en-US" sz="1000" dirty="0"/>
                  <a:t>值。</a:t>
                </a:r>
              </a:p>
              <a:p>
                <a:r>
                  <a:rPr lang="zh-CN" altLang="en-US" sz="1000" dirty="0"/>
                  <a:t>在这个最低点，损失函数 </a:t>
                </a:r>
                <a:r>
                  <a:rPr lang="en-US" altLang="zh-CN" sz="1000" dirty="0"/>
                  <a:t>e</a:t>
                </a:r>
                <a:r>
                  <a:rPr lang="en-US" altLang="zh-CN" sz="1000" dirty="0" smtClean="0"/>
                  <a:t>(w</a:t>
                </a:r>
                <a:r>
                  <a:rPr lang="en-US" altLang="zh-CN" sz="1000" dirty="0"/>
                  <a:t>) </a:t>
                </a:r>
                <a:r>
                  <a:rPr lang="zh-CN" altLang="en-US" sz="1000" dirty="0"/>
                  <a:t>的值最小，也就是说，“小蓝”对这颗特定豆豆的判断误差最小，预测最准确！</a:t>
                </a:r>
              </a:p>
            </p:txBody>
          </p:sp>
        </p:grpSp>
        <p:grpSp>
          <p:nvGrpSpPr>
            <p:cNvPr id="47" name="组合 46"/>
            <p:cNvGrpSpPr/>
            <p:nvPr/>
          </p:nvGrpSpPr>
          <p:grpSpPr>
            <a:xfrm>
              <a:off x="5354135" y="3973196"/>
              <a:ext cx="5122209" cy="1989162"/>
              <a:chOff x="5354135" y="3149868"/>
              <a:chExt cx="5122209" cy="1989162"/>
            </a:xfrm>
          </p:grpSpPr>
          <p:cxnSp>
            <p:nvCxnSpPr>
              <p:cNvPr id="53" name="直接连接符 52"/>
              <p:cNvCxnSpPr/>
              <p:nvPr/>
            </p:nvCxnSpPr>
            <p:spPr>
              <a:xfrm rot="5400000" flipV="1">
                <a:off x="7738490" y="1195007"/>
                <a:ext cx="0" cy="3909722"/>
              </a:xfrm>
              <a:prstGeom prst="line">
                <a:avLst/>
              </a:prstGeom>
              <a:ln w="6350">
                <a:solidFill>
                  <a:schemeClr val="accent1"/>
                </a:solidFill>
                <a:tailEnd type="oval"/>
              </a:ln>
            </p:spPr>
            <p:style>
              <a:lnRef idx="1">
                <a:schemeClr val="accent1"/>
              </a:lnRef>
              <a:fillRef idx="0">
                <a:schemeClr val="accent1"/>
              </a:fillRef>
              <a:effectRef idx="0">
                <a:schemeClr val="accent1"/>
              </a:effectRef>
              <a:fontRef idx="minor">
                <a:schemeClr val="tx1"/>
              </a:fontRef>
            </p:style>
          </p:cxnSp>
          <p:grpSp>
            <p:nvGrpSpPr>
              <p:cNvPr id="54" name="组合 53"/>
              <p:cNvGrpSpPr/>
              <p:nvPr/>
            </p:nvGrpSpPr>
            <p:grpSpPr>
              <a:xfrm>
                <a:off x="5354135" y="3181244"/>
                <a:ext cx="5122209" cy="1957786"/>
                <a:chOff x="5412010" y="3181244"/>
                <a:chExt cx="5122209" cy="1957786"/>
              </a:xfrm>
            </p:grpSpPr>
            <p:sp>
              <p:nvSpPr>
                <p:cNvPr id="55" name="Number2"/>
                <p:cNvSpPr txBox="1"/>
                <p:nvPr/>
              </p:nvSpPr>
              <p:spPr>
                <a:xfrm>
                  <a:off x="5412010" y="3285013"/>
                  <a:ext cx="972669" cy="923330"/>
                </a:xfrm>
                <a:prstGeom prst="rect">
                  <a:avLst/>
                </a:prstGeom>
                <a:no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spAutoFit/>
                </a:bodyPr>
                <a:lstStyle>
                  <a:defPPr>
                    <a:defRPr lang="zh-CN"/>
                  </a:defPPr>
                  <a:lvl1pPr algn="ctr" defTabSz="914400">
                    <a:defRPr sz="1400" b="1">
                      <a:solidFill>
                        <a:schemeClr val="tx1">
                          <a:lumMod val="90000"/>
                          <a:lumOff val="1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zh-CN" sz="5400" dirty="0">
                      <a:solidFill>
                        <a:schemeClr val="accent1"/>
                      </a:solidFill>
                    </a:rPr>
                    <a:t>4</a:t>
                  </a:r>
                  <a:endParaRPr lang="zh-CN" altLang="en-US" sz="5400" dirty="0">
                    <a:solidFill>
                      <a:schemeClr val="accent1"/>
                    </a:solidFill>
                  </a:endParaRPr>
                </a:p>
              </p:txBody>
            </p:sp>
            <p:sp>
              <p:nvSpPr>
                <p:cNvPr id="56" name="Bullet2"/>
                <p:cNvSpPr txBox="1"/>
                <p:nvPr/>
              </p:nvSpPr>
              <p:spPr>
                <a:xfrm>
                  <a:off x="6349322" y="3181244"/>
                  <a:ext cx="3491840" cy="467585"/>
                </a:xfrm>
                <a:prstGeom prst="rect">
                  <a:avLst/>
                </a:prstGeom>
                <a:no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normAutofit/>
                </a:bodyPr>
                <a:lstStyle>
                  <a:defPPr>
                    <a:defRPr lang="zh-CN"/>
                  </a:defPPr>
                  <a:lvl1pPr algn="ctr" defTabSz="914400">
                    <a:defRPr sz="1400" b="1">
                      <a:solidFill>
                        <a:schemeClr val="tx1">
                          <a:lumMod val="90000"/>
                          <a:lumOff val="1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zh-CN" altLang="en-US" dirty="0" smtClean="0"/>
                    <a:t>小蓝</a:t>
                  </a:r>
                  <a:r>
                    <a:rPr lang="en-US" altLang="zh-CN" dirty="0"/>
                    <a:t> </a:t>
                  </a:r>
                  <a:r>
                    <a:rPr lang="zh-CN" altLang="en-US" dirty="0" smtClean="0"/>
                    <a:t>的</a:t>
                  </a:r>
                  <a:r>
                    <a:rPr lang="zh-CN" altLang="en-US" dirty="0"/>
                    <a:t>目标：找到“误差山谷”的“谷底”</a:t>
                  </a:r>
                  <a:endParaRPr lang="en-US" altLang="zh-CN" sz="1800" dirty="0">
                    <a:solidFill>
                      <a:schemeClr val="tx1"/>
                    </a:solidFill>
                  </a:endParaRPr>
                </a:p>
              </p:txBody>
            </p:sp>
            <p:sp>
              <p:nvSpPr>
                <p:cNvPr id="57" name="Text2"/>
                <p:cNvSpPr/>
                <p:nvPr/>
              </p:nvSpPr>
              <p:spPr>
                <a:xfrm>
                  <a:off x="6383825" y="3762759"/>
                  <a:ext cx="4150394" cy="1376271"/>
                </a:xfrm>
                <a:prstGeom prst="rect">
                  <a:avLst/>
                </a:prstGeom>
              </p:spPr>
              <p:txBody>
                <a:bodyPr wrap="square" lIns="91440" tIns="45720" rIns="91440" bIns="45720" anchor="t" anchorCtr="0">
                  <a:noAutofit/>
                </a:bodyPr>
                <a:lstStyle/>
                <a:p>
                  <a:r>
                    <a:rPr lang="zh-CN" altLang="en-US" sz="1000" dirty="0" smtClean="0"/>
                    <a:t>现在</a:t>
                  </a:r>
                  <a:r>
                    <a:rPr lang="zh-CN" altLang="en-US" sz="1000" dirty="0"/>
                    <a:t>“小蓝”的</a:t>
                  </a:r>
                  <a:r>
                    <a:rPr lang="zh-CN" altLang="en-US" sz="1000" b="1" dirty="0"/>
                    <a:t>任务</a:t>
                  </a:r>
                  <a:r>
                    <a:rPr lang="zh-CN" altLang="en-US" sz="1000" dirty="0"/>
                    <a:t>变得清晰了</a:t>
                  </a:r>
                  <a:r>
                    <a:rPr lang="zh-CN" altLang="en-US" sz="1000" dirty="0" smtClean="0"/>
                    <a:t>：</a:t>
                  </a:r>
                  <a:r>
                    <a:rPr lang="zh-CN" altLang="en-US" sz="1000" b="1" dirty="0" smtClean="0"/>
                    <a:t>它</a:t>
                  </a:r>
                  <a:r>
                    <a:rPr lang="zh-CN" altLang="en-US" sz="1000" b="1" dirty="0"/>
                    <a:t>需要找到那个能让损失 </a:t>
                  </a:r>
                  <a:r>
                    <a:rPr lang="en-US" altLang="zh-CN" sz="1000" b="1" dirty="0" smtClean="0"/>
                    <a:t>e(w</a:t>
                  </a:r>
                  <a:r>
                    <a:rPr lang="en-US" altLang="zh-CN" sz="1000" b="1" dirty="0"/>
                    <a:t>) </a:t>
                  </a:r>
                  <a:r>
                    <a:rPr lang="zh-CN" altLang="en-US" sz="1000" b="1" dirty="0"/>
                    <a:t>最小的权重 </a:t>
                  </a:r>
                  <a:r>
                    <a:rPr lang="en-US" altLang="zh-CN" sz="1000" b="1" dirty="0"/>
                    <a:t>w</a:t>
                  </a:r>
                  <a:r>
                    <a:rPr lang="zh-CN" altLang="en-US" sz="1000" b="1" dirty="0"/>
                    <a:t>，也就是找到这个“误差山谷”的“谷底”</a:t>
                  </a:r>
                  <a:r>
                    <a:rPr lang="zh-CN" altLang="en-US" sz="1000" dirty="0"/>
                    <a:t>。</a:t>
                  </a:r>
                </a:p>
                <a:p>
                  <a:r>
                    <a:rPr lang="zh-CN" altLang="en-US" sz="1000" dirty="0"/>
                    <a:t>（铺垫） 对于这一个豆豆，我们或许能用数学方法直接解出谷底。但如果“小蓝”遇到了成千上万颗不同的豆豆，每颗豆豆都有自己的“误差山谷”，整体的“误差地貌”会变得非常复杂。</a:t>
                  </a:r>
                </a:p>
                <a:p>
                  <a:r>
                    <a:rPr lang="zh-CN" altLang="en-US" sz="1000" dirty="0"/>
                    <a:t>“小蓝”需要一种更通用的方法，能够一步步地向着“谷底”前进。这就是</a:t>
                  </a:r>
                  <a:r>
                    <a:rPr lang="zh-CN" altLang="en-US" sz="1000" dirty="0" smtClean="0"/>
                    <a:t>我们接下来要</a:t>
                  </a:r>
                  <a:r>
                    <a:rPr lang="zh-CN" altLang="en-US" sz="1000" dirty="0"/>
                    <a:t>讲的“秘密武器”</a:t>
                  </a:r>
                  <a:r>
                    <a:rPr lang="en-US" altLang="zh-CN" sz="1000" dirty="0"/>
                    <a:t>——</a:t>
                  </a:r>
                  <a:r>
                    <a:rPr lang="zh-CN" altLang="en-US" sz="1000" b="1" dirty="0"/>
                    <a:t>梯度下降</a:t>
                  </a:r>
                  <a:r>
                    <a:rPr lang="zh-CN" altLang="en-US" sz="1000" dirty="0"/>
                    <a:t>！。</a:t>
                  </a:r>
                </a:p>
                <a:p>
                  <a:pPr>
                    <a:lnSpc>
                      <a:spcPct val="120000"/>
                    </a:lnSpc>
                  </a:pPr>
                  <a:endParaRPr lang="en-US" altLang="zh-CN" sz="1200" dirty="0"/>
                </a:p>
              </p:txBody>
            </p:sp>
          </p:grpSp>
        </p:grpSp>
        <p:sp>
          <p:nvSpPr>
            <p:cNvPr id="49" name="Number3"/>
            <p:cNvSpPr txBox="1"/>
            <p:nvPr/>
          </p:nvSpPr>
          <p:spPr>
            <a:xfrm>
              <a:off x="5207352" y="4361065"/>
              <a:ext cx="972669" cy="923330"/>
            </a:xfrm>
            <a:prstGeom prst="rect">
              <a:avLst/>
            </a:prstGeom>
            <a:no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spAutoFit/>
            </a:bodyPr>
            <a:lstStyle>
              <a:defPPr>
                <a:defRPr lang="zh-CN"/>
              </a:defPPr>
              <a:lvl1pPr algn="ctr" defTabSz="914400">
                <a:defRPr sz="1400" b="1">
                  <a:solidFill>
                    <a:schemeClr val="tx1">
                      <a:lumMod val="90000"/>
                      <a:lumOff val="1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endParaRPr lang="zh-CN" altLang="en-US" sz="5400" dirty="0">
                <a:solidFill>
                  <a:schemeClr val="tx1"/>
                </a:solidFill>
              </a:endParaRPr>
            </a:p>
          </p:txBody>
        </p:sp>
      </p:gr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6841" y="1042728"/>
            <a:ext cx="5191290" cy="2918946"/>
          </a:xfrm>
          <a:prstGeom prst="rect">
            <a:avLst/>
          </a:prstGeom>
        </p:spPr>
      </p:pic>
      <p:pic>
        <p:nvPicPr>
          <p:cNvPr id="24" name="图片 23"/>
          <p:cNvPicPr>
            <a:picLocks noChangeAspect="1"/>
          </p:cNvPicPr>
          <p:nvPr/>
        </p:nvPicPr>
        <p:blipFill>
          <a:blip r:embed="rId4"/>
          <a:stretch>
            <a:fillRect/>
          </a:stretch>
        </p:blipFill>
        <p:spPr>
          <a:xfrm>
            <a:off x="469303" y="4164317"/>
            <a:ext cx="5218828" cy="2032367"/>
          </a:xfrm>
          <a:prstGeom prst="rect">
            <a:avLst/>
          </a:prstGeom>
        </p:spPr>
      </p:pic>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PP_MARK_KEY" val="324b310c-6f59-4cc6-ac77-4c5a95d11442"/>
  <p:tag name="COMMONDATA" val="eyJoZGlkIjoiN2Y0YzVmZDczN2VlOTE5ZmE2NjdkMTcwYzRhY2RkOTAifQ=="/>
</p:tagLst>
</file>

<file path=ppt/tags/tag10.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OTHERS"/>
  <p:tag name="ID" val="553512"/>
</p:tagLst>
</file>

<file path=ppt/tags/tag11.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OTHERS"/>
  <p:tag name="ID" val="553512"/>
</p:tagLst>
</file>

<file path=ppt/tags/tag12.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OTHERS"/>
  <p:tag name="ID" val="553512"/>
</p:tagLst>
</file>

<file path=ppt/tags/tag13.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OTHERS"/>
  <p:tag name="ID" val="553512"/>
</p:tagLst>
</file>

<file path=ppt/tags/tag14.xml><?xml version="1.0" encoding="utf-8"?>
<p:tagLst xmlns:a="http://schemas.openxmlformats.org/drawingml/2006/main" xmlns:r="http://schemas.openxmlformats.org/officeDocument/2006/relationships" xmlns:p="http://schemas.openxmlformats.org/presentationml/2006/main">
  <p:tag name="KSO_WM_DIAGRAM_VIRTUALLY_FRAME" val="{&quot;height&quot;:311.8015748031496,&quot;left&quot;:408.69023622047246,&quot;top&quot;:74.49094488188976,&quot;width&quot;:500.45}"/>
</p:tagLst>
</file>

<file path=ppt/tags/tag15.xml><?xml version="1.0" encoding="utf-8"?>
<p:tagLst xmlns:a="http://schemas.openxmlformats.org/drawingml/2006/main" xmlns:r="http://schemas.openxmlformats.org/officeDocument/2006/relationships" xmlns:p="http://schemas.openxmlformats.org/presentationml/2006/main">
  <p:tag name="KSO_WM_DIAGRAM_VIRTUALLY_FRAME" val="{&quot;height&quot;:311.8015748031496,&quot;left&quot;:408.69023622047246,&quot;top&quot;:74.49094488188976,&quot;width&quot;:500.45}"/>
</p:tagLst>
</file>

<file path=ppt/tags/tag16.xml><?xml version="1.0" encoding="utf-8"?>
<p:tagLst xmlns:a="http://schemas.openxmlformats.org/drawingml/2006/main" xmlns:r="http://schemas.openxmlformats.org/officeDocument/2006/relationships" xmlns:p="http://schemas.openxmlformats.org/presentationml/2006/main">
  <p:tag name="KSO_WM_DIAGRAM_VIRTUALLY_FRAME" val="{&quot;height&quot;:311.8015748031496,&quot;left&quot;:408.69023622047246,&quot;top&quot;:74.49094488188976,&quot;width&quot;:500.45}"/>
</p:tagLst>
</file>

<file path=ppt/tags/tag17.xml><?xml version="1.0" encoding="utf-8"?>
<p:tagLst xmlns:a="http://schemas.openxmlformats.org/drawingml/2006/main" xmlns:r="http://schemas.openxmlformats.org/officeDocument/2006/relationships" xmlns:p="http://schemas.openxmlformats.org/presentationml/2006/main">
  <p:tag name="KSO_WM_DIAGRAM_VIRTUALLY_FRAME" val="{&quot;height&quot;:311.8015748031496,&quot;left&quot;:408.69023622047246,&quot;top&quot;:74.49094488188976,&quot;width&quot;:500.45}"/>
</p:tagLst>
</file>

<file path=ppt/tags/tag18.xml><?xml version="1.0" encoding="utf-8"?>
<p:tagLst xmlns:a="http://schemas.openxmlformats.org/drawingml/2006/main" xmlns:r="http://schemas.openxmlformats.org/officeDocument/2006/relationships" xmlns:p="http://schemas.openxmlformats.org/presentationml/2006/main">
  <p:tag name="KSO_WM_DIAGRAM_VIRTUALLY_FRAME" val="{&quot;height&quot;:311.8015748031496,&quot;left&quot;:408.69023622047246,&quot;top&quot;:74.49094488188976,&quot;width&quot;:500.45}"/>
</p:tagLst>
</file>

<file path=ppt/tags/tag19.xml><?xml version="1.0" encoding="utf-8"?>
<p:tagLst xmlns:a="http://schemas.openxmlformats.org/drawingml/2006/main" xmlns:r="http://schemas.openxmlformats.org/officeDocument/2006/relationships" xmlns:p="http://schemas.openxmlformats.org/presentationml/2006/main">
  <p:tag name="KSO_WM_DIAGRAM_VIRTUALLY_FRAME" val="{&quot;height&quot;:311.8015748031496,&quot;left&quot;:408.69023622047246,&quot;top&quot;:74.49094488188976,&quot;width&quot;:500.45}"/>
</p:tagLst>
</file>

<file path=ppt/tags/tag2.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OTHERS"/>
  <p:tag name="ID" val="553512"/>
</p:tagLst>
</file>

<file path=ppt/tags/tag20.xml><?xml version="1.0" encoding="utf-8"?>
<p:tagLst xmlns:a="http://schemas.openxmlformats.org/drawingml/2006/main" xmlns:r="http://schemas.openxmlformats.org/officeDocument/2006/relationships" xmlns:p="http://schemas.openxmlformats.org/presentationml/2006/main">
  <p:tag name="KSO_WM_DIAGRAM_VIRTUALLY_FRAME" val="{&quot;height&quot;:311.8015748031496,&quot;left&quot;:408.69023622047246,&quot;top&quot;:74.49094488188976,&quot;width&quot;:500.45}"/>
</p:tagLst>
</file>

<file path=ppt/tags/tag21.xml><?xml version="1.0" encoding="utf-8"?>
<p:tagLst xmlns:a="http://schemas.openxmlformats.org/drawingml/2006/main" xmlns:r="http://schemas.openxmlformats.org/officeDocument/2006/relationships" xmlns:p="http://schemas.openxmlformats.org/presentationml/2006/main">
  <p:tag name="KSO_WM_DIAGRAM_VIRTUALLY_FRAME" val="{&quot;height&quot;:311.8015748031496,&quot;left&quot;:408.69023622047246,&quot;top&quot;:74.49094488188976,&quot;width&quot;:500.45}"/>
</p:tagLst>
</file>

<file path=ppt/tags/tag22.xml><?xml version="1.0" encoding="utf-8"?>
<p:tagLst xmlns:a="http://schemas.openxmlformats.org/drawingml/2006/main" xmlns:r="http://schemas.openxmlformats.org/officeDocument/2006/relationships" xmlns:p="http://schemas.openxmlformats.org/presentationml/2006/main">
  <p:tag name="KSO_WM_DIAGRAM_VIRTUALLY_FRAME" val="{&quot;height&quot;:311.8015748031496,&quot;left&quot;:408.69023622047246,&quot;top&quot;:74.49094488188976,&quot;width&quot;:500.45}"/>
</p:tagLst>
</file>

<file path=ppt/tags/tag23.xml><?xml version="1.0" encoding="utf-8"?>
<p:tagLst xmlns:a="http://schemas.openxmlformats.org/drawingml/2006/main" xmlns:r="http://schemas.openxmlformats.org/officeDocument/2006/relationships" xmlns:p="http://schemas.openxmlformats.org/presentationml/2006/main">
  <p:tag name="KSO_WM_DIAGRAM_VIRTUALLY_FRAME" val="{&quot;height&quot;:311.8015748031496,&quot;left&quot;:408.69023622047246,&quot;top&quot;:74.49094488188976,&quot;width&quot;:500.45}"/>
</p:tagLst>
</file>

<file path=ppt/tags/tag24.xml><?xml version="1.0" encoding="utf-8"?>
<p:tagLst xmlns:a="http://schemas.openxmlformats.org/drawingml/2006/main" xmlns:r="http://schemas.openxmlformats.org/officeDocument/2006/relationships" xmlns:p="http://schemas.openxmlformats.org/presentationml/2006/main">
  <p:tag name="KSO_WM_DIAGRAM_VIRTUALLY_FRAME" val="{&quot;height&quot;:311.8015748031496,&quot;left&quot;:408.69023622047246,&quot;top&quot;:74.49094488188976,&quot;width&quot;:500.45}"/>
</p:tagLst>
</file>

<file path=ppt/tags/tag25.xml><?xml version="1.0" encoding="utf-8"?>
<p:tagLst xmlns:a="http://schemas.openxmlformats.org/drawingml/2006/main" xmlns:r="http://schemas.openxmlformats.org/officeDocument/2006/relationships" xmlns:p="http://schemas.openxmlformats.org/presentationml/2006/main">
  <p:tag name="KSO_WM_DIAGRAM_VIRTUALLY_FRAME" val="{&quot;height&quot;:311.8015748031496,&quot;left&quot;:408.69023622047246,&quot;top&quot;:74.49094488188976,&quot;width&quot;:500.45}"/>
</p:tagLst>
</file>

<file path=ppt/tags/tag26.xml><?xml version="1.0" encoding="utf-8"?>
<p:tagLst xmlns:a="http://schemas.openxmlformats.org/drawingml/2006/main" xmlns:r="http://schemas.openxmlformats.org/officeDocument/2006/relationships" xmlns:p="http://schemas.openxmlformats.org/presentationml/2006/main">
  <p:tag name="KSO_WM_DIAGRAM_VIRTUALLY_FRAME" val="{&quot;height&quot;:311.8015748031496,&quot;left&quot;:408.69023622047246,&quot;top&quot;:74.49094488188976,&quot;width&quot;:500.45}"/>
</p:tagLst>
</file>

<file path=ppt/tags/tag27.xml><?xml version="1.0" encoding="utf-8"?>
<p:tagLst xmlns:a="http://schemas.openxmlformats.org/drawingml/2006/main" xmlns:r="http://schemas.openxmlformats.org/officeDocument/2006/relationships" xmlns:p="http://schemas.openxmlformats.org/presentationml/2006/main">
  <p:tag name="KSO_WM_DIAGRAM_VIRTUALLY_FRAME" val="{&quot;height&quot;:311.8015748031496,&quot;left&quot;:408.69023622047246,&quot;top&quot;:74.49094488188976,&quot;width&quot;:500.45}"/>
</p:tagLst>
</file>

<file path=ppt/tags/tag3.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OTHERS"/>
  <p:tag name="ID" val="553512"/>
</p:tagLst>
</file>

<file path=ppt/tags/tag4.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OTHERS"/>
  <p:tag name="ID" val="553512"/>
</p:tagLst>
</file>

<file path=ppt/tags/tag5.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OTHERS"/>
  <p:tag name="ID" val="553512"/>
</p:tagLst>
</file>

<file path=ppt/tags/tag6.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OTHERS"/>
  <p:tag name="ID" val="553512"/>
</p:tagLst>
</file>

<file path=ppt/tags/tag7.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OTHERS"/>
  <p:tag name="ID" val="553512"/>
</p:tagLst>
</file>

<file path=ppt/tags/tag8.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OTHERS"/>
  <p:tag name="ID" val="553512"/>
</p:tagLst>
</file>

<file path=ppt/tags/tag9.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OTHERS"/>
  <p:tag name="ID" val="553512"/>
</p:tagLst>
</file>

<file path=ppt/theme/theme1.xml><?xml version="1.0" encoding="utf-8"?>
<a:theme xmlns:a="http://schemas.openxmlformats.org/drawingml/2006/main" name="先行通20230104">
  <a:themeElements>
    <a:clrScheme name="先行通">
      <a:dk1>
        <a:srgbClr val="000000"/>
      </a:dk1>
      <a:lt1>
        <a:srgbClr val="FFFFFF"/>
      </a:lt1>
      <a:dk2>
        <a:srgbClr val="44546A"/>
      </a:dk2>
      <a:lt2>
        <a:srgbClr val="E7E6E6"/>
      </a:lt2>
      <a:accent1>
        <a:srgbClr val="0999DD"/>
      </a:accent1>
      <a:accent2>
        <a:srgbClr val="0070C0"/>
      </a:accent2>
      <a:accent3>
        <a:srgbClr val="95C62E"/>
      </a:accent3>
      <a:accent4>
        <a:srgbClr val="75B026"/>
      </a:accent4>
      <a:accent5>
        <a:srgbClr val="A6A6A6"/>
      </a:accent5>
      <a:accent6>
        <a:srgbClr val="FFD03B"/>
      </a:accent6>
      <a:hlink>
        <a:srgbClr val="0563C1"/>
      </a:hlink>
      <a:folHlink>
        <a:srgbClr val="954F72"/>
      </a:folHlink>
    </a:clrScheme>
    <a:fontScheme name="微软雅黑">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lumMod val="85000"/>
          </a:schemeClr>
        </a:solidFill>
        <a:ln>
          <a:noFill/>
        </a:ln>
      </a:spPr>
      <a:bodyPr rtlCol="0" anchor="ctr"/>
      <a:lstStyle>
        <a:defPPr algn="ctr">
          <a:defRPr sz="1600" b="1" smtClean="0">
            <a:solidFill>
              <a:schemeClr val="bg1">
                <a:lumMod val="65000"/>
              </a:schemeClr>
            </a:solidFill>
            <a:latin typeface="+mn-ea"/>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2013 - 2022">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先行通20230104</Template>
  <TotalTime>915</TotalTime>
  <Words>12444</Words>
  <Application>Microsoft Office PowerPoint</Application>
  <PresentationFormat>宽屏</PresentationFormat>
  <Paragraphs>714</Paragraphs>
  <Slides>35</Slides>
  <Notes>29</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35</vt:i4>
      </vt:variant>
    </vt:vector>
  </HeadingPairs>
  <TitlesOfParts>
    <vt:vector size="45" baseType="lpstr">
      <vt:lpstr>Microsoft JhengHei</vt:lpstr>
      <vt:lpstr>等线</vt:lpstr>
      <vt:lpstr>汉仪晓波花月圆W</vt:lpstr>
      <vt:lpstr>华文楷体</vt:lpstr>
      <vt:lpstr>楷体</vt:lpstr>
      <vt:lpstr>思源黑体 CN Medium</vt:lpstr>
      <vt:lpstr>微软雅黑</vt:lpstr>
      <vt:lpstr>印品黑体</vt:lpstr>
      <vt:lpstr>Arial</vt:lpstr>
      <vt:lpstr>先行通20230104</vt:lpstr>
      <vt:lpstr>PowerPoint 演示文稿</vt:lpstr>
      <vt:lpstr>PowerPoint 演示文稿</vt:lpstr>
      <vt:lpstr>PowerPoint 演示文稿</vt:lpstr>
      <vt:lpstr>小蓝的生存智慧</vt:lpstr>
      <vt:lpstr>McCulloch-Pitts模型</vt:lpstr>
      <vt:lpstr>感知器-计算过程(罗森布拉特)</vt:lpstr>
      <vt:lpstr>知错 – 认知</vt:lpstr>
      <vt:lpstr>知错(认知) – 方差代价函数</vt:lpstr>
      <vt:lpstr>在“误差山谷”中寻找最佳“认知标准 (w)</vt:lpstr>
      <vt:lpstr>“小蓝”的“寻底”神技：微积分揭示“误差山谷”的秘密</vt:lpstr>
      <vt:lpstr>链式法则求导：分解复杂函数</vt:lpstr>
      <vt:lpstr>梯度下降(指引“下山”之路)</vt:lpstr>
      <vt:lpstr>“小蓝”的进化瓶颈：当直线必须穿过原点…引入“偏置b”打破僵局！</vt:lpstr>
      <vt:lpstr> 从“误差山谷”到三维“代价大碗”</vt:lpstr>
      <vt:lpstr>在三维“大碗”中寻找唯一的“碗底”</vt:lpstr>
      <vt:lpstr>前向感知世界，反向修正认知(“小蓝”的学习心法)</vt:lpstr>
      <vt:lpstr>人类的“盖章式”思维：我们常常做的是分类 </vt:lpstr>
      <vt:lpstr> “小蓝”的新挑战：豆豆“有毒”或“无毒”？线性模型的窘境</vt:lpstr>
      <vt:lpstr> “小蓝”的新技能：让分类更“稳”的逻辑函数</vt:lpstr>
      <vt:lpstr>“小蓝”的新视角：激活函数如何改变代价函数的世界</vt:lpstr>
      <vt:lpstr>“小蓝”的新视角：激活函数如何改变代价函数的世界</vt:lpstr>
      <vt:lpstr>感知器 到 反向传播算法</vt:lpstr>
      <vt:lpstr>世界变了！“小蓝”的旧尺子量不准新豆豆</vt:lpstr>
      <vt:lpstr> 小蓝的进化之路：从单枪匹马到神经元“梦之队”的雏形</vt:lpstr>
      <vt:lpstr> 小蓝的进化之路：从单枪匹马到神经元“梦之队”的雏形</vt:lpstr>
      <vt:lpstr>深度神经网络</vt:lpstr>
      <vt:lpstr>高维空间：机器如何面对越来越复杂的问题</vt:lpstr>
      <vt:lpstr>高维空间：机器如何面对越来越复杂的问题</vt:lpstr>
      <vt:lpstr>神经元“合力”扭转乾坤：让决策边界“弯”起来！</vt:lpstr>
      <vt:lpstr>神经元“合力”扭转乾坤：让决策边界“弯”起来！</vt:lpstr>
      <vt:lpstr>PowerPoint 演示文稿</vt:lpstr>
      <vt:lpstr>深度学习：神奇的DeepLearning</vt:lpstr>
      <vt:lpstr>Tensor Flow游乐场</vt:lpstr>
      <vt:lpstr>Tensorflow游乐场</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陈鹏飞</dc:creator>
  <cp:lastModifiedBy>耿庆阳</cp:lastModifiedBy>
  <cp:revision>3524</cp:revision>
  <dcterms:created xsi:type="dcterms:W3CDTF">2023-01-30T10:14:00Z</dcterms:created>
  <dcterms:modified xsi:type="dcterms:W3CDTF">2025-05-17T09:47:44Z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B30CF3E45EFB4D14B3D4D455A92AF3FF</vt:lpwstr>
  </property>
  <property fmtid="{D5CDD505-2E9C-101B-9397-08002B2CF9AE}" pid="3" name="KSOProductBuildVer">
    <vt:lpwstr>2052-12.1.0.20784</vt:lpwstr>
  </property>
</Properties>
</file>